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DC4"/>
    <a:srgbClr val="62553E"/>
    <a:srgbClr val="C9BDA9"/>
    <a:srgbClr val="ABA091"/>
    <a:srgbClr val="B8B2A9"/>
    <a:srgbClr val="67822B"/>
    <a:srgbClr val="4D402D"/>
    <a:srgbClr val="FFB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3"/>
    <p:restoredTop sz="94565"/>
  </p:normalViewPr>
  <p:slideViewPr>
    <p:cSldViewPr snapToGrid="0">
      <p:cViewPr>
        <p:scale>
          <a:sx n="50" d="100"/>
          <a:sy n="50" d="100"/>
        </p:scale>
        <p:origin x="1260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1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8E714-27C3-48F5-86D6-55C61E49433C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29116-2B8F-4F4C-8601-2B380590F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878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8A5FA-8F0A-4416-A5C2-E78A06059D0C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5A3FD-5357-496E-805B-543A8EF6F4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448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C9B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62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27044"/>
            <a:ext cx="10058400" cy="1398067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083690E8-6EB9-4D50-99B0-6570114ECF94}" type="datetime1">
              <a:rPr lang="fr-FR" smtClean="0"/>
              <a:pPr/>
              <a:t>12/04/2023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956FD943-6D90-4B00-A69F-9AB9CE3206A3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097280" y="4325111"/>
            <a:ext cx="100584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F132D1C5-F9D5-4B30-ADEC-A6C002A3B4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42073"/>
            <a:ext cx="12188825" cy="208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5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660E-0E73-4EA5-9DC7-2419A03FA610}" type="datetime1">
              <a:rPr lang="fr-FR" smtClean="0"/>
              <a:t>12/04/2023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10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EC30-7159-48BD-919E-B88BF5B4871D}" type="datetime1">
              <a:rPr lang="fr-FR" smtClean="0"/>
              <a:t>12/04/2023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10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FABF-E80A-495C-9336-B7587141AD88}" type="datetime1">
              <a:rPr lang="fr-FR" smtClean="0"/>
              <a:t>12/04/2023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18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2791-F8EC-4A6B-8875-0772A0F6D4E8}" type="datetime1">
              <a:rPr lang="fr-FR" smtClean="0"/>
              <a:t>12/04/2023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05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9365" y="33091"/>
            <a:ext cx="11513267" cy="79625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365" y="967563"/>
            <a:ext cx="5695674" cy="5273749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63" y="967562"/>
            <a:ext cx="5695669" cy="527374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662D-883D-4916-A9C6-9B8A15764FA4}" type="datetime1">
              <a:rPr lang="fr-FR" smtClean="0"/>
              <a:t>12/04/2023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86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39365" y="33090"/>
            <a:ext cx="11513267" cy="785618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65" y="846574"/>
            <a:ext cx="569567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9365" y="1610722"/>
            <a:ext cx="5695675" cy="4349811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57" y="846574"/>
            <a:ext cx="569567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57" y="1610722"/>
            <a:ext cx="5695675" cy="4349812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729C-8CF9-4A35-BF91-254AFE4A0BFF}" type="datetime1">
              <a:rPr lang="fr-FR" smtClean="0"/>
              <a:t>12/04/2023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60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ED20-4FDF-4984-8839-93AD0C0F3999}" type="datetime1">
              <a:rPr lang="fr-FR" smtClean="0"/>
              <a:t>12/04/2023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54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77CB-274D-4F54-B777-893CB4D9A54D}" type="datetime1">
              <a:rPr lang="fr-FR" smtClean="0"/>
              <a:t>12/04/2023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23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19BD2F3-EBBD-4C08-A019-2D876658B899}" type="datetime1">
              <a:rPr lang="fr-FR" smtClean="0"/>
              <a:t>12/04/2023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12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08E-408B-402B-8B70-8D56FF60FA51}" type="datetime1">
              <a:rPr lang="fr-FR" smtClean="0"/>
              <a:t>12/04/2023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21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62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365" y="33091"/>
            <a:ext cx="11519555" cy="796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65" y="954541"/>
            <a:ext cx="11519555" cy="52200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366" y="6459786"/>
            <a:ext cx="143440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0DD409-5CB6-45A1-9126-76FD1E26B274}" type="datetime1">
              <a:rPr lang="fr-FR" smtClean="0"/>
              <a:t>12/04/2023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3433" y="6459785"/>
            <a:ext cx="720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Emilien Durif - Xavier Pessoles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8232" y="6459786"/>
            <a:ext cx="143440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6FD943-6D90-4B00-A69F-9AB9CE3206A3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39365" y="829554"/>
            <a:ext cx="11519555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97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D45BC-35FD-4539-A0AD-629E63087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800" b="1" dirty="0" err="1"/>
              <a:t>Education</a:t>
            </a:r>
            <a:r>
              <a:rPr lang="fr-FR" sz="4800" b="1" dirty="0"/>
              <a:t> </a:t>
            </a:r>
            <a:r>
              <a:rPr lang="fr-FR" sz="4800" b="1" dirty="0" err="1"/>
              <a:t>Fellow</a:t>
            </a:r>
            <a:r>
              <a:rPr lang="fr-FR" sz="4800" b="1" dirty="0"/>
              <a:t> UM6P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D619D0-DA39-47D9-8B61-58E17C408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665020"/>
          </a:xfrm>
        </p:spPr>
        <p:txBody>
          <a:bodyPr/>
          <a:lstStyle/>
          <a:p>
            <a:r>
              <a:rPr lang="fr-FR" dirty="0"/>
              <a:t>Progression TP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EDDEC6-D056-43E9-A372-5665D3B5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29DA60-8BFA-475B-9D9F-D7477938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38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EFE68D-163C-E260-84F9-96277FB0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TPs</a:t>
            </a:r>
            <a:r>
              <a:rPr lang="fr-FR" dirty="0"/>
              <a:t> par </a:t>
            </a:r>
            <a:r>
              <a:rPr lang="fr-FR"/>
              <a:t>ordre croissant de difficulté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E10499-2BB8-6530-3213-3D5B3876D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PCSI</a:t>
            </a:r>
          </a:p>
          <a:p>
            <a:pPr lvl="1"/>
            <a:r>
              <a:rPr lang="fr-FR" dirty="0"/>
              <a:t>Introduction de l’approche inductive</a:t>
            </a:r>
          </a:p>
          <a:p>
            <a:pPr lvl="1"/>
            <a:r>
              <a:rPr lang="fr-FR" dirty="0"/>
              <a:t>Introduction de la classe inversée</a:t>
            </a:r>
          </a:p>
          <a:p>
            <a:pPr lvl="1"/>
            <a:r>
              <a:rPr lang="fr-FR" dirty="0"/>
              <a:t>Introduction de TP en îlots</a:t>
            </a:r>
          </a:p>
          <a:p>
            <a:r>
              <a:rPr lang="fr-FR" dirty="0"/>
              <a:t>TSI 1/2</a:t>
            </a:r>
          </a:p>
          <a:p>
            <a:pPr lvl="1"/>
            <a:r>
              <a:rPr lang="fr-FR" dirty="0"/>
              <a:t>Articulation du programme de GE par rapport à celui de GM</a:t>
            </a:r>
          </a:p>
          <a:p>
            <a:pPr lvl="1"/>
            <a:r>
              <a:rPr lang="fr-FR" dirty="0"/>
              <a:t>Mutualisation les heures pour converger vers une approche plus transversale des SII</a:t>
            </a:r>
          </a:p>
          <a:p>
            <a:r>
              <a:rPr lang="fr-FR" dirty="0"/>
              <a:t>BTS CPI 1 </a:t>
            </a:r>
          </a:p>
          <a:p>
            <a:pPr lvl="1"/>
            <a:r>
              <a:rPr lang="fr-FR" dirty="0"/>
              <a:t>Assimilation du référentiel de BTS</a:t>
            </a:r>
          </a:p>
          <a:p>
            <a:pPr lvl="1"/>
            <a:r>
              <a:rPr lang="fr-FR" dirty="0"/>
              <a:t>Problématique du nombre de savoirs en S1 en mécanique industrielle</a:t>
            </a:r>
          </a:p>
          <a:p>
            <a:pPr lvl="1"/>
            <a:r>
              <a:rPr lang="fr-FR" dirty="0"/>
              <a:t>Proposer des systèmes en BTS</a:t>
            </a:r>
          </a:p>
          <a:p>
            <a:r>
              <a:rPr lang="fr-FR" dirty="0"/>
              <a:t>BTS Productique</a:t>
            </a:r>
          </a:p>
          <a:p>
            <a:pPr lvl="1"/>
            <a:r>
              <a:rPr lang="fr-FR" dirty="0"/>
              <a:t>Prise en compte du parc machine</a:t>
            </a:r>
          </a:p>
          <a:p>
            <a:pPr lvl="1"/>
            <a:r>
              <a:rPr lang="fr-FR" dirty="0"/>
              <a:t>Pédagogie par projet, interface avec le BTS CPI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993E13-F55A-8AE0-AD48-C4F54EE86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BC17E2-8FF6-0F40-F7C9-40F9D7CB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42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annuelle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3</a:t>
            </a:fld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6C264AA-ED05-454B-A9D7-060E3F5E3F0C}"/>
              </a:ext>
            </a:extLst>
          </p:cNvPr>
          <p:cNvCxnSpPr/>
          <p:nvPr/>
        </p:nvCxnSpPr>
        <p:spPr>
          <a:xfrm>
            <a:off x="333080" y="3429000"/>
            <a:ext cx="1151955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17967753-014C-4CB4-A0DA-4C685C1D45F3}"/>
              </a:ext>
            </a:extLst>
          </p:cNvPr>
          <p:cNvGrpSpPr/>
          <p:nvPr/>
        </p:nvGrpSpPr>
        <p:grpSpPr>
          <a:xfrm>
            <a:off x="806690" y="3177000"/>
            <a:ext cx="504000" cy="1007650"/>
            <a:chOff x="806690" y="3177000"/>
            <a:chExt cx="504000" cy="1007650"/>
          </a:xfrm>
        </p:grpSpPr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4988261D-3421-423D-B7B9-6D6BE4C17A51}"/>
                </a:ext>
              </a:extLst>
            </p:cNvPr>
            <p:cNvCxnSpPr>
              <a:cxnSpLocks/>
              <a:endCxn id="11" idx="4"/>
            </p:cNvCxnSpPr>
            <p:nvPr/>
          </p:nvCxnSpPr>
          <p:spPr>
            <a:xfrm flipV="1">
              <a:off x="1058690" y="3609000"/>
              <a:ext cx="0" cy="57565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E15C7082-BEEC-4CBC-956B-C374A87EA69C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504000"/>
              <a:chOff x="806690" y="3177000"/>
              <a:chExt cx="504000" cy="504000"/>
            </a:xfrm>
          </p:grpSpPr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E421F252-8DC4-472E-82F7-63E65908F9C0}"/>
                  </a:ext>
                </a:extLst>
              </p:cNvPr>
              <p:cNvSpPr/>
              <p:nvPr/>
            </p:nvSpPr>
            <p:spPr>
              <a:xfrm>
                <a:off x="878690" y="3249000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A44641F5-E7BC-41EB-8D50-AAE92594C624}"/>
                  </a:ext>
                </a:extLst>
              </p:cNvPr>
              <p:cNvSpPr/>
              <p:nvPr/>
            </p:nvSpPr>
            <p:spPr>
              <a:xfrm>
                <a:off x="950690" y="3321000"/>
                <a:ext cx="216000" cy="216000"/>
              </a:xfrm>
              <a:prstGeom prst="ellipse">
                <a:avLst/>
              </a:prstGeom>
              <a:noFill/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F95DEBD1-BACF-4511-942A-25DD32358ED2}"/>
                  </a:ext>
                </a:extLst>
              </p:cNvPr>
              <p:cNvSpPr/>
              <p:nvPr/>
            </p:nvSpPr>
            <p:spPr>
              <a:xfrm>
                <a:off x="1013690" y="3384000"/>
                <a:ext cx="90000" cy="90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AC96F0D6-3211-40B0-A836-D12B8C21ED99}"/>
                  </a:ext>
                </a:extLst>
              </p:cNvPr>
              <p:cNvSpPr/>
              <p:nvPr/>
            </p:nvSpPr>
            <p:spPr>
              <a:xfrm>
                <a:off x="806690" y="3177000"/>
                <a:ext cx="504000" cy="504000"/>
              </a:xfrm>
              <a:prstGeom prst="arc">
                <a:avLst>
                  <a:gd name="adj1" fmla="val 5473721"/>
                  <a:gd name="adj2" fmla="val 10744978"/>
                </a:avLst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9DF2DFB9-AFB8-4AD6-85C2-AF9D2120F2A0}"/>
              </a:ext>
            </a:extLst>
          </p:cNvPr>
          <p:cNvGrpSpPr/>
          <p:nvPr/>
        </p:nvGrpSpPr>
        <p:grpSpPr>
          <a:xfrm flipV="1">
            <a:off x="2245027" y="2673350"/>
            <a:ext cx="504000" cy="1007650"/>
            <a:chOff x="806690" y="3177000"/>
            <a:chExt cx="504000" cy="100765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1BFE0EFE-287C-4554-8ABA-006CEF687180}"/>
                </a:ext>
              </a:extLst>
            </p:cNvPr>
            <p:cNvCxnSpPr>
              <a:cxnSpLocks/>
              <a:endCxn id="35" idx="4"/>
            </p:cNvCxnSpPr>
            <p:nvPr/>
          </p:nvCxnSpPr>
          <p:spPr>
            <a:xfrm flipV="1">
              <a:off x="1058690" y="3609000"/>
              <a:ext cx="0" cy="575650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9DD4CBA2-AD37-4568-90DF-247B17FDECB7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504000"/>
              <a:chOff x="806690" y="3177000"/>
              <a:chExt cx="504000" cy="504000"/>
            </a:xfrm>
          </p:grpSpPr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16C58C9E-168D-473B-A53F-7038FAAFBA27}"/>
                  </a:ext>
                </a:extLst>
              </p:cNvPr>
              <p:cNvSpPr/>
              <p:nvPr/>
            </p:nvSpPr>
            <p:spPr>
              <a:xfrm>
                <a:off x="878690" y="3249000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C41E4B5B-5C29-4193-985C-114421A8186A}"/>
                  </a:ext>
                </a:extLst>
              </p:cNvPr>
              <p:cNvSpPr/>
              <p:nvPr/>
            </p:nvSpPr>
            <p:spPr>
              <a:xfrm>
                <a:off x="950690" y="3321000"/>
                <a:ext cx="216000" cy="216000"/>
              </a:xfrm>
              <a:prstGeom prst="ellips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E4667D72-AB0F-425A-BF49-3F7A5D630BAA}"/>
                  </a:ext>
                </a:extLst>
              </p:cNvPr>
              <p:cNvSpPr/>
              <p:nvPr/>
            </p:nvSpPr>
            <p:spPr>
              <a:xfrm>
                <a:off x="1013690" y="3384000"/>
                <a:ext cx="90000" cy="900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3D94BAD8-83E1-4298-A401-40944E4154A1}"/>
                  </a:ext>
                </a:extLst>
              </p:cNvPr>
              <p:cNvSpPr/>
              <p:nvPr/>
            </p:nvSpPr>
            <p:spPr>
              <a:xfrm>
                <a:off x="806690" y="3177000"/>
                <a:ext cx="504000" cy="504000"/>
              </a:xfrm>
              <a:prstGeom prst="arc">
                <a:avLst>
                  <a:gd name="adj1" fmla="val 5473721"/>
                  <a:gd name="adj2" fmla="val 10744978"/>
                </a:avLst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0F8A08BB-A080-4509-929B-9D67DE3DE249}"/>
              </a:ext>
            </a:extLst>
          </p:cNvPr>
          <p:cNvGrpSpPr/>
          <p:nvPr/>
        </p:nvGrpSpPr>
        <p:grpSpPr>
          <a:xfrm flipH="1" flipV="1">
            <a:off x="5127095" y="2674513"/>
            <a:ext cx="504000" cy="1007650"/>
            <a:chOff x="806690" y="3177000"/>
            <a:chExt cx="504000" cy="1007650"/>
          </a:xfrm>
        </p:grpSpPr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42E3A92F-A78F-4DF0-BA45-ADD970455A9E}"/>
                </a:ext>
              </a:extLst>
            </p:cNvPr>
            <p:cNvCxnSpPr>
              <a:cxnSpLocks/>
              <a:endCxn id="42" idx="4"/>
            </p:cNvCxnSpPr>
            <p:nvPr/>
          </p:nvCxnSpPr>
          <p:spPr>
            <a:xfrm flipV="1">
              <a:off x="1058690" y="3609000"/>
              <a:ext cx="0" cy="575650"/>
            </a:xfrm>
            <a:prstGeom prst="line">
              <a:avLst/>
            </a:prstGeom>
            <a:ln w="12700">
              <a:solidFill>
                <a:srgbClr val="3B8DC4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882EB055-12D0-477D-8A68-AE3107916C63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504000"/>
              <a:chOff x="806690" y="3177000"/>
              <a:chExt cx="504000" cy="504000"/>
            </a:xfrm>
          </p:grpSpPr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6F9A8A77-1B60-4DEA-9680-1B08AE8705CE}"/>
                  </a:ext>
                </a:extLst>
              </p:cNvPr>
              <p:cNvSpPr/>
              <p:nvPr/>
            </p:nvSpPr>
            <p:spPr>
              <a:xfrm>
                <a:off x="878690" y="3249000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E656606F-2820-48F9-8909-8218C21BEA92}"/>
                  </a:ext>
                </a:extLst>
              </p:cNvPr>
              <p:cNvSpPr/>
              <p:nvPr/>
            </p:nvSpPr>
            <p:spPr>
              <a:xfrm>
                <a:off x="950690" y="3321000"/>
                <a:ext cx="216000" cy="216000"/>
              </a:xfrm>
              <a:prstGeom prst="ellipse">
                <a:avLst/>
              </a:prstGeom>
              <a:noFill/>
              <a:ln w="12700">
                <a:solidFill>
                  <a:srgbClr val="3B8D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395E688C-7949-4DE0-B1F1-CDDB05B87FDF}"/>
                  </a:ext>
                </a:extLst>
              </p:cNvPr>
              <p:cNvSpPr/>
              <p:nvPr/>
            </p:nvSpPr>
            <p:spPr>
              <a:xfrm>
                <a:off x="1013690" y="3384000"/>
                <a:ext cx="90000" cy="90000"/>
              </a:xfrm>
              <a:prstGeom prst="ellipse">
                <a:avLst/>
              </a:prstGeom>
              <a:solidFill>
                <a:srgbClr val="3B8DC4"/>
              </a:solidFill>
              <a:ln w="12700">
                <a:solidFill>
                  <a:srgbClr val="3B8D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0EA0CD8D-7181-4035-9523-4DE9A9C8872C}"/>
                  </a:ext>
                </a:extLst>
              </p:cNvPr>
              <p:cNvSpPr/>
              <p:nvPr/>
            </p:nvSpPr>
            <p:spPr>
              <a:xfrm>
                <a:off x="806690" y="3177000"/>
                <a:ext cx="504000" cy="504000"/>
              </a:xfrm>
              <a:prstGeom prst="arc">
                <a:avLst>
                  <a:gd name="adj1" fmla="val 5473721"/>
                  <a:gd name="adj2" fmla="val 10744978"/>
                </a:avLst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CA8F1FEB-CD38-4C2B-9541-F6D82C3DA427}"/>
              </a:ext>
            </a:extLst>
          </p:cNvPr>
          <p:cNvGrpSpPr/>
          <p:nvPr/>
        </p:nvGrpSpPr>
        <p:grpSpPr>
          <a:xfrm flipH="1">
            <a:off x="3688070" y="3171652"/>
            <a:ext cx="504000" cy="1007650"/>
            <a:chOff x="806690" y="3177000"/>
            <a:chExt cx="504000" cy="1007650"/>
          </a:xfrm>
        </p:grpSpPr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01CE4785-17F5-46C1-82C9-8FA75F35BAA1}"/>
                </a:ext>
              </a:extLst>
            </p:cNvPr>
            <p:cNvCxnSpPr>
              <a:cxnSpLocks/>
              <a:endCxn id="49" idx="4"/>
            </p:cNvCxnSpPr>
            <p:nvPr/>
          </p:nvCxnSpPr>
          <p:spPr>
            <a:xfrm flipV="1">
              <a:off x="1058690" y="3609000"/>
              <a:ext cx="0" cy="57565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EFBACE05-6E99-4003-96F1-06B910CD573A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504000"/>
              <a:chOff x="806690" y="3177000"/>
              <a:chExt cx="504000" cy="504000"/>
            </a:xfrm>
          </p:grpSpPr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93EFA210-37D0-45BE-94EE-53F8931A7D66}"/>
                  </a:ext>
                </a:extLst>
              </p:cNvPr>
              <p:cNvSpPr/>
              <p:nvPr/>
            </p:nvSpPr>
            <p:spPr>
              <a:xfrm>
                <a:off x="878690" y="3249000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D34C975E-452C-4790-86E4-2BABF6C2D101}"/>
                  </a:ext>
                </a:extLst>
              </p:cNvPr>
              <p:cNvSpPr/>
              <p:nvPr/>
            </p:nvSpPr>
            <p:spPr>
              <a:xfrm>
                <a:off x="950690" y="3321000"/>
                <a:ext cx="216000" cy="216000"/>
              </a:xfrm>
              <a:prstGeom prst="ellipse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8C9C88E9-FAC6-4B3A-89B2-EC55F5CAF07B}"/>
                  </a:ext>
                </a:extLst>
              </p:cNvPr>
              <p:cNvSpPr/>
              <p:nvPr/>
            </p:nvSpPr>
            <p:spPr>
              <a:xfrm>
                <a:off x="1013690" y="3384000"/>
                <a:ext cx="90000" cy="9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9DAA66CF-9800-4034-A66D-052C30110B13}"/>
                  </a:ext>
                </a:extLst>
              </p:cNvPr>
              <p:cNvSpPr/>
              <p:nvPr/>
            </p:nvSpPr>
            <p:spPr>
              <a:xfrm>
                <a:off x="806690" y="3177000"/>
                <a:ext cx="504000" cy="504000"/>
              </a:xfrm>
              <a:prstGeom prst="arc">
                <a:avLst>
                  <a:gd name="adj1" fmla="val 5473721"/>
                  <a:gd name="adj2" fmla="val 10744978"/>
                </a:avLst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AFFBA74E-9CE2-494A-94A7-17ECF3718EDF}"/>
              </a:ext>
            </a:extLst>
          </p:cNvPr>
          <p:cNvGrpSpPr/>
          <p:nvPr/>
        </p:nvGrpSpPr>
        <p:grpSpPr>
          <a:xfrm>
            <a:off x="6566120" y="3179484"/>
            <a:ext cx="504000" cy="1007650"/>
            <a:chOff x="806690" y="3177000"/>
            <a:chExt cx="504000" cy="100765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334CD9F3-56B9-4921-B5DC-14EFCF69A2B7}"/>
                </a:ext>
              </a:extLst>
            </p:cNvPr>
            <p:cNvCxnSpPr>
              <a:cxnSpLocks/>
              <a:endCxn id="58" idx="4"/>
            </p:cNvCxnSpPr>
            <p:nvPr/>
          </p:nvCxnSpPr>
          <p:spPr>
            <a:xfrm flipV="1">
              <a:off x="1058690" y="3609000"/>
              <a:ext cx="0" cy="575650"/>
            </a:xfrm>
            <a:prstGeom prst="line">
              <a:avLst/>
            </a:prstGeom>
            <a:ln w="12700">
              <a:solidFill>
                <a:srgbClr val="FFBF9F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DA8C1CF2-D06F-428E-8C70-FEAD5A4A00C5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504000"/>
              <a:chOff x="806690" y="3177000"/>
              <a:chExt cx="504000" cy="504000"/>
            </a:xfrm>
          </p:grpSpPr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7734DF3B-8440-4A1B-9A86-F8594F48A0F5}"/>
                  </a:ext>
                </a:extLst>
              </p:cNvPr>
              <p:cNvSpPr/>
              <p:nvPr/>
            </p:nvSpPr>
            <p:spPr>
              <a:xfrm>
                <a:off x="878690" y="3249000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8DF783B3-B1F1-4929-A45E-704C936C1E95}"/>
                  </a:ext>
                </a:extLst>
              </p:cNvPr>
              <p:cNvSpPr/>
              <p:nvPr/>
            </p:nvSpPr>
            <p:spPr>
              <a:xfrm>
                <a:off x="950690" y="3321000"/>
                <a:ext cx="216000" cy="216000"/>
              </a:xfrm>
              <a:prstGeom prst="ellipse">
                <a:avLst/>
              </a:prstGeom>
              <a:noFill/>
              <a:ln w="12700">
                <a:solidFill>
                  <a:srgbClr val="FFBF9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8A6886E3-3C35-4710-A721-F7074117964D}"/>
                  </a:ext>
                </a:extLst>
              </p:cNvPr>
              <p:cNvSpPr/>
              <p:nvPr/>
            </p:nvSpPr>
            <p:spPr>
              <a:xfrm>
                <a:off x="1013690" y="3384000"/>
                <a:ext cx="90000" cy="90000"/>
              </a:xfrm>
              <a:prstGeom prst="ellipse">
                <a:avLst/>
              </a:prstGeom>
              <a:solidFill>
                <a:srgbClr val="FFBF9F"/>
              </a:solidFill>
              <a:ln w="12700">
                <a:solidFill>
                  <a:srgbClr val="FFBF9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C1D18892-E4AE-469D-8A41-E282A3882835}"/>
                  </a:ext>
                </a:extLst>
              </p:cNvPr>
              <p:cNvSpPr/>
              <p:nvPr/>
            </p:nvSpPr>
            <p:spPr>
              <a:xfrm>
                <a:off x="806690" y="3177000"/>
                <a:ext cx="504000" cy="504000"/>
              </a:xfrm>
              <a:prstGeom prst="arc">
                <a:avLst>
                  <a:gd name="adj1" fmla="val 5473721"/>
                  <a:gd name="adj2" fmla="val 10744978"/>
                </a:avLst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B1F3FE3A-2744-4E0B-A70D-4BA0AFC06BAB}"/>
              </a:ext>
            </a:extLst>
          </p:cNvPr>
          <p:cNvGrpSpPr/>
          <p:nvPr/>
        </p:nvGrpSpPr>
        <p:grpSpPr>
          <a:xfrm flipV="1">
            <a:off x="8006397" y="2674778"/>
            <a:ext cx="504000" cy="1007650"/>
            <a:chOff x="806690" y="3177000"/>
            <a:chExt cx="504000" cy="1007650"/>
          </a:xfrm>
        </p:grpSpPr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CF0812A-2CF3-4387-BA83-719A1D93C7AE}"/>
                </a:ext>
              </a:extLst>
            </p:cNvPr>
            <p:cNvCxnSpPr>
              <a:cxnSpLocks/>
              <a:endCxn id="65" idx="4"/>
            </p:cNvCxnSpPr>
            <p:nvPr/>
          </p:nvCxnSpPr>
          <p:spPr>
            <a:xfrm flipV="1">
              <a:off x="1058690" y="3609000"/>
              <a:ext cx="0" cy="575650"/>
            </a:xfrm>
            <a:prstGeom prst="line">
              <a:avLst/>
            </a:prstGeom>
            <a:ln w="12700">
              <a:solidFill>
                <a:srgbClr val="67822B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FA85CC9C-DBAB-4BAC-9E7F-827379368328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504000"/>
              <a:chOff x="806690" y="3177000"/>
              <a:chExt cx="504000" cy="504000"/>
            </a:xfrm>
          </p:grpSpPr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1F6938FE-2EC4-4023-A65F-9E7AAE25CC6B}"/>
                  </a:ext>
                </a:extLst>
              </p:cNvPr>
              <p:cNvSpPr/>
              <p:nvPr/>
            </p:nvSpPr>
            <p:spPr>
              <a:xfrm>
                <a:off x="878690" y="3249000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610A2303-0CD8-4B03-82EA-4FDED760ABF1}"/>
                  </a:ext>
                </a:extLst>
              </p:cNvPr>
              <p:cNvSpPr/>
              <p:nvPr/>
            </p:nvSpPr>
            <p:spPr>
              <a:xfrm>
                <a:off x="950690" y="3321000"/>
                <a:ext cx="216000" cy="216000"/>
              </a:xfrm>
              <a:prstGeom prst="ellipse">
                <a:avLst/>
              </a:prstGeom>
              <a:noFill/>
              <a:ln w="12700">
                <a:solidFill>
                  <a:srgbClr val="6782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CD8DAF45-F136-4856-BF76-D1E9E977C9A1}"/>
                  </a:ext>
                </a:extLst>
              </p:cNvPr>
              <p:cNvSpPr/>
              <p:nvPr/>
            </p:nvSpPr>
            <p:spPr>
              <a:xfrm>
                <a:off x="1013690" y="3384000"/>
                <a:ext cx="90000" cy="90000"/>
              </a:xfrm>
              <a:prstGeom prst="ellipse">
                <a:avLst/>
              </a:prstGeom>
              <a:solidFill>
                <a:srgbClr val="67822B"/>
              </a:solidFill>
              <a:ln w="12700">
                <a:solidFill>
                  <a:srgbClr val="6782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68" name="Arc 67">
                <a:extLst>
                  <a:ext uri="{FF2B5EF4-FFF2-40B4-BE49-F238E27FC236}">
                    <a16:creationId xmlns:a16="http://schemas.microsoft.com/office/drawing/2014/main" id="{42F9FABD-9156-42AF-8C87-870343E10626}"/>
                  </a:ext>
                </a:extLst>
              </p:cNvPr>
              <p:cNvSpPr/>
              <p:nvPr/>
            </p:nvSpPr>
            <p:spPr>
              <a:xfrm>
                <a:off x="806690" y="3177000"/>
                <a:ext cx="504000" cy="504000"/>
              </a:xfrm>
              <a:prstGeom prst="arc">
                <a:avLst>
                  <a:gd name="adj1" fmla="val 5473721"/>
                  <a:gd name="adj2" fmla="val 10744978"/>
                </a:avLst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4DBAF566-975A-4139-9672-8EBDB5CB5BE0}"/>
              </a:ext>
            </a:extLst>
          </p:cNvPr>
          <p:cNvGrpSpPr/>
          <p:nvPr/>
        </p:nvGrpSpPr>
        <p:grpSpPr>
          <a:xfrm flipH="1">
            <a:off x="9442332" y="3146270"/>
            <a:ext cx="504000" cy="1007650"/>
            <a:chOff x="806690" y="3177000"/>
            <a:chExt cx="504000" cy="1007650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D5CBE0B5-44E0-4EC7-9234-F5B423C54738}"/>
                </a:ext>
              </a:extLst>
            </p:cNvPr>
            <p:cNvCxnSpPr>
              <a:cxnSpLocks/>
              <a:endCxn id="79" idx="4"/>
            </p:cNvCxnSpPr>
            <p:nvPr/>
          </p:nvCxnSpPr>
          <p:spPr>
            <a:xfrm flipV="1">
              <a:off x="1058690" y="3609000"/>
              <a:ext cx="0" cy="575650"/>
            </a:xfrm>
            <a:prstGeom prst="line">
              <a:avLst/>
            </a:prstGeom>
            <a:ln w="12700">
              <a:solidFill>
                <a:srgbClr val="4D402D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e 77">
              <a:extLst>
                <a:ext uri="{FF2B5EF4-FFF2-40B4-BE49-F238E27FC236}">
                  <a16:creationId xmlns:a16="http://schemas.microsoft.com/office/drawing/2014/main" id="{52BEF46C-1B60-4D77-96D1-84925B59236C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504000"/>
              <a:chOff x="806690" y="3177000"/>
              <a:chExt cx="504000" cy="504000"/>
            </a:xfrm>
          </p:grpSpPr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9772FE1E-2374-431B-8E50-2BAA04015CAC}"/>
                  </a:ext>
                </a:extLst>
              </p:cNvPr>
              <p:cNvSpPr/>
              <p:nvPr/>
            </p:nvSpPr>
            <p:spPr>
              <a:xfrm>
                <a:off x="878690" y="3249000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80" name="Ellipse 79">
                <a:extLst>
                  <a:ext uri="{FF2B5EF4-FFF2-40B4-BE49-F238E27FC236}">
                    <a16:creationId xmlns:a16="http://schemas.microsoft.com/office/drawing/2014/main" id="{E329A892-3920-4817-89F3-C4D49BC5614F}"/>
                  </a:ext>
                </a:extLst>
              </p:cNvPr>
              <p:cNvSpPr/>
              <p:nvPr/>
            </p:nvSpPr>
            <p:spPr>
              <a:xfrm>
                <a:off x="950690" y="3321000"/>
                <a:ext cx="216000" cy="216000"/>
              </a:xfrm>
              <a:prstGeom prst="ellipse">
                <a:avLst/>
              </a:prstGeom>
              <a:noFill/>
              <a:ln w="12700">
                <a:solidFill>
                  <a:srgbClr val="4D40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81" name="Ellipse 80">
                <a:extLst>
                  <a:ext uri="{FF2B5EF4-FFF2-40B4-BE49-F238E27FC236}">
                    <a16:creationId xmlns:a16="http://schemas.microsoft.com/office/drawing/2014/main" id="{20B61D80-76DC-4D21-B331-3063A475D691}"/>
                  </a:ext>
                </a:extLst>
              </p:cNvPr>
              <p:cNvSpPr/>
              <p:nvPr/>
            </p:nvSpPr>
            <p:spPr>
              <a:xfrm>
                <a:off x="1013690" y="3384000"/>
                <a:ext cx="90000" cy="90000"/>
              </a:xfrm>
              <a:prstGeom prst="ellipse">
                <a:avLst/>
              </a:prstGeom>
              <a:solidFill>
                <a:srgbClr val="4D402D"/>
              </a:solidFill>
              <a:ln w="12700">
                <a:solidFill>
                  <a:srgbClr val="4D40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02ED134D-D3CC-411A-BB0B-2450578760BD}"/>
                  </a:ext>
                </a:extLst>
              </p:cNvPr>
              <p:cNvSpPr/>
              <p:nvPr/>
            </p:nvSpPr>
            <p:spPr>
              <a:xfrm>
                <a:off x="806690" y="3177000"/>
                <a:ext cx="504000" cy="504000"/>
              </a:xfrm>
              <a:prstGeom prst="arc">
                <a:avLst>
                  <a:gd name="adj1" fmla="val 5473721"/>
                  <a:gd name="adj2" fmla="val 10744978"/>
                </a:avLst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7F97064D-2EF0-4E41-80CA-2CC6317620AD}"/>
              </a:ext>
            </a:extLst>
          </p:cNvPr>
          <p:cNvGrpSpPr/>
          <p:nvPr/>
        </p:nvGrpSpPr>
        <p:grpSpPr>
          <a:xfrm flipH="1" flipV="1">
            <a:off x="10885699" y="2657110"/>
            <a:ext cx="504000" cy="1007650"/>
            <a:chOff x="806690" y="3177000"/>
            <a:chExt cx="504000" cy="1007650"/>
          </a:xfrm>
        </p:grpSpPr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1DC94977-DE68-46A8-BD08-6800965FFE47}"/>
                </a:ext>
              </a:extLst>
            </p:cNvPr>
            <p:cNvCxnSpPr>
              <a:cxnSpLocks/>
              <a:endCxn id="86" idx="4"/>
            </p:cNvCxnSpPr>
            <p:nvPr/>
          </p:nvCxnSpPr>
          <p:spPr>
            <a:xfrm flipV="1">
              <a:off x="1058690" y="3609000"/>
              <a:ext cx="0" cy="575650"/>
            </a:xfrm>
            <a:prstGeom prst="line">
              <a:avLst/>
            </a:prstGeom>
            <a:ln w="12700">
              <a:solidFill>
                <a:srgbClr val="B8B2A9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CEE877B3-9583-48A1-A270-B428147250A9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504000"/>
              <a:chOff x="806690" y="3177000"/>
              <a:chExt cx="504000" cy="504000"/>
            </a:xfrm>
          </p:grpSpPr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9ADA9896-521F-4027-8A6F-904CE7823DB0}"/>
                  </a:ext>
                </a:extLst>
              </p:cNvPr>
              <p:cNvSpPr/>
              <p:nvPr/>
            </p:nvSpPr>
            <p:spPr>
              <a:xfrm>
                <a:off x="878690" y="3249000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E544CB98-7A0C-4281-A3B6-F35BE61A73A4}"/>
                  </a:ext>
                </a:extLst>
              </p:cNvPr>
              <p:cNvSpPr/>
              <p:nvPr/>
            </p:nvSpPr>
            <p:spPr>
              <a:xfrm>
                <a:off x="950690" y="3321000"/>
                <a:ext cx="216000" cy="216000"/>
              </a:xfrm>
              <a:prstGeom prst="ellipse">
                <a:avLst/>
              </a:prstGeom>
              <a:noFill/>
              <a:ln w="12700">
                <a:solidFill>
                  <a:srgbClr val="B8B2A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B32F11DB-B4CC-4A87-9E91-E8B522DD1F2F}"/>
                  </a:ext>
                </a:extLst>
              </p:cNvPr>
              <p:cNvSpPr/>
              <p:nvPr/>
            </p:nvSpPr>
            <p:spPr>
              <a:xfrm>
                <a:off x="1013690" y="3384000"/>
                <a:ext cx="90000" cy="90000"/>
              </a:xfrm>
              <a:prstGeom prst="ellipse">
                <a:avLst/>
              </a:prstGeom>
              <a:solidFill>
                <a:srgbClr val="B8B2A9"/>
              </a:solidFill>
              <a:ln w="12700">
                <a:solidFill>
                  <a:srgbClr val="B8B2A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C5558CE5-8914-40C1-B7B4-199463032FD1}"/>
                  </a:ext>
                </a:extLst>
              </p:cNvPr>
              <p:cNvSpPr/>
              <p:nvPr/>
            </p:nvSpPr>
            <p:spPr>
              <a:xfrm>
                <a:off x="806690" y="3177000"/>
                <a:ext cx="504000" cy="504000"/>
              </a:xfrm>
              <a:prstGeom prst="arc">
                <a:avLst>
                  <a:gd name="adj1" fmla="val 5473721"/>
                  <a:gd name="adj2" fmla="val 10744978"/>
                </a:avLst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D2FCF66C-0C32-4355-99EC-7960184534C3}"/>
              </a:ext>
            </a:extLst>
          </p:cNvPr>
          <p:cNvGrpSpPr/>
          <p:nvPr/>
        </p:nvGrpSpPr>
        <p:grpSpPr>
          <a:xfrm>
            <a:off x="-21487" y="4247229"/>
            <a:ext cx="2160353" cy="954107"/>
            <a:chOff x="-21487" y="4247229"/>
            <a:chExt cx="2160353" cy="954107"/>
          </a:xfrm>
        </p:grpSpPr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DD703309-74E5-4719-8FC1-BD59DF189B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69" y="5201336"/>
              <a:ext cx="16698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ZoneTexte 100">
              <a:extLst>
                <a:ext uri="{FF2B5EF4-FFF2-40B4-BE49-F238E27FC236}">
                  <a16:creationId xmlns:a16="http://schemas.microsoft.com/office/drawing/2014/main" id="{B3C0BBA5-FC69-4A26-A95C-47FD9F009F3F}"/>
                </a:ext>
              </a:extLst>
            </p:cNvPr>
            <p:cNvSpPr txBox="1"/>
            <p:nvPr/>
          </p:nvSpPr>
          <p:spPr>
            <a:xfrm>
              <a:off x="-21487" y="4247229"/>
              <a:ext cx="216035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Découverte des lieux 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Présentation des épreuves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TP Systèmes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Progression pédagogique</a:t>
              </a:r>
            </a:p>
          </p:txBody>
        </p:sp>
      </p:grpSp>
      <p:grpSp>
        <p:nvGrpSpPr>
          <p:cNvPr id="106" name="Groupe 105">
            <a:extLst>
              <a:ext uri="{FF2B5EF4-FFF2-40B4-BE49-F238E27FC236}">
                <a16:creationId xmlns:a16="http://schemas.microsoft.com/office/drawing/2014/main" id="{107B0F3C-F381-453B-AD96-389A1C68AD7E}"/>
              </a:ext>
            </a:extLst>
          </p:cNvPr>
          <p:cNvGrpSpPr/>
          <p:nvPr/>
        </p:nvGrpSpPr>
        <p:grpSpPr>
          <a:xfrm>
            <a:off x="2859893" y="4243912"/>
            <a:ext cx="2160353" cy="743795"/>
            <a:chOff x="-21487" y="4457541"/>
            <a:chExt cx="2160353" cy="743795"/>
          </a:xfrm>
        </p:grpSpPr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6AD82DF7-E99B-4EEE-A6B8-BA810F667B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69" y="5201336"/>
              <a:ext cx="1669800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ZoneTexte 107">
              <a:extLst>
                <a:ext uri="{FF2B5EF4-FFF2-40B4-BE49-F238E27FC236}">
                  <a16:creationId xmlns:a16="http://schemas.microsoft.com/office/drawing/2014/main" id="{8E91D3EA-D6E4-412B-B45B-3F90478E2379}"/>
                </a:ext>
              </a:extLst>
            </p:cNvPr>
            <p:cNvSpPr txBox="1"/>
            <p:nvPr/>
          </p:nvSpPr>
          <p:spPr>
            <a:xfrm>
              <a:off x="-21487" y="4457541"/>
              <a:ext cx="216035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TP Systèmes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Évaluation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Remédiation</a:t>
              </a:r>
            </a:p>
          </p:txBody>
        </p:sp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1DFA70F5-05EB-4DBF-A3B6-97A65882C3B0}"/>
              </a:ext>
            </a:extLst>
          </p:cNvPr>
          <p:cNvGrpSpPr/>
          <p:nvPr/>
        </p:nvGrpSpPr>
        <p:grpSpPr>
          <a:xfrm>
            <a:off x="5737943" y="3997226"/>
            <a:ext cx="2160353" cy="1173563"/>
            <a:chOff x="-21487" y="4027773"/>
            <a:chExt cx="2160353" cy="1173563"/>
          </a:xfrm>
        </p:grpSpPr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0C6FE82A-28F5-4C1E-94A2-4631CB77FB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69" y="5201336"/>
              <a:ext cx="1669800" cy="0"/>
            </a:xfrm>
            <a:prstGeom prst="line">
              <a:avLst/>
            </a:prstGeom>
            <a:ln w="12700">
              <a:solidFill>
                <a:srgbClr val="FFBF9F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14C21F28-A94C-4620-88AF-D4A2770D7165}"/>
                </a:ext>
              </a:extLst>
            </p:cNvPr>
            <p:cNvSpPr txBox="1"/>
            <p:nvPr/>
          </p:nvSpPr>
          <p:spPr>
            <a:xfrm>
              <a:off x="-21487" y="4027773"/>
              <a:ext cx="216035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1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TP Systèmes &amp; Protocoles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Séquence de formation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Séance (Cours, TP, TD, Projet)</a:t>
              </a:r>
            </a:p>
          </p:txBody>
        </p:sp>
      </p:grpSp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B363DE99-9F90-407A-8575-FDA0FC894AD5}"/>
              </a:ext>
            </a:extLst>
          </p:cNvPr>
          <p:cNvGrpSpPr/>
          <p:nvPr/>
        </p:nvGrpSpPr>
        <p:grpSpPr>
          <a:xfrm>
            <a:off x="8626626" y="4238124"/>
            <a:ext cx="2160353" cy="307777"/>
            <a:chOff x="8626626" y="4878204"/>
            <a:chExt cx="2160353" cy="307777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3EB6EE35-6607-4B89-808A-22AB04C305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45844" y="5183087"/>
              <a:ext cx="1669800" cy="0"/>
            </a:xfrm>
            <a:prstGeom prst="line">
              <a:avLst/>
            </a:prstGeom>
            <a:ln w="12700">
              <a:solidFill>
                <a:srgbClr val="4D402D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F5A68063-CF42-47A7-80EC-A7C0F66670A0}"/>
                </a:ext>
              </a:extLst>
            </p:cNvPr>
            <p:cNvSpPr txBox="1"/>
            <p:nvPr/>
          </p:nvSpPr>
          <p:spPr>
            <a:xfrm>
              <a:off x="8626626" y="4878204"/>
              <a:ext cx="2160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>
                  <a:solidFill>
                    <a:schemeClr val="bg1">
                      <a:lumMod val="50000"/>
                    </a:schemeClr>
                  </a:solidFill>
                </a:rPr>
                <a:t>TPs</a:t>
              </a: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 d’entrainement</a:t>
              </a:r>
            </a:p>
          </p:txBody>
        </p:sp>
      </p:grpSp>
      <p:grpSp>
        <p:nvGrpSpPr>
          <p:cNvPr id="119" name="Groupe 118">
            <a:extLst>
              <a:ext uri="{FF2B5EF4-FFF2-40B4-BE49-F238E27FC236}">
                <a16:creationId xmlns:a16="http://schemas.microsoft.com/office/drawing/2014/main" id="{03BD2F08-9F0E-4A0A-88EF-5D36BC59F9A5}"/>
              </a:ext>
            </a:extLst>
          </p:cNvPr>
          <p:cNvGrpSpPr/>
          <p:nvPr/>
        </p:nvGrpSpPr>
        <p:grpSpPr>
          <a:xfrm>
            <a:off x="1423035" y="1469344"/>
            <a:ext cx="2160353" cy="1169551"/>
            <a:chOff x="-21487" y="4247229"/>
            <a:chExt cx="2160353" cy="1169551"/>
          </a:xfrm>
        </p:grpSpPr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61525EBE-3613-42B2-905D-9F9A639691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69" y="4247818"/>
              <a:ext cx="1669800" cy="0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ZoneTexte 120">
              <a:extLst>
                <a:ext uri="{FF2B5EF4-FFF2-40B4-BE49-F238E27FC236}">
                  <a16:creationId xmlns:a16="http://schemas.microsoft.com/office/drawing/2014/main" id="{7DB4B6B0-D093-4EAD-9343-022D70D4A501}"/>
                </a:ext>
              </a:extLst>
            </p:cNvPr>
            <p:cNvSpPr txBox="1"/>
            <p:nvPr/>
          </p:nvSpPr>
          <p:spPr>
            <a:xfrm>
              <a:off x="-21487" y="4247229"/>
              <a:ext cx="216035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Entrainement TP concours interne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Création d’un TP dans une séquence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Création de séquence</a:t>
              </a:r>
            </a:p>
          </p:txBody>
        </p:sp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C5EADE67-A991-45DB-8ECD-F2CC5B9B213F}"/>
              </a:ext>
            </a:extLst>
          </p:cNvPr>
          <p:cNvGrpSpPr/>
          <p:nvPr/>
        </p:nvGrpSpPr>
        <p:grpSpPr>
          <a:xfrm>
            <a:off x="4298918" y="2106543"/>
            <a:ext cx="2160353" cy="523220"/>
            <a:chOff x="-21487" y="4247229"/>
            <a:chExt cx="2160353" cy="523220"/>
          </a:xfrm>
        </p:grpSpPr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669FA4C9-79EC-465A-88F9-A9F07537DF11}"/>
                </a:ext>
              </a:extLst>
            </p:cNvPr>
            <p:cNvSpPr txBox="1"/>
            <p:nvPr/>
          </p:nvSpPr>
          <p:spPr>
            <a:xfrm>
              <a:off x="-21487" y="4247229"/>
              <a:ext cx="21603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>
                  <a:solidFill>
                    <a:schemeClr val="bg1">
                      <a:lumMod val="50000"/>
                    </a:schemeClr>
                  </a:solidFill>
                </a:rPr>
                <a:t>TPs</a:t>
              </a: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Présentations de </a:t>
              </a:r>
              <a:r>
                <a:rPr lang="fr-FR" sz="1400" dirty="0" err="1">
                  <a:solidFill>
                    <a:schemeClr val="bg1">
                      <a:lumMod val="50000"/>
                    </a:schemeClr>
                  </a:solidFill>
                </a:rPr>
                <a:t>TPs</a:t>
              </a:r>
              <a:endParaRPr lang="fr-F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E22288C6-F4C4-4419-AC5C-C7C0362BC1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69" y="4247818"/>
              <a:ext cx="1669800" cy="0"/>
            </a:xfrm>
            <a:prstGeom prst="line">
              <a:avLst/>
            </a:prstGeom>
            <a:ln w="12700">
              <a:solidFill>
                <a:srgbClr val="3B8DC4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8773C598-B61A-4733-8FF1-3F71C5518164}"/>
              </a:ext>
            </a:extLst>
          </p:cNvPr>
          <p:cNvGrpSpPr/>
          <p:nvPr/>
        </p:nvGrpSpPr>
        <p:grpSpPr>
          <a:xfrm>
            <a:off x="7183879" y="2325352"/>
            <a:ext cx="2160353" cy="523220"/>
            <a:chOff x="-21487" y="4247229"/>
            <a:chExt cx="2160353" cy="523220"/>
          </a:xfrm>
        </p:grpSpPr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F5EF7642-14F1-4766-9B6B-06B0BF689B62}"/>
                </a:ext>
              </a:extLst>
            </p:cNvPr>
            <p:cNvSpPr txBox="1"/>
            <p:nvPr/>
          </p:nvSpPr>
          <p:spPr>
            <a:xfrm>
              <a:off x="-21487" y="4247229"/>
              <a:ext cx="21603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>
                  <a:solidFill>
                    <a:schemeClr val="bg1">
                      <a:lumMod val="50000"/>
                    </a:schemeClr>
                  </a:solidFill>
                </a:rPr>
                <a:t>TPs</a:t>
              </a: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 d’entrainement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/dossier</a:t>
              </a:r>
            </a:p>
          </p:txBody>
        </p: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3B803A20-0ECC-42B5-A88A-333CEDA9D4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69" y="4247818"/>
              <a:ext cx="1669800" cy="0"/>
            </a:xfrm>
            <a:prstGeom prst="line">
              <a:avLst/>
            </a:prstGeom>
            <a:ln w="12700">
              <a:solidFill>
                <a:srgbClr val="67822B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D1EA696F-F002-4625-BEAF-80972F2D700B}"/>
              </a:ext>
            </a:extLst>
          </p:cNvPr>
          <p:cNvGrpSpPr/>
          <p:nvPr/>
        </p:nvGrpSpPr>
        <p:grpSpPr>
          <a:xfrm>
            <a:off x="10054642" y="2322522"/>
            <a:ext cx="2160353" cy="523220"/>
            <a:chOff x="-21487" y="4247229"/>
            <a:chExt cx="2160353" cy="523220"/>
          </a:xfrm>
        </p:grpSpPr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6F5A8994-3EE9-48AB-91E2-36E3566FC38F}"/>
                </a:ext>
              </a:extLst>
            </p:cNvPr>
            <p:cNvSpPr txBox="1"/>
            <p:nvPr/>
          </p:nvSpPr>
          <p:spPr>
            <a:xfrm>
              <a:off x="-21487" y="4247229"/>
              <a:ext cx="21603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>
                  <a:solidFill>
                    <a:schemeClr val="bg1">
                      <a:lumMod val="50000"/>
                    </a:schemeClr>
                  </a:solidFill>
                </a:rPr>
                <a:t>TPs</a:t>
              </a: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 d’entrainement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/dossier</a:t>
              </a:r>
            </a:p>
          </p:txBody>
        </p: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F2398B67-168C-4127-8425-1A7EB06E7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69" y="4247818"/>
              <a:ext cx="1669800" cy="0"/>
            </a:xfrm>
            <a:prstGeom prst="line">
              <a:avLst/>
            </a:prstGeom>
            <a:ln w="12700">
              <a:solidFill>
                <a:srgbClr val="B8B2A9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ZoneTexte 134">
            <a:extLst>
              <a:ext uri="{FF2B5EF4-FFF2-40B4-BE49-F238E27FC236}">
                <a16:creationId xmlns:a16="http://schemas.microsoft.com/office/drawing/2014/main" id="{C99AD786-9CE2-4971-B5F7-67757D4D4EA1}"/>
              </a:ext>
            </a:extLst>
          </p:cNvPr>
          <p:cNvSpPr txBox="1"/>
          <p:nvPr/>
        </p:nvSpPr>
        <p:spPr>
          <a:xfrm>
            <a:off x="-14510" y="5227955"/>
            <a:ext cx="216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ED et XP 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2C278782-8534-49D7-B84C-A9831CC93C08}"/>
              </a:ext>
            </a:extLst>
          </p:cNvPr>
          <p:cNvSpPr txBox="1"/>
          <p:nvPr/>
        </p:nvSpPr>
        <p:spPr>
          <a:xfrm>
            <a:off x="1413255" y="1164818"/>
            <a:ext cx="216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XP 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72ADEB4-18D6-43FD-8DB2-95FAEB3603E4}"/>
              </a:ext>
            </a:extLst>
          </p:cNvPr>
          <p:cNvSpPr txBox="1"/>
          <p:nvPr/>
        </p:nvSpPr>
        <p:spPr>
          <a:xfrm>
            <a:off x="2863538" y="4992512"/>
            <a:ext cx="216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ED 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2E64E4E9-D83F-48BC-9F0B-B5A0429ABF52}"/>
              </a:ext>
            </a:extLst>
          </p:cNvPr>
          <p:cNvSpPr txBox="1"/>
          <p:nvPr/>
        </p:nvSpPr>
        <p:spPr>
          <a:xfrm>
            <a:off x="4298325" y="1808529"/>
            <a:ext cx="216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ED 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D04F5DE2-3F7D-41F9-A9DA-39D21C175CFC}"/>
              </a:ext>
            </a:extLst>
          </p:cNvPr>
          <p:cNvSpPr txBox="1"/>
          <p:nvPr/>
        </p:nvSpPr>
        <p:spPr>
          <a:xfrm>
            <a:off x="5737942" y="5168352"/>
            <a:ext cx="216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XP 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7B319E8A-8D05-4DE0-8CC7-AB2212F62A57}"/>
              </a:ext>
            </a:extLst>
          </p:cNvPr>
          <p:cNvSpPr txBox="1"/>
          <p:nvPr/>
        </p:nvSpPr>
        <p:spPr>
          <a:xfrm>
            <a:off x="7183879" y="2013348"/>
            <a:ext cx="216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ED 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F62AD695-B42F-4399-ABEA-C19508802DA6}"/>
              </a:ext>
            </a:extLst>
          </p:cNvPr>
          <p:cNvSpPr txBox="1"/>
          <p:nvPr/>
        </p:nvSpPr>
        <p:spPr>
          <a:xfrm>
            <a:off x="8645844" y="4570061"/>
            <a:ext cx="216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XP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4B5BB418-6EBA-4CD2-8C58-F128CCC2B4F8}"/>
              </a:ext>
            </a:extLst>
          </p:cNvPr>
          <p:cNvSpPr txBox="1"/>
          <p:nvPr/>
        </p:nvSpPr>
        <p:spPr>
          <a:xfrm>
            <a:off x="10068840" y="2034116"/>
            <a:ext cx="216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ED et XP</a:t>
            </a:r>
          </a:p>
        </p:txBody>
      </p:sp>
    </p:spTree>
    <p:extLst>
      <p:ext uri="{BB962C8B-B14F-4D97-AF65-F5344CB8AC3E}">
        <p14:creationId xmlns:p14="http://schemas.microsoft.com/office/powerpoint/2010/main" val="3871807141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Emines - Fellow">
      <a:dk1>
        <a:srgbClr val="000000"/>
      </a:dk1>
      <a:lt1>
        <a:sysClr val="window" lastClr="FFFFFF"/>
      </a:lt1>
      <a:dk2>
        <a:srgbClr val="4D402D"/>
      </a:dk2>
      <a:lt2>
        <a:srgbClr val="7E924A"/>
      </a:lt2>
      <a:accent1>
        <a:srgbClr val="7B3421"/>
      </a:accent1>
      <a:accent2>
        <a:srgbClr val="DE8657"/>
      </a:accent2>
      <a:accent3>
        <a:srgbClr val="FFBF9F"/>
      </a:accent3>
      <a:accent4>
        <a:srgbClr val="62553E"/>
      </a:accent4>
      <a:accent5>
        <a:srgbClr val="ABA091"/>
      </a:accent5>
      <a:accent6>
        <a:srgbClr val="94A088"/>
      </a:accent6>
      <a:hlink>
        <a:srgbClr val="3B8DC4"/>
      </a:hlink>
      <a:folHlink>
        <a:srgbClr val="A4CEE6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Rétrospective</Template>
  <TotalTime>0</TotalTime>
  <Words>181</Words>
  <Application>Microsoft Office PowerPoint</Application>
  <PresentationFormat>Grand écran</PresentationFormat>
  <Paragraphs>53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</vt:lpstr>
      <vt:lpstr>Rétrospective</vt:lpstr>
      <vt:lpstr>Education Fellow UM6P</vt:lpstr>
      <vt:lpstr>TPs par ordre croissant de difficulté</vt:lpstr>
      <vt:lpstr>Progression annuelle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75</cp:revision>
  <dcterms:created xsi:type="dcterms:W3CDTF">2020-07-07T20:56:13Z</dcterms:created>
  <dcterms:modified xsi:type="dcterms:W3CDTF">2023-04-12T18:59:19Z</dcterms:modified>
</cp:coreProperties>
</file>