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9" r:id="rId4"/>
    <p:sldId id="260" r:id="rId5"/>
    <p:sldId id="271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3"/>
    <p:restoredTop sz="94565"/>
  </p:normalViewPr>
  <p:slideViewPr>
    <p:cSldViewPr snapToGrid="0">
      <p:cViewPr varScale="1">
        <p:scale>
          <a:sx n="54" d="100"/>
          <a:sy n="54" d="100"/>
        </p:scale>
        <p:origin x="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09/09/2020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09/09/2020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09/09/2020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09/09/2020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09/09/2020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5 – 22 &amp; 23 Mars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6B99246C-8D90-47D1-9199-4AF07812E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22 mars 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Préparation à l’épreuve 1 (Agrégation et concours interne)</a:t>
            </a:r>
          </a:p>
          <a:p>
            <a:pPr lvl="3"/>
            <a:r>
              <a:rPr lang="fr-FR" dirty="0"/>
              <a:t>Concevoir l’architecture d’une séquence de formation (1h)</a:t>
            </a:r>
          </a:p>
          <a:p>
            <a:pPr lvl="3"/>
            <a:r>
              <a:rPr lang="fr-FR" dirty="0"/>
              <a:t>Préparation d’une séance expérimentale s’insérant dans la séquence (1h)</a:t>
            </a:r>
          </a:p>
          <a:p>
            <a:pPr lvl="3"/>
            <a:r>
              <a:rPr lang="fr-FR" dirty="0"/>
              <a:t>Préparation de la présentation orale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justification de la pertinence du support proposé par rapport à la séquence pédagogique imposée (5 minutes) ;</a:t>
            </a:r>
          </a:p>
          <a:p>
            <a:pPr lvl="3"/>
            <a:r>
              <a:rPr lang="fr-FR" dirty="0"/>
              <a:t>description de la séquence de formation dont le contexte pédagogique est imposé (15 minutes) ;</a:t>
            </a:r>
          </a:p>
          <a:p>
            <a:pPr lvl="3"/>
            <a:r>
              <a:rPr lang="fr-FR" dirty="0"/>
              <a:t>présentation de la séance à caractère expérimental envisagée dans le cadre de la séquence pédagogique exposée (10 minutes).</a:t>
            </a:r>
          </a:p>
          <a:p>
            <a:pPr lvl="2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FB99E6F-3459-4693-878B-5076064E4E0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315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23 mars</a:t>
            </a:r>
          </a:p>
          <a:p>
            <a:pPr lvl="2"/>
            <a:r>
              <a:rPr lang="fr-FR" dirty="0"/>
              <a:t> Préparation à l’épreuve 2 (Agrégation)</a:t>
            </a:r>
          </a:p>
          <a:p>
            <a:pPr lvl="3"/>
            <a:r>
              <a:rPr lang="fr-FR" dirty="0"/>
              <a:t>préparer la trame détaillée de sa séquence (…)</a:t>
            </a:r>
          </a:p>
          <a:p>
            <a:pPr lvl="3"/>
            <a:r>
              <a:rPr lang="fr-FR" dirty="0"/>
              <a:t>Préparation de la présentation.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travaux de la matinée (30 minutes par étudiant)</a:t>
            </a:r>
          </a:p>
          <a:p>
            <a:pPr lvl="3"/>
            <a:r>
              <a:rPr lang="fr-FR" dirty="0"/>
              <a:t>Présentation du système (durée maximale 5 minutes) ; </a:t>
            </a:r>
          </a:p>
          <a:p>
            <a:pPr lvl="3"/>
            <a:r>
              <a:rPr lang="fr-FR" dirty="0"/>
              <a:t>présenter d’une synthèse des activités menées dans la première phase de l’épreuve (10 minutes) ; </a:t>
            </a:r>
          </a:p>
          <a:p>
            <a:pPr lvl="3"/>
            <a:r>
              <a:rPr lang="fr-FR" dirty="0"/>
              <a:t>Présentation de son exploitation pédagogique (15 minutes).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Récupérer l’ensemble des référentiels utilisés à l’oral de l’agrégation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F04D0D-40F4-4082-90A9-279366EF2602}"/>
              </a:ext>
            </a:extLst>
          </p:cNvPr>
          <p:cNvSpPr txBox="1"/>
          <p:nvPr/>
        </p:nvSpPr>
        <p:spPr>
          <a:xfrm rot="2051760">
            <a:off x="9229249" y="74359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59272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Séjour 6 – 12 &amp; 13 Avril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28575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323A738-1BB8-4823-BFD4-ABBBFFEA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12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Passage en revue des différents programmes  </a:t>
            </a:r>
          </a:p>
          <a:p>
            <a:pPr lvl="3"/>
            <a:r>
              <a:rPr lang="fr-FR" dirty="0"/>
              <a:t>Programmes de l’épreuve 1 de l’agrégation</a:t>
            </a:r>
          </a:p>
          <a:p>
            <a:pPr lvl="3"/>
            <a:r>
              <a:rPr lang="fr-FR" dirty="0"/>
              <a:t>Programmes de l’épreuve 2 de l’agrégation</a:t>
            </a:r>
          </a:p>
          <a:p>
            <a:pPr lvl="3"/>
            <a:r>
              <a:rPr lang="fr-FR" dirty="0"/>
              <a:t>Programmes de l’épreuve 1 du concours interne</a:t>
            </a:r>
          </a:p>
          <a:p>
            <a:pPr lvl="2"/>
            <a:r>
              <a:rPr lang="fr-FR" dirty="0"/>
              <a:t>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Spécificités des progressions pédagogiques </a:t>
            </a:r>
          </a:p>
          <a:p>
            <a:pPr lvl="3"/>
            <a:r>
              <a:rPr lang="fr-FR" dirty="0"/>
              <a:t>en </a:t>
            </a:r>
            <a:r>
              <a:rPr lang="fr-FR" dirty="0" err="1"/>
              <a:t>prébac</a:t>
            </a:r>
            <a:endParaRPr lang="fr-FR" dirty="0"/>
          </a:p>
          <a:p>
            <a:pPr lvl="3"/>
            <a:r>
              <a:rPr lang="fr-FR" dirty="0"/>
              <a:t>en CPGE</a:t>
            </a:r>
          </a:p>
          <a:p>
            <a:pPr lvl="3"/>
            <a:r>
              <a:rPr lang="fr-FR" dirty="0"/>
              <a:t>en BTS</a:t>
            </a:r>
          </a:p>
          <a:p>
            <a:pPr lvl="3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63FE13C0-F416-4446-934E-802C325D8DCF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13 avril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Préparation à l’épreuve de dossier de l’agrégation – Partie pédagogique</a:t>
            </a:r>
          </a:p>
          <a:p>
            <a:pPr lvl="2"/>
            <a:r>
              <a:rPr lang="fr-FR" dirty="0"/>
              <a:t>Préparation à l’épreuve de projets </a:t>
            </a:r>
          </a:p>
          <a:p>
            <a:pPr lvl="2"/>
            <a:r>
              <a:rPr lang="fr-FR" dirty="0"/>
              <a:t>Bonnes pratiques (de forme) pour la rédaction du rapport et la préparation de la présentation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Réflexion sur les applications pédagogiques des dossiers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Préparer deux séquences pédagogiques intégrant le support de dossier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BE9735-A451-447D-9172-DB4729D7DB21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1568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7 – 13 &amp; 14 Mai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33152E18-C6FF-4B27-9AE4-6569BB1B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Jeudi 13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Exploitation pédagogique d’une activité pratique relative à l’approche globale d’un système </a:t>
            </a:r>
            <a:r>
              <a:rPr lang="fr-FR" dirty="0" err="1"/>
              <a:t>pluri-technique</a:t>
            </a:r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53A7AB0F-3FB5-47DA-80F9-3E5155A6F72B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Vendredi 14 mai</a:t>
            </a:r>
          </a:p>
          <a:p>
            <a:pPr lvl="1"/>
            <a:r>
              <a:rPr lang="fr-FR" dirty="0"/>
              <a:t>Préparation à l’agrégation</a:t>
            </a:r>
          </a:p>
          <a:p>
            <a:pPr lvl="2"/>
            <a:r>
              <a:rPr lang="fr-FR" dirty="0"/>
              <a:t>Activité pratique et exploitation pédagogique relatives à l'approche spécialisée d'un système </a:t>
            </a:r>
            <a:r>
              <a:rPr lang="fr-FR" dirty="0" err="1"/>
              <a:t>pluri-technique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  <a:p>
            <a:pPr lvl="1"/>
            <a:r>
              <a:rPr lang="fr-FR" dirty="0"/>
              <a:t>  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CD797A-4D41-46D7-9EA8-3BF96306AA36}"/>
              </a:ext>
            </a:extLst>
          </p:cNvPr>
          <p:cNvSpPr txBox="1"/>
          <p:nvPr/>
        </p:nvSpPr>
        <p:spPr>
          <a:xfrm rot="2051760">
            <a:off x="9229249" y="733434"/>
            <a:ext cx="33129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+ MARDI MATIN</a:t>
            </a:r>
          </a:p>
        </p:txBody>
      </p:sp>
    </p:spTree>
    <p:extLst>
      <p:ext uri="{BB962C8B-B14F-4D97-AF65-F5344CB8AC3E}">
        <p14:creationId xmlns:p14="http://schemas.microsoft.com/office/powerpoint/2010/main" val="281886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8 –21 &amp; 22 Juin – ED ou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28575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2F28E18E-44F2-4260-B1CC-BF8C35FB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21 juin</a:t>
            </a:r>
          </a:p>
          <a:p>
            <a:pPr lvl="1"/>
            <a:r>
              <a:rPr lang="fr-FR" dirty="0"/>
              <a:t>Préparation au concours interne</a:t>
            </a:r>
          </a:p>
          <a:p>
            <a:pPr lvl="2"/>
            <a:r>
              <a:rPr lang="fr-FR" dirty="0"/>
              <a:t>Exploitation pédagogique d’une analyse relative à l’approche globale d’un système pluritechnologique</a:t>
            </a:r>
          </a:p>
          <a:p>
            <a:pPr lvl="3"/>
            <a:r>
              <a:rPr lang="fr-FR" dirty="0"/>
              <a:t>   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82E174F5-9947-4516-BAFB-E99B634B8854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22 juin</a:t>
            </a:r>
          </a:p>
          <a:p>
            <a:pPr lvl="1"/>
            <a:r>
              <a:rPr lang="fr-FR" dirty="0"/>
              <a:t>Préparation du concours interne</a:t>
            </a:r>
          </a:p>
          <a:p>
            <a:pPr lvl="2"/>
            <a:r>
              <a:rPr lang="fr-FR" dirty="0"/>
              <a:t>Exploitation pédagogique d’un projet élaboré en amont de la session d’admission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4213F4-AC58-499F-A610-407DBCFD4460}"/>
              </a:ext>
            </a:extLst>
          </p:cNvPr>
          <p:cNvSpPr txBox="1"/>
          <p:nvPr/>
        </p:nvSpPr>
        <p:spPr>
          <a:xfrm rot="2051760">
            <a:off x="9229249" y="1102766"/>
            <a:ext cx="33129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VOIR DISPO LABO TP</a:t>
            </a:r>
          </a:p>
        </p:txBody>
      </p:sp>
    </p:spTree>
    <p:extLst>
      <p:ext uri="{BB962C8B-B14F-4D97-AF65-F5344CB8AC3E}">
        <p14:creationId xmlns:p14="http://schemas.microsoft.com/office/powerpoint/2010/main" val="141991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Calendrier annuel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7" y="967642"/>
            <a:ext cx="12044964" cy="42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C264AA-ED05-454B-A9D7-060E3F5E3F0C}"/>
              </a:ext>
            </a:extLst>
          </p:cNvPr>
          <p:cNvCxnSpPr/>
          <p:nvPr/>
        </p:nvCxnSpPr>
        <p:spPr>
          <a:xfrm>
            <a:off x="333080" y="3429000"/>
            <a:ext cx="1151955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7967753-014C-4CB4-A0DA-4C685C1D45F3}"/>
              </a:ext>
            </a:extLst>
          </p:cNvPr>
          <p:cNvGrpSpPr/>
          <p:nvPr/>
        </p:nvGrpSpPr>
        <p:grpSpPr>
          <a:xfrm>
            <a:off x="806690" y="3177000"/>
            <a:ext cx="504000" cy="1007650"/>
            <a:chOff x="806690" y="3177000"/>
            <a:chExt cx="504000" cy="100765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4988261D-3421-423D-B7B9-6D6BE4C17A5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15C7082-BEEC-4CBC-956B-C374A87EA69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E421F252-8DC4-472E-82F7-63E65908F9C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44641F5-E7BC-41EB-8D50-AAE92594C62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F95DEBD1-BACF-4511-942A-25DD32358ED2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C96F0D6-3211-40B0-A836-D12B8C21ED99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DF2DFB9-AFB8-4AD6-85C2-AF9D2120F2A0}"/>
              </a:ext>
            </a:extLst>
          </p:cNvPr>
          <p:cNvGrpSpPr/>
          <p:nvPr/>
        </p:nvGrpSpPr>
        <p:grpSpPr>
          <a:xfrm flipV="1">
            <a:off x="2245027" y="2673350"/>
            <a:ext cx="504000" cy="1007650"/>
            <a:chOff x="806690" y="3177000"/>
            <a:chExt cx="504000" cy="100765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BFE0EFE-287C-4554-8ABA-006CEF687180}"/>
                </a:ext>
              </a:extLst>
            </p:cNvPr>
            <p:cNvCxnSpPr>
              <a:cxnSpLocks/>
              <a:endCxn id="3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D4CBA2-AD37-4568-90DF-247B17FDECB7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16C58C9E-168D-473B-A53F-7038FAAFBA27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C41E4B5B-5C29-4193-985C-114421A8186A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E4667D72-AB0F-425A-BF49-3F7A5D630BAA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3D94BAD8-83E1-4298-A401-40944E4154A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F8A08BB-A080-4509-929B-9D67DE3DE249}"/>
              </a:ext>
            </a:extLst>
          </p:cNvPr>
          <p:cNvGrpSpPr/>
          <p:nvPr/>
        </p:nvGrpSpPr>
        <p:grpSpPr>
          <a:xfrm flipH="1" flipV="1">
            <a:off x="5127095" y="2674513"/>
            <a:ext cx="504000" cy="1007650"/>
            <a:chOff x="806690" y="3177000"/>
            <a:chExt cx="504000" cy="100765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2E3A92F-A78F-4DF0-BA45-ADD970455A9E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3B8DC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2EB055-12D0-477D-8A68-AE3107916C6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F9A8A77-1B60-4DEA-9680-1B08AE8705CE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656606F-2820-48F9-8909-8218C21BEA92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95E688C-7949-4DE0-B1F1-CDDB05B87FD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3B8DC4"/>
              </a:solidFill>
              <a:ln w="12700">
                <a:solidFill>
                  <a:srgbClr val="3B8D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EA0CD8D-7181-4035-9523-4DE9A9C8872C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CA8F1FEB-CD38-4C2B-9541-F6D82C3DA427}"/>
              </a:ext>
            </a:extLst>
          </p:cNvPr>
          <p:cNvGrpSpPr/>
          <p:nvPr/>
        </p:nvGrpSpPr>
        <p:grpSpPr>
          <a:xfrm flipH="1">
            <a:off x="3688070" y="3171652"/>
            <a:ext cx="504000" cy="1007650"/>
            <a:chOff x="806690" y="3177000"/>
            <a:chExt cx="504000" cy="1007650"/>
          </a:xfrm>
        </p:grpSpPr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1CE4785-17F5-46C1-82C9-8FA75F35BAA1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EFBACE05-6E99-4003-96F1-06B910CD573A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3EFA210-37D0-45BE-94EE-53F8931A7D66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34C975E-452C-4790-86E4-2BABF6C2D10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8C9C88E9-FAC6-4B3A-89B2-EC55F5CAF07B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9DAA66CF-9800-4034-A66D-052C30110B13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FFBA74E-9CE2-494A-94A7-17ECF3718EDF}"/>
              </a:ext>
            </a:extLst>
          </p:cNvPr>
          <p:cNvGrpSpPr/>
          <p:nvPr/>
        </p:nvGrpSpPr>
        <p:grpSpPr>
          <a:xfrm>
            <a:off x="6566120" y="3179484"/>
            <a:ext cx="504000" cy="1007650"/>
            <a:chOff x="806690" y="3177000"/>
            <a:chExt cx="504000" cy="100765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34CD9F3-56B9-4921-B5DC-14EFCF69A2B7}"/>
                </a:ext>
              </a:extLst>
            </p:cNvPr>
            <p:cNvCxnSpPr>
              <a:cxnSpLocks/>
              <a:endCxn id="58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FFBF9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DA8C1CF2-D06F-428E-8C70-FEAD5A4A00C5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7734DF3B-8440-4A1B-9A86-F8594F48A0F5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8DF783B3-B1F1-4929-A45E-704C936C1E95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8A6886E3-3C35-4710-A721-F7074117964D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FFBF9F"/>
              </a:solidFill>
              <a:ln w="12700">
                <a:solidFill>
                  <a:srgbClr val="FFBF9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C1D18892-E4AE-469D-8A41-E282A3882835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1F3FE3A-2744-4E0B-A70D-4BA0AFC06BAB}"/>
              </a:ext>
            </a:extLst>
          </p:cNvPr>
          <p:cNvGrpSpPr/>
          <p:nvPr/>
        </p:nvGrpSpPr>
        <p:grpSpPr>
          <a:xfrm flipV="1">
            <a:off x="8006397" y="2674778"/>
            <a:ext cx="504000" cy="1007650"/>
            <a:chOff x="806690" y="3177000"/>
            <a:chExt cx="504000" cy="1007650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CF0812A-2CF3-4387-BA83-719A1D93C7AE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67822B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FA85CC9C-DBAB-4BAC-9E7F-827379368328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F6938FE-2EC4-4023-A65F-9E7AAE25CC6B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610A2303-0CD8-4B03-82EA-4FDED760ABF1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CD8DAF45-F136-4856-BF76-D1E9E977C9A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67822B"/>
              </a:solidFill>
              <a:ln w="12700">
                <a:solidFill>
                  <a:srgbClr val="6782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42F9FABD-9156-42AF-8C87-870343E10626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DBAF566-975A-4139-9672-8EBDB5CB5BE0}"/>
              </a:ext>
            </a:extLst>
          </p:cNvPr>
          <p:cNvGrpSpPr/>
          <p:nvPr/>
        </p:nvGrpSpPr>
        <p:grpSpPr>
          <a:xfrm flipH="1">
            <a:off x="9442332" y="3146270"/>
            <a:ext cx="504000" cy="1007650"/>
            <a:chOff x="806690" y="3177000"/>
            <a:chExt cx="504000" cy="1007650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D5CBE0B5-44E0-4EC7-9234-F5B423C54738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4D402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2BEF46C-1B60-4D77-96D1-84925B59236C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772FE1E-2374-431B-8E50-2BAA04015CAC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E329A892-3920-4817-89F3-C4D49BC5614F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20B61D80-76DC-4D21-B331-3063A475D691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4D402D"/>
              </a:solidFill>
              <a:ln w="12700">
                <a:solidFill>
                  <a:srgbClr val="4D40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02ED134D-D3CC-411A-BB0B-2450578760BD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F97064D-2EF0-4E41-80CA-2CC6317620AD}"/>
              </a:ext>
            </a:extLst>
          </p:cNvPr>
          <p:cNvGrpSpPr/>
          <p:nvPr/>
        </p:nvGrpSpPr>
        <p:grpSpPr>
          <a:xfrm flipH="1" flipV="1">
            <a:off x="10885699" y="2657110"/>
            <a:ext cx="504000" cy="1007650"/>
            <a:chOff x="806690" y="3177000"/>
            <a:chExt cx="504000" cy="1007650"/>
          </a:xfrm>
        </p:grpSpPr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1DC94977-DE68-46A8-BD08-6800965FFE47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1058690" y="3609000"/>
              <a:ext cx="0" cy="575650"/>
            </a:xfrm>
            <a:prstGeom prst="line">
              <a:avLst/>
            </a:prstGeom>
            <a:ln w="12700">
              <a:solidFill>
                <a:srgbClr val="B8B2A9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CEE877B3-9583-48A1-A270-B428147250A9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504000"/>
              <a:chOff x="806690" y="3177000"/>
              <a:chExt cx="504000" cy="504000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9ADA9896-521F-4027-8A6F-904CE7823DB0}"/>
                  </a:ext>
                </a:extLst>
              </p:cNvPr>
              <p:cNvSpPr/>
              <p:nvPr/>
            </p:nvSpPr>
            <p:spPr>
              <a:xfrm>
                <a:off x="878690" y="3249000"/>
                <a:ext cx="360000" cy="36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E544CB98-7A0C-4281-A3B6-F35BE61A73A4}"/>
                  </a:ext>
                </a:extLst>
              </p:cNvPr>
              <p:cNvSpPr/>
              <p:nvPr/>
            </p:nvSpPr>
            <p:spPr>
              <a:xfrm>
                <a:off x="950690" y="3321000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32F11DB-B4CC-4A87-9E91-E8B522DD1F2F}"/>
                  </a:ext>
                </a:extLst>
              </p:cNvPr>
              <p:cNvSpPr/>
              <p:nvPr/>
            </p:nvSpPr>
            <p:spPr>
              <a:xfrm>
                <a:off x="1013690" y="3384000"/>
                <a:ext cx="90000" cy="90000"/>
              </a:xfrm>
              <a:prstGeom prst="ellipse">
                <a:avLst/>
              </a:prstGeom>
              <a:solidFill>
                <a:srgbClr val="B8B2A9"/>
              </a:solidFill>
              <a:ln w="12700">
                <a:solidFill>
                  <a:srgbClr val="B8B2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5558CE5-8914-40C1-B7B4-199463032FD1}"/>
                  </a:ext>
                </a:extLst>
              </p:cNvPr>
              <p:cNvSpPr/>
              <p:nvPr/>
            </p:nvSpPr>
            <p:spPr>
              <a:xfrm>
                <a:off x="806690" y="3177000"/>
                <a:ext cx="504000" cy="504000"/>
              </a:xfrm>
              <a:prstGeom prst="arc">
                <a:avLst>
                  <a:gd name="adj1" fmla="val 5473721"/>
                  <a:gd name="adj2" fmla="val 10744978"/>
                </a:avLst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300A44CE-7DA8-4B24-AD28-5A96A8546FD7}"/>
              </a:ext>
            </a:extLst>
          </p:cNvPr>
          <p:cNvSpPr txBox="1"/>
          <p:nvPr/>
        </p:nvSpPr>
        <p:spPr>
          <a:xfrm>
            <a:off x="396134" y="286845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OCT.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D84FB20-D322-4445-9891-19596A027F8F}"/>
              </a:ext>
            </a:extLst>
          </p:cNvPr>
          <p:cNvSpPr txBox="1"/>
          <p:nvPr/>
        </p:nvSpPr>
        <p:spPr>
          <a:xfrm>
            <a:off x="1828799" y="360651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NOV.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72DE12F-6725-452A-B03C-9400E59C15BE}"/>
              </a:ext>
            </a:extLst>
          </p:cNvPr>
          <p:cNvSpPr txBox="1"/>
          <p:nvPr/>
        </p:nvSpPr>
        <p:spPr>
          <a:xfrm>
            <a:off x="3295195" y="2870553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JAN.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79CC1C1-D990-499F-BEF8-AF524785410F}"/>
              </a:ext>
            </a:extLst>
          </p:cNvPr>
          <p:cNvSpPr txBox="1"/>
          <p:nvPr/>
        </p:nvSpPr>
        <p:spPr>
          <a:xfrm>
            <a:off x="4715340" y="361084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3B8DC4"/>
                </a:solidFill>
              </a:rPr>
              <a:t>FEV.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D683999-045B-42C3-9B1D-9AD5F4FCD97D}"/>
              </a:ext>
            </a:extLst>
          </p:cNvPr>
          <p:cNvSpPr txBox="1"/>
          <p:nvPr/>
        </p:nvSpPr>
        <p:spPr>
          <a:xfrm>
            <a:off x="6158102" y="2863901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BF9F"/>
                </a:solidFill>
              </a:rPr>
              <a:t>MAR.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7F89E64-EB2A-43A6-AFDD-94A7244C4118}"/>
              </a:ext>
            </a:extLst>
          </p:cNvPr>
          <p:cNvSpPr txBox="1"/>
          <p:nvPr/>
        </p:nvSpPr>
        <p:spPr>
          <a:xfrm>
            <a:off x="7593763" y="36128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7822B"/>
                </a:solidFill>
              </a:rPr>
              <a:t>AVR.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56833EC-1468-4B69-BEBA-941182A03E08}"/>
              </a:ext>
            </a:extLst>
          </p:cNvPr>
          <p:cNvSpPr txBox="1"/>
          <p:nvPr/>
        </p:nvSpPr>
        <p:spPr>
          <a:xfrm>
            <a:off x="9029425" y="284366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4D402D"/>
                </a:solidFill>
              </a:rPr>
              <a:t>MAI.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FE922E1A-CC4B-4F33-B670-AC9AA4A99C2D}"/>
              </a:ext>
            </a:extLst>
          </p:cNvPr>
          <p:cNvSpPr txBox="1"/>
          <p:nvPr/>
        </p:nvSpPr>
        <p:spPr>
          <a:xfrm>
            <a:off x="10465634" y="3599757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B8B2A9"/>
                </a:solidFill>
              </a:rPr>
              <a:t>JUIN</a:t>
            </a:r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D2FCF66C-0C32-4355-99EC-7960184534C3}"/>
              </a:ext>
            </a:extLst>
          </p:cNvPr>
          <p:cNvGrpSpPr/>
          <p:nvPr/>
        </p:nvGrpSpPr>
        <p:grpSpPr>
          <a:xfrm>
            <a:off x="-21487" y="4247229"/>
            <a:ext cx="2160353" cy="954107"/>
            <a:chOff x="-21487" y="4247229"/>
            <a:chExt cx="2160353" cy="954107"/>
          </a:xfrm>
        </p:grpSpPr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DD703309-74E5-4719-8FC1-BD59DF18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3C0BBA5-FC69-4A26-A95C-47FD9F009F3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Découverte des lieux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 des épreuves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Progression pédagogique</a:t>
              </a:r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107B0F3C-F381-453B-AD96-389A1C68AD7E}"/>
              </a:ext>
            </a:extLst>
          </p:cNvPr>
          <p:cNvGrpSpPr/>
          <p:nvPr/>
        </p:nvGrpSpPr>
        <p:grpSpPr>
          <a:xfrm>
            <a:off x="2859893" y="4243912"/>
            <a:ext cx="2160353" cy="743795"/>
            <a:chOff x="-21487" y="4457541"/>
            <a:chExt cx="2160353" cy="743795"/>
          </a:xfrm>
        </p:grpSpPr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6AD82DF7-E99B-4EEE-A6B8-BA810F66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8E91D3EA-D6E4-412B-B45B-3F90478E2379}"/>
                </a:ext>
              </a:extLst>
            </p:cNvPr>
            <p:cNvSpPr txBox="1"/>
            <p:nvPr/>
          </p:nvSpPr>
          <p:spPr>
            <a:xfrm>
              <a:off x="-21487" y="4457541"/>
              <a:ext cx="21603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Évaluation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Remédiation</a:t>
              </a:r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1DFA70F5-05EB-4DBF-A3B6-97A65882C3B0}"/>
              </a:ext>
            </a:extLst>
          </p:cNvPr>
          <p:cNvGrpSpPr/>
          <p:nvPr/>
        </p:nvGrpSpPr>
        <p:grpSpPr>
          <a:xfrm>
            <a:off x="5737943" y="3997226"/>
            <a:ext cx="2160353" cy="1173563"/>
            <a:chOff x="-21487" y="4027773"/>
            <a:chExt cx="2160353" cy="1173563"/>
          </a:xfrm>
        </p:grpSpPr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6FE82A-28F5-4C1E-94A2-4631CB77F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5201336"/>
              <a:ext cx="1669800" cy="0"/>
            </a:xfrm>
            <a:prstGeom prst="line">
              <a:avLst/>
            </a:prstGeom>
            <a:ln w="12700">
              <a:solidFill>
                <a:srgbClr val="FFBF9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14C21F28-A94C-4620-88AF-D4A2770D7165}"/>
                </a:ext>
              </a:extLst>
            </p:cNvPr>
            <p:cNvSpPr txBox="1"/>
            <p:nvPr/>
          </p:nvSpPr>
          <p:spPr>
            <a:xfrm>
              <a:off x="-21487" y="4027773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TP Systèmes &amp; Protocoles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Séquence de formation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Séance (Cours, TP, TD, Projet)</a:t>
              </a:r>
            </a:p>
          </p:txBody>
        </p:sp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B363DE99-9F90-407A-8575-FDA0FC894AD5}"/>
              </a:ext>
            </a:extLst>
          </p:cNvPr>
          <p:cNvGrpSpPr/>
          <p:nvPr/>
        </p:nvGrpSpPr>
        <p:grpSpPr>
          <a:xfrm>
            <a:off x="8626626" y="4238124"/>
            <a:ext cx="2160353" cy="307777"/>
            <a:chOff x="8626626" y="4878204"/>
            <a:chExt cx="2160353" cy="307777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EB6EE35-6607-4B89-808A-22AB04C30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844" y="5183087"/>
              <a:ext cx="1669800" cy="0"/>
            </a:xfrm>
            <a:prstGeom prst="line">
              <a:avLst/>
            </a:prstGeom>
            <a:ln w="12700">
              <a:solidFill>
                <a:srgbClr val="4D402D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5A68063-CF42-47A7-80EC-A7C0F66670A0}"/>
                </a:ext>
              </a:extLst>
            </p:cNvPr>
            <p:cNvSpPr txBox="1"/>
            <p:nvPr/>
          </p:nvSpPr>
          <p:spPr>
            <a:xfrm>
              <a:off x="8626626" y="4878204"/>
              <a:ext cx="2160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03BD2F08-9F0E-4A0A-88EF-5D36BC59F9A5}"/>
              </a:ext>
            </a:extLst>
          </p:cNvPr>
          <p:cNvGrpSpPr/>
          <p:nvPr/>
        </p:nvGrpSpPr>
        <p:grpSpPr>
          <a:xfrm>
            <a:off x="1423035" y="1469344"/>
            <a:ext cx="2160353" cy="1169551"/>
            <a:chOff x="-21487" y="4247229"/>
            <a:chExt cx="2160353" cy="1169551"/>
          </a:xfrm>
        </p:grpSpPr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61525EBE-3613-42B2-905D-9F9A63969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7DB4B6B0-D093-4EAD-9343-022D70D4A50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Entrainement TP concours interne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d’un TP dans une séquence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Création de séquence</a:t>
              </a:r>
            </a:p>
          </p:txBody>
        </p:sp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C5EADE67-A991-45DB-8ECD-F2CC5B9B213F}"/>
              </a:ext>
            </a:extLst>
          </p:cNvPr>
          <p:cNvGrpSpPr/>
          <p:nvPr/>
        </p:nvGrpSpPr>
        <p:grpSpPr>
          <a:xfrm>
            <a:off x="4298918" y="2106543"/>
            <a:ext cx="2160353" cy="523220"/>
            <a:chOff x="-21487" y="4247229"/>
            <a:chExt cx="2160353" cy="523220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669FA4C9-79EC-465A-88F9-A9F07537DF11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Présentations de </a:t>
              </a:r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E22288C6-F4C4-4419-AC5C-C7C0362BC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3B8DC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8773C598-B61A-4733-8FF1-3F71C5518164}"/>
              </a:ext>
            </a:extLst>
          </p:cNvPr>
          <p:cNvGrpSpPr/>
          <p:nvPr/>
        </p:nvGrpSpPr>
        <p:grpSpPr>
          <a:xfrm>
            <a:off x="7183879" y="2325352"/>
            <a:ext cx="2160353" cy="523220"/>
            <a:chOff x="-21487" y="4247229"/>
            <a:chExt cx="2160353" cy="523220"/>
          </a:xfrm>
        </p:grpSpPr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5EF7642-14F1-4766-9B6B-06B0BF689B62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B803A20-0ECC-42B5-A88A-333CEDA9D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67822B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D1EA696F-F002-4625-BEAF-80972F2D700B}"/>
              </a:ext>
            </a:extLst>
          </p:cNvPr>
          <p:cNvGrpSpPr/>
          <p:nvPr/>
        </p:nvGrpSpPr>
        <p:grpSpPr>
          <a:xfrm>
            <a:off x="10054642" y="2322522"/>
            <a:ext cx="2160353" cy="523220"/>
            <a:chOff x="-21487" y="4247229"/>
            <a:chExt cx="2160353" cy="52322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F5A8994-3EE9-48AB-91E2-36E3566FC38F}"/>
                </a:ext>
              </a:extLst>
            </p:cNvPr>
            <p:cNvSpPr txBox="1"/>
            <p:nvPr/>
          </p:nvSpPr>
          <p:spPr>
            <a:xfrm>
              <a:off x="-21487" y="4247229"/>
              <a:ext cx="2160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bg1">
                      <a:lumMod val="50000"/>
                    </a:schemeClr>
                  </a:solidFill>
                </a:rPr>
                <a:t>TPs</a:t>
              </a: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 d’entrainement</a:t>
              </a:r>
            </a:p>
            <a:p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/dossier</a:t>
              </a:r>
            </a:p>
          </p:txBody>
        </p: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F2398B67-168C-4127-8425-1A7EB06E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69" y="4247818"/>
              <a:ext cx="1669800" cy="0"/>
            </a:xfrm>
            <a:prstGeom prst="line">
              <a:avLst/>
            </a:prstGeom>
            <a:ln w="12700">
              <a:solidFill>
                <a:srgbClr val="B8B2A9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99AD786-9CE2-4971-B5F7-67757D4D4EA1}"/>
              </a:ext>
            </a:extLst>
          </p:cNvPr>
          <p:cNvSpPr txBox="1"/>
          <p:nvPr/>
        </p:nvSpPr>
        <p:spPr>
          <a:xfrm>
            <a:off x="-14510" y="5227955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 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2C278782-8534-49D7-B84C-A9831CC93C08}"/>
              </a:ext>
            </a:extLst>
          </p:cNvPr>
          <p:cNvSpPr txBox="1"/>
          <p:nvPr/>
        </p:nvSpPr>
        <p:spPr>
          <a:xfrm>
            <a:off x="1413255" y="116481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72ADEB4-18D6-43FD-8DB2-95FAEB3603E4}"/>
              </a:ext>
            </a:extLst>
          </p:cNvPr>
          <p:cNvSpPr txBox="1"/>
          <p:nvPr/>
        </p:nvSpPr>
        <p:spPr>
          <a:xfrm>
            <a:off x="2863538" y="499251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64E4E9-D83F-48BC-9F0B-B5A0429ABF52}"/>
              </a:ext>
            </a:extLst>
          </p:cNvPr>
          <p:cNvSpPr txBox="1"/>
          <p:nvPr/>
        </p:nvSpPr>
        <p:spPr>
          <a:xfrm>
            <a:off x="4298325" y="1808529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D04F5DE2-3F7D-41F9-A9DA-39D21C175CFC}"/>
              </a:ext>
            </a:extLst>
          </p:cNvPr>
          <p:cNvSpPr txBox="1"/>
          <p:nvPr/>
        </p:nvSpPr>
        <p:spPr>
          <a:xfrm>
            <a:off x="5737942" y="5168352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 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7B319E8A-8D05-4DE0-8CC7-AB2212F62A57}"/>
              </a:ext>
            </a:extLst>
          </p:cNvPr>
          <p:cNvSpPr txBox="1"/>
          <p:nvPr/>
        </p:nvSpPr>
        <p:spPr>
          <a:xfrm>
            <a:off x="7183879" y="2013348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F62AD695-B42F-4399-ABEA-C19508802DA6}"/>
              </a:ext>
            </a:extLst>
          </p:cNvPr>
          <p:cNvSpPr txBox="1"/>
          <p:nvPr/>
        </p:nvSpPr>
        <p:spPr>
          <a:xfrm>
            <a:off x="8645844" y="4570061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XP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4B5BB418-6EBA-4CD2-8C58-F128CCC2B4F8}"/>
              </a:ext>
            </a:extLst>
          </p:cNvPr>
          <p:cNvSpPr txBox="1"/>
          <p:nvPr/>
        </p:nvSpPr>
        <p:spPr>
          <a:xfrm>
            <a:off x="10068840" y="2034116"/>
            <a:ext cx="21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ED et XP</a:t>
            </a:r>
          </a:p>
        </p:txBody>
      </p:sp>
    </p:spTree>
    <p:extLst>
      <p:ext uri="{BB962C8B-B14F-4D97-AF65-F5344CB8AC3E}">
        <p14:creationId xmlns:p14="http://schemas.microsoft.com/office/powerpoint/2010/main" val="38718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3F17-D846-4115-ABF1-F931CBB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annuelle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BB7FAB-4E9F-4DC7-8BD0-B3E3C411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5C2E77-7B88-46A5-B52A-C97E15D7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DA37A1-3D70-4D71-8BA1-1896A099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" y="1320800"/>
            <a:ext cx="12153091" cy="468312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6D7AEF0-08A9-4289-945E-DBF9D6C74387}"/>
              </a:ext>
            </a:extLst>
          </p:cNvPr>
          <p:cNvCxnSpPr>
            <a:cxnSpLocks/>
          </p:cNvCxnSpPr>
          <p:nvPr/>
        </p:nvCxnSpPr>
        <p:spPr>
          <a:xfrm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99A221-2C09-418F-A144-FC05E1407625}"/>
              </a:ext>
            </a:extLst>
          </p:cNvPr>
          <p:cNvCxnSpPr>
            <a:cxnSpLocks/>
          </p:cNvCxnSpPr>
          <p:nvPr/>
        </p:nvCxnSpPr>
        <p:spPr>
          <a:xfrm flipV="1">
            <a:off x="19454" y="1320800"/>
            <a:ext cx="12153091" cy="46831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Séance 1 – Lundi 5 octobre Après midi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Lundi 5 octobre ED</a:t>
            </a:r>
          </a:p>
          <a:p>
            <a:pPr lvl="1"/>
            <a:r>
              <a:rPr lang="fr-FR" dirty="0"/>
              <a:t>14h00 – 15h30</a:t>
            </a:r>
          </a:p>
          <a:p>
            <a:pPr lvl="2"/>
            <a:r>
              <a:rPr lang="fr-FR" dirty="0"/>
              <a:t>Présentation des épreuves de TP</a:t>
            </a:r>
          </a:p>
          <a:p>
            <a:pPr lvl="3"/>
            <a:r>
              <a:rPr lang="fr-FR" dirty="0"/>
              <a:t>2 activités pratiques à l’agrégation</a:t>
            </a:r>
          </a:p>
          <a:p>
            <a:pPr lvl="3"/>
            <a:r>
              <a:rPr lang="fr-FR" dirty="0"/>
              <a:t>1 activité pratique au </a:t>
            </a:r>
            <a:r>
              <a:rPr lang="fr-FR" dirty="0" err="1"/>
              <a:t>fellow</a:t>
            </a:r>
            <a:endParaRPr lang="fr-FR" dirty="0"/>
          </a:p>
          <a:p>
            <a:pPr lvl="2"/>
            <a:r>
              <a:rPr lang="fr-FR" dirty="0"/>
              <a:t>Présentation des épreuves de dossier/Projet</a:t>
            </a:r>
          </a:p>
          <a:p>
            <a:pPr lvl="3"/>
            <a:endParaRPr lang="fr-FR" dirty="0"/>
          </a:p>
          <a:p>
            <a:pPr lvl="3"/>
            <a:endParaRPr lang="fr-FR" dirty="0"/>
          </a:p>
          <a:p>
            <a:pPr lvl="1"/>
            <a:r>
              <a:rPr lang="fr-FR" dirty="0"/>
              <a:t>15h45 – 17h15</a:t>
            </a:r>
          </a:p>
          <a:p>
            <a:pPr lvl="2"/>
            <a:r>
              <a:rPr lang="fr-FR" dirty="0"/>
              <a:t>Travaux pratiques</a:t>
            </a:r>
          </a:p>
          <a:p>
            <a:pPr lvl="3"/>
            <a:r>
              <a:rPr lang="fr-FR" dirty="0"/>
              <a:t>Chaîne fonctionnelle</a:t>
            </a:r>
          </a:p>
          <a:p>
            <a:pPr lvl="3"/>
            <a:r>
              <a:rPr lang="fr-FR" dirty="0"/>
              <a:t>Validation expérimentale d’un cahier des charges</a:t>
            </a:r>
          </a:p>
          <a:p>
            <a:pPr lvl="2"/>
            <a:r>
              <a:rPr lang="fr-FR" dirty="0" err="1"/>
              <a:t>ControlX</a:t>
            </a:r>
            <a:r>
              <a:rPr lang="fr-FR" dirty="0"/>
              <a:t>, </a:t>
            </a:r>
            <a:r>
              <a:rPr lang="fr-FR" dirty="0" err="1"/>
              <a:t>Maxpid</a:t>
            </a:r>
            <a:r>
              <a:rPr lang="fr-FR" dirty="0"/>
              <a:t>, </a:t>
            </a:r>
            <a:r>
              <a:rPr lang="fr-FR" dirty="0" err="1"/>
              <a:t>Comax</a:t>
            </a:r>
            <a:r>
              <a:rPr lang="fr-FR" dirty="0"/>
              <a:t>, Volant, Pilote auto, Cheville NAO</a:t>
            </a:r>
          </a:p>
          <a:p>
            <a:pPr lvl="2"/>
            <a:r>
              <a:rPr lang="fr-FR" dirty="0"/>
              <a:t>Document chaine fonctionnelle</a:t>
            </a:r>
          </a:p>
          <a:p>
            <a:pPr lvl="3"/>
            <a:r>
              <a:rPr lang="fr-FR" dirty="0"/>
              <a:t>FAIRE QCM</a:t>
            </a:r>
          </a:p>
          <a:p>
            <a:pPr lvl="2"/>
            <a:r>
              <a:rPr lang="fr-FR" b="1" dirty="0"/>
              <a:t>OU TP DE SIMULATION (ROBOT ERICC à raccourcir)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179087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Questions : </a:t>
            </a:r>
          </a:p>
          <a:p>
            <a:r>
              <a:rPr lang="fr-FR" dirty="0"/>
              <a:t>Visio dans le labo de TP ?</a:t>
            </a:r>
          </a:p>
          <a:p>
            <a:r>
              <a:rPr lang="fr-FR" dirty="0"/>
              <a:t>Accès libre au labo de TP ?</a:t>
            </a:r>
          </a:p>
          <a:p>
            <a:r>
              <a:rPr lang="fr-FR" dirty="0"/>
              <a:t>Accès aux logiciels de simulation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9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1 – 12 &amp; 13 octobre – ED &amp; XP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Lundi 12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Visite des locaux accueillant la formation (</a:t>
            </a:r>
            <a:r>
              <a:rPr lang="fr-FR" dirty="0" err="1"/>
              <a:t>Lydex</a:t>
            </a:r>
            <a:r>
              <a:rPr lang="fr-FR" dirty="0"/>
              <a:t> et EMINES)</a:t>
            </a:r>
          </a:p>
          <a:p>
            <a:pPr lvl="3"/>
            <a:r>
              <a:rPr lang="fr-FR" dirty="0"/>
              <a:t>État des lieux des locaux, du matériel et des logiciels</a:t>
            </a:r>
          </a:p>
          <a:p>
            <a:pPr lvl="3"/>
            <a:r>
              <a:rPr lang="fr-FR" dirty="0"/>
              <a:t>Préparation des activités de TP </a:t>
            </a:r>
          </a:p>
          <a:p>
            <a:pPr lvl="2"/>
            <a:r>
              <a:rPr lang="fr-FR" dirty="0"/>
              <a:t>Présentation des épreuves de TP (1h)</a:t>
            </a:r>
          </a:p>
          <a:p>
            <a:pPr lvl="3"/>
            <a:r>
              <a:rPr lang="fr-FR" dirty="0"/>
              <a:t>Concours oral de l’agrégation </a:t>
            </a:r>
          </a:p>
          <a:p>
            <a:pPr lvl="3"/>
            <a:r>
              <a:rPr lang="fr-FR" dirty="0"/>
              <a:t>Concours interne UM6P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Découverte chaine fonctionnelle (CF)</a:t>
            </a:r>
          </a:p>
          <a:p>
            <a:pPr lvl="3"/>
            <a:r>
              <a:rPr lang="fr-FR" dirty="0"/>
              <a:t>Expérimentation &amp; Simulation</a:t>
            </a:r>
          </a:p>
          <a:p>
            <a:pPr lvl="3"/>
            <a:r>
              <a:rPr lang="fr-FR" dirty="0"/>
              <a:t>Présentation 3 slides (CF et écarts)</a:t>
            </a:r>
          </a:p>
          <a:p>
            <a:pPr lvl="2"/>
            <a:r>
              <a:rPr lang="fr-FR" dirty="0"/>
              <a:t>Présentations des </a:t>
            </a:r>
            <a:r>
              <a:rPr lang="fr-FR" dirty="0" err="1"/>
              <a:t>TPs</a:t>
            </a:r>
            <a:endParaRPr lang="fr-FR" dirty="0"/>
          </a:p>
          <a:p>
            <a:pPr lvl="3"/>
            <a:r>
              <a:rPr lang="fr-FR" dirty="0"/>
              <a:t>Présentation des élèves</a:t>
            </a:r>
          </a:p>
          <a:p>
            <a:pPr lvl="3"/>
            <a:r>
              <a:rPr lang="fr-FR" dirty="0"/>
              <a:t>Débriefing</a:t>
            </a:r>
          </a:p>
          <a:p>
            <a:pPr lvl="4"/>
            <a:r>
              <a:rPr lang="fr-FR" dirty="0"/>
              <a:t>Synthèse sur la séance et les présentations</a:t>
            </a:r>
          </a:p>
          <a:p>
            <a:pPr lvl="4"/>
            <a:r>
              <a:rPr lang="fr-FR" dirty="0"/>
              <a:t>Existe-t-il d’autres approches pour réaliser des TP </a:t>
            </a:r>
          </a:p>
          <a:p>
            <a:pPr lvl="1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27A2ED03-E1C6-4341-8E07-F34F2BE0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42942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Mardi 13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 l’épreuve de dossier industriel/projet (1h)</a:t>
            </a:r>
          </a:p>
          <a:p>
            <a:pPr lvl="2"/>
            <a:r>
              <a:rPr lang="fr-FR" dirty="0"/>
              <a:t>Progression pédagogique (1h30)</a:t>
            </a:r>
          </a:p>
          <a:p>
            <a:pPr lvl="3"/>
            <a:r>
              <a:rPr lang="fr-FR" dirty="0"/>
              <a:t>Pourquoi faire ? Comment faire ?</a:t>
            </a:r>
          </a:p>
          <a:p>
            <a:pPr lvl="3"/>
            <a:r>
              <a:rPr lang="fr-FR" dirty="0"/>
              <a:t>Démarches pédagogiques</a:t>
            </a:r>
          </a:p>
          <a:p>
            <a:pPr lvl="2"/>
            <a:r>
              <a:rPr lang="fr-FR" dirty="0"/>
              <a:t>Initier une progression pédagogiques (1h30)</a:t>
            </a:r>
          </a:p>
          <a:p>
            <a:pPr lvl="3"/>
            <a:r>
              <a:rPr lang="fr-FR" dirty="0"/>
              <a:t>TSI1 &amp; TSI2</a:t>
            </a:r>
          </a:p>
          <a:p>
            <a:pPr lvl="3"/>
            <a:r>
              <a:rPr lang="fr-FR" dirty="0"/>
              <a:t>PCSI &amp; PSI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TP de la veille en utilisant une approche en ilot</a:t>
            </a:r>
          </a:p>
          <a:p>
            <a:pPr lvl="2"/>
            <a:r>
              <a:rPr lang="fr-FR" dirty="0"/>
              <a:t>Présentation des TP (1h)</a:t>
            </a:r>
          </a:p>
          <a:p>
            <a:pPr lvl="2"/>
            <a:r>
              <a:rPr lang="fr-FR" dirty="0"/>
              <a:t>Bilan des 2 journées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Progression pédagogique des TSI1 &amp; TSI2</a:t>
            </a:r>
          </a:p>
          <a:p>
            <a:pPr lvl="1"/>
            <a:r>
              <a:rPr lang="fr-FR" dirty="0"/>
              <a:t>Progression pédagogique des PCSI &amp; PSI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F9457ADD-D281-484C-9ACD-A53E6BDAFED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43843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2 – 23 &amp; 24 novembre – XP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D52CEBA2-CA15-441B-9B8B-39E26993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23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TP type agrégation / concours interne (2h30)</a:t>
            </a:r>
          </a:p>
          <a:p>
            <a:pPr lvl="3"/>
            <a:r>
              <a:rPr lang="fr-FR" dirty="0"/>
              <a:t>Préparation à la phase de manipulation</a:t>
            </a:r>
          </a:p>
          <a:p>
            <a:pPr lvl="3"/>
            <a:r>
              <a:rPr lang="fr-FR" dirty="0"/>
              <a:t>Préparation de la présentation de 15 minutes (Présentation du système (5’) et synthèse (10’) – Épreuve 2 agrégation)</a:t>
            </a:r>
          </a:p>
          <a:p>
            <a:pPr lvl="2"/>
            <a:r>
              <a:rPr lang="fr-FR" dirty="0"/>
              <a:t>Présentation des TP 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d’un TP à niveau donné (4h)</a:t>
            </a:r>
          </a:p>
          <a:p>
            <a:pPr lvl="3"/>
            <a:r>
              <a:rPr lang="fr-FR" dirty="0"/>
              <a:t>Contraintes : séquence imposée</a:t>
            </a:r>
          </a:p>
          <a:p>
            <a:pPr lvl="3"/>
            <a:r>
              <a:rPr lang="fr-FR" dirty="0"/>
              <a:t>Réaliser document élève (document prof, document annexe éventuellement)</a:t>
            </a:r>
          </a:p>
          <a:p>
            <a:pPr lvl="1"/>
            <a:endParaRPr lang="fr-FR" dirty="0"/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4D6E50F7-94C4-4A94-B1F4-E62724A4F2ED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24 novembre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des travaux de la veille (2h)</a:t>
            </a:r>
          </a:p>
          <a:p>
            <a:pPr lvl="2"/>
            <a:r>
              <a:rPr lang="fr-FR" dirty="0"/>
              <a:t>Séquence pédagogique : comment, pourquoi ?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Création de séquence pédagogique (3h)</a:t>
            </a:r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dirty="0"/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Création de 1 à 2 séquences pédagogiques en PCSI, PSI, TSI1, TSI2.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621659-26D8-4E73-AD74-69EB902F24FA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167337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3 – 18 &amp; 19 janvier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CC8E60E8-BA0C-4B95-BBB4-4FBA1322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11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Évaluation (1h)</a:t>
            </a:r>
          </a:p>
          <a:p>
            <a:pPr lvl="3"/>
            <a:r>
              <a:rPr lang="fr-FR" dirty="0"/>
              <a:t>Évaluation sommative, formative, diagnostique</a:t>
            </a:r>
          </a:p>
          <a:p>
            <a:pPr lvl="3"/>
            <a:r>
              <a:rPr lang="fr-FR" dirty="0"/>
              <a:t>Évaluation par compétences, évaluation des savoirs</a:t>
            </a:r>
          </a:p>
          <a:p>
            <a:pPr lvl="2"/>
            <a:r>
              <a:rPr lang="fr-FR" dirty="0"/>
              <a:t>Création d’une évaluation sur une séquence pédagogique (2h)</a:t>
            </a:r>
          </a:p>
          <a:p>
            <a:pPr lvl="2"/>
            <a:r>
              <a:rPr lang="fr-FR" dirty="0"/>
              <a:t>Synthèse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L’évaluation en TP (2h)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169BB7A-BB83-4A23-9B43-1165FE2B39D0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12 janvier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Synthèse de la veille</a:t>
            </a:r>
          </a:p>
          <a:p>
            <a:pPr lvl="2"/>
            <a:r>
              <a:rPr lang="fr-FR" dirty="0"/>
              <a:t>Quelles solutions de remédiation ? (1h)</a:t>
            </a:r>
          </a:p>
          <a:p>
            <a:pPr lvl="2"/>
            <a:r>
              <a:rPr lang="fr-FR" dirty="0"/>
              <a:t>Ajustement de l’évaluation en TP</a:t>
            </a:r>
          </a:p>
          <a:p>
            <a:pPr lvl="2"/>
            <a:r>
              <a:rPr lang="fr-FR" dirty="0"/>
              <a:t>Séance d’évaluation entre étudiants (2h)</a:t>
            </a:r>
          </a:p>
          <a:p>
            <a:pPr lvl="3"/>
            <a:r>
              <a:rPr lang="fr-FR" dirty="0"/>
              <a:t>Un étudiant évaluateur, un étudiant évalué 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Synthèse (1h)</a:t>
            </a:r>
          </a:p>
          <a:p>
            <a:pPr lvl="2"/>
            <a:r>
              <a:rPr lang="fr-FR" dirty="0"/>
              <a:t>Proposition d’activités de remédiation (2h)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Proposition de séquence avec intégration de l’évaluation et de la remédiation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35AFB4-2D3C-4D3D-BD76-9514DADA0E1E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87129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4 – 15 &amp; 16 Février – ED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28575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B8B2A9"/>
                  </a:solidFill>
                </a:rPr>
                <a:t>JUIN</a:t>
              </a:r>
            </a:p>
          </p:txBody>
        </p:sp>
      </p:grpSp>
      <p:sp>
        <p:nvSpPr>
          <p:cNvPr id="71" name="Espace réservé du contenu 15">
            <a:extLst>
              <a:ext uri="{FF2B5EF4-FFF2-40B4-BE49-F238E27FC236}">
                <a16:creationId xmlns:a16="http://schemas.microsoft.com/office/drawing/2014/main" id="{EE84A65E-D060-405D-9581-DCDEB0C0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15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</p:txBody>
      </p:sp>
      <p:sp>
        <p:nvSpPr>
          <p:cNvPr id="72" name="Espace réservé du contenu 16">
            <a:extLst>
              <a:ext uri="{FF2B5EF4-FFF2-40B4-BE49-F238E27FC236}">
                <a16:creationId xmlns:a16="http://schemas.microsoft.com/office/drawing/2014/main" id="{3243DFC1-E25A-42EC-8F2A-D01D14130735}"/>
              </a:ext>
            </a:extLst>
          </p:cNvPr>
          <p:cNvSpPr txBox="1">
            <a:spLocks/>
          </p:cNvSpPr>
          <p:nvPr/>
        </p:nvSpPr>
        <p:spPr>
          <a:xfrm>
            <a:off x="6156963" y="967563"/>
            <a:ext cx="5695669" cy="42942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Mardi 16 février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  TP – Préparation à l’épreuve 1 (Agrégation et concours interne) (4h)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 TP</a:t>
            </a:r>
          </a:p>
          <a:p>
            <a:pPr lvl="3"/>
            <a:r>
              <a:rPr lang="fr-FR" dirty="0"/>
              <a:t> </a:t>
            </a:r>
          </a:p>
          <a:p>
            <a:r>
              <a:rPr lang="fr-FR" dirty="0"/>
              <a:t>Travail à réaliser – Validation en </a:t>
            </a:r>
            <a:r>
              <a:rPr lang="fr-FR" dirty="0" err="1"/>
              <a:t>visio</a:t>
            </a:r>
            <a:endParaRPr lang="fr-FR" dirty="0"/>
          </a:p>
          <a:p>
            <a:pPr lvl="1"/>
            <a:r>
              <a:rPr lang="fr-FR" dirty="0"/>
              <a:t>Réalisation des sujets de TP dans une séquence pédagogique donnée</a:t>
            </a:r>
          </a:p>
          <a:p>
            <a:pPr lvl="1"/>
            <a:r>
              <a:rPr lang="fr-FR" dirty="0"/>
              <a:t>(Ou aucun suivant les dates de l’agrégation)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64C53A-3E5D-40D2-9C2A-C06F7EE2F922}"/>
              </a:ext>
            </a:extLst>
          </p:cNvPr>
          <p:cNvSpPr txBox="1"/>
          <p:nvPr/>
        </p:nvSpPr>
        <p:spPr>
          <a:xfrm>
            <a:off x="333080" y="4004957"/>
            <a:ext cx="5762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"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Envisager une journée orientée modélisation/expérimentation et une journée orientée modélisation/simulation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B3AF4-EAED-4E44-9CEC-9C372B16B3B9}"/>
              </a:ext>
            </a:extLst>
          </p:cNvPr>
          <p:cNvSpPr txBox="1"/>
          <p:nvPr/>
        </p:nvSpPr>
        <p:spPr>
          <a:xfrm rot="2051760">
            <a:off x="9380501" y="711357"/>
            <a:ext cx="28478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fr-FR" sz="2400" b="1" dirty="0">
                <a:solidFill>
                  <a:srgbClr val="FF0000"/>
                </a:solidFill>
              </a:rPr>
              <a:t>LABO TP DISPO LUNDI APRES MIDI 14h – 18h</a:t>
            </a:r>
          </a:p>
        </p:txBody>
      </p:sp>
    </p:spTree>
    <p:extLst>
      <p:ext uri="{BB962C8B-B14F-4D97-AF65-F5344CB8AC3E}">
        <p14:creationId xmlns:p14="http://schemas.microsoft.com/office/powerpoint/2010/main" val="28187795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1481</Words>
  <Application>Microsoft Office PowerPoint</Application>
  <PresentationFormat>Grand écran</PresentationFormat>
  <Paragraphs>341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Rétrospective</vt:lpstr>
      <vt:lpstr>Education Fellow UM6P</vt:lpstr>
      <vt:lpstr>Progression annuelle</vt:lpstr>
      <vt:lpstr>Progression annuelle</vt:lpstr>
      <vt:lpstr>Séance 1 – Lundi 5 octobre Après midi – ED &amp; XP</vt:lpstr>
      <vt:lpstr>Présentation PowerPoint</vt:lpstr>
      <vt:lpstr>Séjour 1 – 12 &amp; 13 octobre – ED &amp; XP</vt:lpstr>
      <vt:lpstr>Séjour 2 – 23 &amp; 24 novembre – XP</vt:lpstr>
      <vt:lpstr>Séjour 3 – 18 &amp; 19 janvier – ED</vt:lpstr>
      <vt:lpstr>Séjour 4 – 15 &amp; 16 Février – ED</vt:lpstr>
      <vt:lpstr>Séjour 5 – 22 &amp; 23 Mars – XP</vt:lpstr>
      <vt:lpstr>Séjour 6 – 12 &amp; 13 Avril – ED</vt:lpstr>
      <vt:lpstr>Séjour 7 – 13 &amp; 14 Mai – XP</vt:lpstr>
      <vt:lpstr>Séjour 8 –21 &amp; 22 Juin – ED ou XP</vt:lpstr>
      <vt:lpstr>Calendrier annuel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72</cp:revision>
  <dcterms:created xsi:type="dcterms:W3CDTF">2020-07-07T20:56:13Z</dcterms:created>
  <dcterms:modified xsi:type="dcterms:W3CDTF">2020-09-09T13:50:11Z</dcterms:modified>
</cp:coreProperties>
</file>