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72" r:id="rId6"/>
    <p:sldId id="283" r:id="rId7"/>
    <p:sldId id="289" r:id="rId8"/>
    <p:sldId id="273" r:id="rId9"/>
    <p:sldId id="274" r:id="rId10"/>
    <p:sldId id="275" r:id="rId11"/>
    <p:sldId id="287" r:id="rId12"/>
    <p:sldId id="276" r:id="rId13"/>
    <p:sldId id="277" r:id="rId14"/>
    <p:sldId id="288" r:id="rId15"/>
    <p:sldId id="278" r:id="rId16"/>
    <p:sldId id="279" r:id="rId17"/>
    <p:sldId id="280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82" autoAdjust="0"/>
    <p:restoredTop sz="94604"/>
  </p:normalViewPr>
  <p:slideViewPr>
    <p:cSldViewPr snapToGrid="0">
      <p:cViewPr>
        <p:scale>
          <a:sx n="59" d="100"/>
          <a:sy n="59" d="100"/>
        </p:scale>
        <p:origin x="11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26/09/2021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>
            <a:lvl2pPr marL="544068" indent="-342900">
              <a:buSzPct val="80000"/>
              <a:buFont typeface="Wingdings" panose="05000000000000000000" pitchFamily="2" charset="2"/>
              <a:buChar char="q"/>
              <a:defRPr/>
            </a:lvl2pPr>
            <a:lvl3pPr marL="726948" indent="-342900">
              <a:buSzPct val="80000"/>
              <a:buFont typeface="Wingdings" panose="05000000000000000000" pitchFamily="2" charset="2"/>
              <a:buChar char="q"/>
              <a:defRPr/>
            </a:lvl3pPr>
            <a:lvl4pPr marL="909828" indent="-342900">
              <a:buSzPct val="80000"/>
              <a:buFont typeface="Wingdings" panose="05000000000000000000" pitchFamily="2" charset="2"/>
              <a:buChar char="q"/>
              <a:defRPr/>
            </a:lvl4pPr>
            <a:lvl5pPr marL="1092708" indent="-34290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26/09/2021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26/09/2021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26/09/2021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26/09/2021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26/09/2021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26/09/2021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26/09/2021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lasseinverse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dagogie.ac-rennes.fr/sites/pedagogie.ac-rennes.fr/IMG/pdf/la_demarche_d_investigation.pdf" TargetMode="External"/><Relationship Id="rId2" Type="http://schemas.openxmlformats.org/officeDocument/2006/relationships/hyperlink" Target="https://pedagogie.ac-rennes.fr/spip.php?article26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Objectif : Proposer une séquence pédagogique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inductive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44148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61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inversée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https://www.classeinversee.com/</a:t>
            </a:r>
            <a:endParaRPr lang="fr-FR" sz="1000" dirty="0"/>
          </a:p>
          <a:p>
            <a:endParaRPr lang="fr-FR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6A692A-37B2-4B25-913B-B747CD7C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8" y="954541"/>
            <a:ext cx="6351919" cy="54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3B92D8-87AE-4320-BC2D-5D735B4A119C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</p:spTree>
    <p:extLst>
      <p:ext uri="{BB962C8B-B14F-4D97-AF65-F5344CB8AC3E}">
        <p14:creationId xmlns:p14="http://schemas.microsoft.com/office/powerpoint/2010/main" val="86981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inversée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18997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817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La démarche d’investigation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https://pedagogie.ac-rennes.fr/spip.php?article2671</a:t>
            </a:r>
            <a:r>
              <a:rPr lang="fr-FR" sz="1000" dirty="0"/>
              <a:t> </a:t>
            </a:r>
            <a:r>
              <a:rPr lang="fr-FR" sz="1000" dirty="0">
                <a:hlinkClick r:id="rId3"/>
              </a:rPr>
              <a:t>https://pedagogie.ac-rennes.fr/sites/pedagogie.ac-rennes.fr/IMG/pdf/la_demarche_d_investigation.pdf</a:t>
            </a:r>
            <a:r>
              <a:rPr lang="fr-FR" sz="1000" dirty="0"/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3B92D8-87AE-4320-BC2D-5D735B4A119C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A90125-3AB2-4F22-B7F5-7310D1095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4" y="896141"/>
            <a:ext cx="4645838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La démarche d’investigation – Exemple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0FC4D1-067F-4A16-A8DE-81661299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6136873" cy="5220013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57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Démarches d’investigation, de résolution de problèmes et de projets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B18A40-7E1C-478E-A949-23AE826B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65" y="855574"/>
            <a:ext cx="3531050" cy="535262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B25286-522D-45DB-9F35-7021058B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574"/>
            <a:ext cx="3731155" cy="5400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7FB165-9BC8-4D41-9442-312BEC67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033" y="855574"/>
            <a:ext cx="3657600" cy="54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6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blocs de compétences – </a:t>
            </a:r>
            <a:r>
              <a:rPr lang="fr-FR" dirty="0" err="1"/>
              <a:t>PCSI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vérifier les performances cinématiques des mécanismes</a:t>
            </a:r>
          </a:p>
          <a:p>
            <a:pPr lvl="1"/>
            <a:r>
              <a:rPr lang="fr-FR" dirty="0"/>
              <a:t> Déterminer le torseur cinématique d’un solide par rapport à un autre solide 	</a:t>
            </a:r>
          </a:p>
          <a:p>
            <a:pPr lvl="1"/>
            <a:r>
              <a:rPr lang="fr-FR" dirty="0"/>
              <a:t> Proposer une modélisation des liaisons avec une définition précise de leurs caractéristiques géométriques 	</a:t>
            </a:r>
          </a:p>
          <a:p>
            <a:pPr lvl="1"/>
            <a:r>
              <a:rPr lang="fr-FR" dirty="0"/>
              <a:t> Associer le paramétrage au modèle retenu 	</a:t>
            </a:r>
          </a:p>
          <a:p>
            <a:pPr lvl="1"/>
            <a:r>
              <a:rPr lang="fr-FR" dirty="0"/>
              <a:t> Associer à chaque liaison son torseur cinématique 	</a:t>
            </a:r>
          </a:p>
          <a:p>
            <a:pPr lvl="1"/>
            <a:r>
              <a:rPr lang="fr-FR" dirty="0"/>
              <a:t> Déterminer les relations de fermeture de la chaîne cinématique 	</a:t>
            </a:r>
          </a:p>
          <a:p>
            <a:pPr lvl="1"/>
            <a:r>
              <a:rPr lang="fr-FR" dirty="0"/>
              <a:t> Déterminer la loi entrée - sortie cinématique d’une chaîne cinématique 	</a:t>
            </a:r>
          </a:p>
          <a:p>
            <a:pPr lvl="1"/>
            <a:r>
              <a:rPr lang="fr-FR" dirty="0"/>
              <a:t> Réaliser un schéma cinématique 	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vérifier les performances statiques des mécanismes</a:t>
            </a:r>
          </a:p>
          <a:p>
            <a:pPr lvl="1"/>
            <a:r>
              <a:rPr lang="fr-FR" dirty="0"/>
              <a:t> Isoler un système et justifier l'isolement</a:t>
            </a:r>
          </a:p>
          <a:p>
            <a:pPr lvl="1"/>
            <a:r>
              <a:rPr lang="fr-FR" dirty="0"/>
              <a:t> Associer un modèle à une action mécanique</a:t>
            </a:r>
          </a:p>
          <a:p>
            <a:pPr lvl="1"/>
            <a:r>
              <a:rPr lang="fr-FR" dirty="0"/>
              <a:t> Associer à chaque liaison son torseur d’actions mécaniques transmissibles</a:t>
            </a:r>
          </a:p>
          <a:p>
            <a:pPr lvl="1"/>
            <a:r>
              <a:rPr lang="fr-FR" dirty="0"/>
              <a:t> Déterminer la relation entre le modèle local et le modèle global</a:t>
            </a:r>
          </a:p>
          <a:p>
            <a:pPr lvl="1"/>
            <a:r>
              <a:rPr lang="fr-FR" dirty="0"/>
              <a:t> Déterminer le calcul complet des inconnues de liaison</a:t>
            </a:r>
          </a:p>
          <a:p>
            <a:pPr lvl="1"/>
            <a:r>
              <a:rPr lang="fr-FR" dirty="0"/>
              <a:t> Déterminer la valeur des paramètres conduisant à des positions d'équilibre (par exemple l'arc-boutement)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61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blocs de compétences – PSI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valider les performances des systèmes asservis</a:t>
            </a:r>
          </a:p>
          <a:p>
            <a:pPr lvl="1"/>
            <a:r>
              <a:rPr lang="fr-FR" dirty="0"/>
              <a:t> Réduire l’ordre de la fonction de transfert selon l’objectif visé, à partir des pôles dominants qui déterminent la dynamique asymptotique du système </a:t>
            </a:r>
          </a:p>
          <a:p>
            <a:pPr lvl="1"/>
            <a:r>
              <a:rPr lang="fr-FR" dirty="0"/>
              <a:t>Analyser la stabilité d’un système à partir de l’équation caractéristique </a:t>
            </a:r>
          </a:p>
          <a:p>
            <a:pPr lvl="1"/>
            <a:r>
              <a:rPr lang="fr-FR" dirty="0"/>
              <a:t>Déterminer les paramètres permettant d’assurer la stabilité du système </a:t>
            </a:r>
          </a:p>
          <a:p>
            <a:pPr lvl="1"/>
            <a:r>
              <a:rPr lang="fr-FR" dirty="0"/>
              <a:t>Relier la stabilité aux caractéristiques fréquentielles </a:t>
            </a:r>
          </a:p>
          <a:p>
            <a:pPr lvl="1"/>
            <a:r>
              <a:rPr lang="fr-FR" dirty="0"/>
              <a:t>Proposer la démarche de réglage d’un correcteur proportionnel, proportionnel intégral et à avance de phase Relier la précision aux caractéristiques fréquentielles </a:t>
            </a:r>
          </a:p>
          <a:p>
            <a:pPr lvl="1"/>
            <a:r>
              <a:rPr lang="fr-FR" dirty="0"/>
              <a:t>Déterminer l'erreur en régime permanent vis-à-vis d'une entrée en échelon ou en rampe (consigne ou perturbation) 	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le comportement des systèmes mécaniques et résoudre pour déterminer une équation de mouvement ou des actions mécaniques en utilisant le </a:t>
            </a:r>
            <a:r>
              <a:rPr lang="fr-FR" dirty="0" err="1"/>
              <a:t>PFD</a:t>
            </a:r>
            <a:endParaRPr lang="fr-FR" dirty="0"/>
          </a:p>
          <a:p>
            <a:pPr lvl="1"/>
            <a:r>
              <a:rPr lang="fr-FR" dirty="0"/>
              <a:t>Déterminer le torseur dynamique d’un solide, ou d’un ensemble de solides, par rapport à un autre solide </a:t>
            </a:r>
          </a:p>
          <a:p>
            <a:pPr lvl="1"/>
            <a:r>
              <a:rPr lang="fr-FR" dirty="0"/>
              <a:t>Proposer une démarche permettant la détermination de la loi de mouvement </a:t>
            </a:r>
          </a:p>
          <a:p>
            <a:pPr lvl="1"/>
            <a:r>
              <a:rPr lang="fr-FR" dirty="0"/>
              <a:t>Proposer une méthode permettant la détermination d’une inconnue de liaison </a:t>
            </a:r>
          </a:p>
          <a:p>
            <a:pPr lvl="1"/>
            <a:r>
              <a:rPr lang="fr-FR" dirty="0"/>
              <a:t>Choisir une méthode pour déterminer la valeur des paramètres conduisant à des positions d'équilibre </a:t>
            </a:r>
          </a:p>
          <a:p>
            <a:pPr lvl="1"/>
            <a:r>
              <a:rPr lang="fr-FR" dirty="0"/>
              <a:t>Déterminer les inconnues de liaison ou les efforts extérieurs spécifiés dans le cas où le mouvement est imposé </a:t>
            </a:r>
          </a:p>
          <a:p>
            <a:pPr lvl="1"/>
            <a:r>
              <a:rPr lang="fr-FR" dirty="0"/>
              <a:t>Déterminer la loi du mouvement sous forme d'équations différentielles dans le cas où les efforts extérieurs sont connus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1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38537-DADC-403E-8569-96BCE04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 pédagogique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81CF8-0EED-4C31-A3A8-47FAFD03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519555" cy="5322969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séquence pédagogique, pourquoi ?</a:t>
            </a:r>
          </a:p>
          <a:p>
            <a:pPr lvl="1"/>
            <a:r>
              <a:rPr lang="fr-FR" dirty="0"/>
              <a:t> Une séquence pédagogique est une articulation de séances. En plus d’avoir pour objectif de développer des compétences, ces séances doivent susciter l’intérêt des élèves ou des étudiants. </a:t>
            </a:r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séquence pédagogique, c’est quoi ?</a:t>
            </a:r>
          </a:p>
          <a:p>
            <a:pPr lvl="1"/>
            <a:r>
              <a:rPr lang="fr-FR" dirty="0"/>
              <a:t> Une séquence pédagogique est constituée de séances dont le but est d’atteindre un objectif pédagogique.</a:t>
            </a:r>
          </a:p>
          <a:p>
            <a:pPr lvl="1"/>
            <a:r>
              <a:rPr lang="fr-FR" dirty="0"/>
              <a:t> L’objectif pédagogique est le développement de compétences précisées dans le bloc de compétences. Afin de développer ces compétences, l’élève devra mobiliser des savoirs, des savoir-faire, des savoir-être.</a:t>
            </a:r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 Une séquence pédagogique, par quoi commencer ?</a:t>
            </a:r>
          </a:p>
          <a:p>
            <a:pPr lvl="1"/>
            <a:r>
              <a:rPr lang="fr-FR" dirty="0"/>
              <a:t> Un bloc de compétences</a:t>
            </a:r>
          </a:p>
          <a:p>
            <a:pPr lvl="1"/>
            <a:r>
              <a:rPr lang="fr-FR" dirty="0"/>
              <a:t> Des connaissances et les savoir-faire à faire acquérir aux élèves</a:t>
            </a:r>
          </a:p>
          <a:p>
            <a:pPr lvl="1"/>
            <a:r>
              <a:rPr lang="fr-FR" dirty="0"/>
              <a:t> Les </a:t>
            </a:r>
            <a:r>
              <a:rPr lang="fr-FR" dirty="0" err="1"/>
              <a:t>pré-requis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66889-5154-4180-ABBC-474A56D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5AB51-2306-4D27-8541-3F5C045A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02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66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Une grand nombre de démarches peuvent être  utilisées</a:t>
            </a:r>
          </a:p>
          <a:p>
            <a:pPr lvl="1"/>
            <a:r>
              <a:rPr lang="fr-FR" sz="2000" dirty="0"/>
              <a:t> L’approche déductive</a:t>
            </a:r>
          </a:p>
          <a:p>
            <a:pPr lvl="1"/>
            <a:r>
              <a:rPr lang="fr-FR" sz="2000" dirty="0"/>
              <a:t> L’approche inductive</a:t>
            </a:r>
          </a:p>
          <a:p>
            <a:pPr lvl="1"/>
            <a:r>
              <a:rPr lang="fr-FR" sz="2000" dirty="0"/>
              <a:t> La classe inversée</a:t>
            </a:r>
          </a:p>
          <a:p>
            <a:pPr lvl="1"/>
            <a:r>
              <a:rPr lang="fr-FR" sz="2000" dirty="0"/>
              <a:t> La démarche d’investigation</a:t>
            </a:r>
          </a:p>
          <a:p>
            <a:pPr lvl="1"/>
            <a:r>
              <a:rPr lang="fr-FR" sz="2000" dirty="0"/>
              <a:t> La démarche de résolution de problème</a:t>
            </a:r>
          </a:p>
          <a:p>
            <a:pPr lvl="1"/>
            <a:r>
              <a:rPr lang="fr-FR" sz="2000" dirty="0"/>
              <a:t> La démarche de projet</a:t>
            </a:r>
          </a:p>
          <a:p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2F831-90AC-41AD-B3D5-3CB9B23C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Prenons un exemple…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1C62D-9CD7-40EC-9463-80BF9FA4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662135" cy="5220013"/>
          </a:xfrm>
        </p:spPr>
        <p:txBody>
          <a:bodyPr>
            <a:normAutofit fontScale="77500" lnSpcReduction="20000"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de formation </a:t>
            </a:r>
          </a:p>
          <a:p>
            <a:pPr lvl="1"/>
            <a:r>
              <a:rPr lang="fr-FR" dirty="0"/>
              <a:t>PCSI – Semestre 1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compétences: 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et fréquentielles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Durée de la séquence du bloc</a:t>
            </a:r>
          </a:p>
          <a:p>
            <a:pPr lvl="1"/>
            <a:r>
              <a:rPr lang="fr-FR" dirty="0"/>
              <a:t> 3 semaines (Soient 3h de cours, 3h de TD, 6h de TP)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Bloc de compétences déjà traités</a:t>
            </a:r>
          </a:p>
          <a:p>
            <a:pPr lvl="1"/>
            <a:r>
              <a:rPr lang="fr-FR" dirty="0"/>
              <a:t> Expérimentation et analyse des systèmes pluritechnologiques</a:t>
            </a:r>
          </a:p>
          <a:p>
            <a:pPr lvl="1"/>
            <a:r>
              <a:rPr lang="fr-FR" dirty="0"/>
              <a:t> Analyse et modélisation de la structure d'un Système Linéaire Continu Invariant</a:t>
            </a:r>
          </a:p>
          <a:p>
            <a:pPr lvl="1"/>
            <a:r>
              <a:rPr lang="fr-FR" dirty="0"/>
              <a:t> Analyse, modélisation et expérimentation du comportement des Systèmes Linéaires Continus Invariants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CFA110-B12B-4328-B39F-B974F276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18526C-3B33-435F-9A7A-199300E3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64" y="4836687"/>
            <a:ext cx="5307936" cy="14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déductive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14C5AA0-FAD2-4706-9DFF-A5A01D71FABB}"/>
              </a:ext>
            </a:extLst>
          </p:cNvPr>
          <p:cNvSpPr/>
          <p:nvPr/>
        </p:nvSpPr>
        <p:spPr>
          <a:xfrm>
            <a:off x="1312682" y="1421266"/>
            <a:ext cx="3505200" cy="796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Généralités (Cours)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Principes, règles, concepts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3E22F6-13E0-43AF-9FEE-50F2D40D0F93}"/>
              </a:ext>
            </a:extLst>
          </p:cNvPr>
          <p:cNvSpPr/>
          <p:nvPr/>
        </p:nvSpPr>
        <p:spPr>
          <a:xfrm>
            <a:off x="1312682" y="3399678"/>
            <a:ext cx="3505200" cy="796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Activités d’application (TD, TP)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Validation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4A95F44-10CF-49DF-93EA-F4D3B7AEA67C}"/>
              </a:ext>
            </a:extLst>
          </p:cNvPr>
          <p:cNvSpPr/>
          <p:nvPr/>
        </p:nvSpPr>
        <p:spPr>
          <a:xfrm>
            <a:off x="2836682" y="2460599"/>
            <a:ext cx="457200" cy="796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64418A-19DC-4FE9-9C3A-6A90DF101780}"/>
              </a:ext>
            </a:extLst>
          </p:cNvPr>
          <p:cNvSpPr txBox="1"/>
          <p:nvPr/>
        </p:nvSpPr>
        <p:spPr>
          <a:xfrm>
            <a:off x="3344682" y="258706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Déduction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815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9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de trame séquence Déductive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Simulation numérique du comportement fréquentiel d’un système asservi : cheville du robot NAO 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Généralité sur l’analyse des performances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Définition analyse temporelle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Définition analyse fréquentielle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Intérêt et inconvénients des méthodes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3110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Analyse de réponse temporelle d’un système asservi (robot humanoïde Lola)  : performance en BF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de la réponse d’une système asservis quelconque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Identification expérimentale d’un modèle de comportement en boucle ouverte d’un système asservi : drone D2C : motorisation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temporelle et fréquentielle d’un système du premier ordre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Identification d’un modèle de comportement sur un bras robot : modèle du premier ordre  en boucle ouverte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Modélisation en boucle fermée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Performance en boucle fermée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Identification expérimentale d’un modèle de comportement du second ordre.  Nacelle de drone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Détermination de la bande passante à 0dB : performance de rapidité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temporelle et fréquentielle d’un système du deuxième ordre 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Identification d’un modèle de comportement sur une nacelle de drone (moteur </a:t>
            </a:r>
            <a:r>
              <a:rPr lang="fr-FR" sz="1400" dirty="0" err="1"/>
              <a:t>brushless</a:t>
            </a:r>
            <a:r>
              <a:rPr lang="fr-FR" sz="1400" dirty="0"/>
              <a:t>): modèle du premier ordre  en boucle ouverte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Modélisation en boucle fermée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Performance en boucle fermée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86276" y="-71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3520493" y="3450688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1" name="Ellipse 30"/>
          <p:cNvSpPr/>
          <p:nvPr/>
        </p:nvSpPr>
        <p:spPr>
          <a:xfrm>
            <a:off x="3502784" y="2848186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2" name="Ellipse 31"/>
          <p:cNvSpPr/>
          <p:nvPr/>
        </p:nvSpPr>
        <p:spPr>
          <a:xfrm>
            <a:off x="3438819" y="5718073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3" name="Ellipse 32"/>
          <p:cNvSpPr/>
          <p:nvPr/>
        </p:nvSpPr>
        <p:spPr>
          <a:xfrm>
            <a:off x="7096193" y="4263409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7472844" y="6079827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7093040" y="2847094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11030241" y="4268725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4" name="Ellipse 43"/>
          <p:cNvSpPr/>
          <p:nvPr/>
        </p:nvSpPr>
        <p:spPr>
          <a:xfrm>
            <a:off x="11420055" y="2842907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52" name="Ellipse 51"/>
          <p:cNvSpPr/>
          <p:nvPr/>
        </p:nvSpPr>
        <p:spPr>
          <a:xfrm>
            <a:off x="11460515" y="5752714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367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déductive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376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inductive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14C5AA0-FAD2-4706-9DFF-A5A01D71FABB}"/>
              </a:ext>
            </a:extLst>
          </p:cNvPr>
          <p:cNvSpPr/>
          <p:nvPr/>
        </p:nvSpPr>
        <p:spPr>
          <a:xfrm>
            <a:off x="1312682" y="1421266"/>
            <a:ext cx="3505200" cy="18056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Activités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Observation, analyse, expérimentation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étude de cas, problème posé, analyse, concepts nouveaux, règles, généralisation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3E22F6-13E0-43AF-9FEE-50F2D40D0F93}"/>
              </a:ext>
            </a:extLst>
          </p:cNvPr>
          <p:cNvSpPr/>
          <p:nvPr/>
        </p:nvSpPr>
        <p:spPr>
          <a:xfrm>
            <a:off x="1312682" y="4582160"/>
            <a:ext cx="3505200" cy="11481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Synthèse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Principes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Règles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4A95F44-10CF-49DF-93EA-F4D3B7AEA67C}"/>
              </a:ext>
            </a:extLst>
          </p:cNvPr>
          <p:cNvSpPr/>
          <p:nvPr/>
        </p:nvSpPr>
        <p:spPr>
          <a:xfrm>
            <a:off x="2836682" y="3564547"/>
            <a:ext cx="457200" cy="796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64418A-19DC-4FE9-9C3A-6A90DF101780}"/>
              </a:ext>
            </a:extLst>
          </p:cNvPr>
          <p:cNvSpPr txBox="1"/>
          <p:nvPr/>
        </p:nvSpPr>
        <p:spPr>
          <a:xfrm>
            <a:off x="3368040" y="3717172"/>
            <a:ext cx="21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Approche déductive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299743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28292</TotalTime>
  <Words>2781</Words>
  <Application>Microsoft Office PowerPoint</Application>
  <PresentationFormat>Grand écran</PresentationFormat>
  <Paragraphs>456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Rétrospective</vt:lpstr>
      <vt:lpstr>Education Fellow UM6P</vt:lpstr>
      <vt:lpstr>Séquence pédagogique</vt:lpstr>
      <vt:lpstr>Les différentes stratégies pédagogiques</vt:lpstr>
      <vt:lpstr>Prenons un exemple… </vt:lpstr>
      <vt:lpstr>Approche déductive</vt:lpstr>
      <vt:lpstr>Exemple de trame séquence – 3 semaines </vt:lpstr>
      <vt:lpstr>Exemple de trame séquence Déductive – 3 semaines </vt:lpstr>
      <vt:lpstr>Approche déductive – Exemple </vt:lpstr>
      <vt:lpstr>Approche inductive</vt:lpstr>
      <vt:lpstr>Approche inductive – Exemple </vt:lpstr>
      <vt:lpstr>Exemple de trame séquence – 3 semaines </vt:lpstr>
      <vt:lpstr>Classe inversée </vt:lpstr>
      <vt:lpstr>Classe inversée – Exemple </vt:lpstr>
      <vt:lpstr>Exemple de trame séquence – 3 semaines </vt:lpstr>
      <vt:lpstr> La démarche d’investigation</vt:lpstr>
      <vt:lpstr> La démarche d’investigation – Exemple </vt:lpstr>
      <vt:lpstr>Démarches d’investigation, de résolution de problèmes et de projets</vt:lpstr>
      <vt:lpstr>Exemple de blocs de compétences – PCSI</vt:lpstr>
      <vt:lpstr>Exemple de blocs de compétences – PSI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143</cp:revision>
  <cp:lastPrinted>2020-10-13T13:06:43Z</cp:lastPrinted>
  <dcterms:created xsi:type="dcterms:W3CDTF">2020-07-07T20:56:13Z</dcterms:created>
  <dcterms:modified xsi:type="dcterms:W3CDTF">2021-09-26T19:49:59Z</dcterms:modified>
</cp:coreProperties>
</file>