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0" r:id="rId4"/>
    <p:sldId id="279" r:id="rId5"/>
    <p:sldId id="274" r:id="rId6"/>
    <p:sldId id="280" r:id="rId7"/>
    <p:sldId id="275" r:id="rId8"/>
    <p:sldId id="276" r:id="rId9"/>
    <p:sldId id="277" r:id="rId10"/>
    <p:sldId id="278" r:id="rId11"/>
    <p:sldId id="281" r:id="rId12"/>
    <p:sldId id="272" r:id="rId13"/>
    <p:sldId id="285" r:id="rId14"/>
    <p:sldId id="283" r:id="rId15"/>
    <p:sldId id="27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DC4"/>
    <a:srgbClr val="62553E"/>
    <a:srgbClr val="C9BDA9"/>
    <a:srgbClr val="ABA091"/>
    <a:srgbClr val="B8B2A9"/>
    <a:srgbClr val="67822B"/>
    <a:srgbClr val="4D402D"/>
    <a:srgbClr val="FFB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3" autoAdjust="0"/>
    <p:restoredTop sz="94607"/>
  </p:normalViewPr>
  <p:slideViewPr>
    <p:cSldViewPr snapToGrid="0">
      <p:cViewPr varScale="1">
        <p:scale>
          <a:sx n="60" d="100"/>
          <a:sy n="60" d="100"/>
        </p:scale>
        <p:origin x="11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8A5FA-8F0A-4416-A5C2-E78A06059D0C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5A3FD-5357-496E-805B-543A8EF6F4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44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5A3FD-5357-496E-805B-543A8EF6F4E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10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5A3FD-5357-496E-805B-543A8EF6F4E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49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5A3FD-5357-496E-805B-543A8EF6F4E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43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5A3FD-5357-496E-805B-543A8EF6F4E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82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5A3FD-5357-496E-805B-543A8EF6F4E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13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5A3FD-5357-496E-805B-543A8EF6F4E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34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C9B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27044"/>
            <a:ext cx="10058400" cy="1398067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083690E8-6EB9-4D50-99B0-6570114ECF94}" type="datetime1">
              <a:rPr lang="fr-FR" smtClean="0"/>
              <a:pPr/>
              <a:t>12/12/2021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956FD943-6D90-4B00-A69F-9AB9CE3206A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97280" y="4325111"/>
            <a:ext cx="100584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132D1C5-F9D5-4B30-ADEC-A6C002A3B4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2073"/>
            <a:ext cx="12188825" cy="20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660E-0E73-4EA5-9DC7-2419A03FA610}" type="datetime1">
              <a:rPr lang="fr-FR" smtClean="0"/>
              <a:t>12/12/2021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10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EC30-7159-48BD-919E-B88BF5B4871D}" type="datetime1">
              <a:rPr lang="fr-FR" smtClean="0"/>
              <a:t>12/12/2021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10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84048" indent="-182880">
              <a:buSzPct val="80000"/>
              <a:buFont typeface="Wingdings" panose="05000000000000000000" pitchFamily="2" charset="2"/>
              <a:buChar char="q"/>
              <a:defRPr/>
            </a:lvl2pPr>
            <a:lvl3pPr marL="566928" indent="-182880">
              <a:buSzPct val="80000"/>
              <a:buFont typeface="Wingdings" panose="05000000000000000000" pitchFamily="2" charset="2"/>
              <a:buChar char="q"/>
              <a:defRPr/>
            </a:lvl3pPr>
            <a:lvl4pPr marL="749808" indent="-182880">
              <a:buSzPct val="80000"/>
              <a:buFont typeface="Wingdings" panose="05000000000000000000" pitchFamily="2" charset="2"/>
              <a:buChar char="q"/>
              <a:defRPr/>
            </a:lvl4pPr>
            <a:lvl5pPr marL="932688" indent="-182880">
              <a:buSzPct val="8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 Troisième niveau</a:t>
            </a:r>
          </a:p>
          <a:p>
            <a:pPr lvl="3"/>
            <a:r>
              <a:rPr lang="fr-FR" dirty="0"/>
              <a:t> Quatrième niveau</a:t>
            </a:r>
          </a:p>
          <a:p>
            <a:pPr lvl="4"/>
            <a:r>
              <a:rPr lang="fr-FR" dirty="0"/>
              <a:t> 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FABF-E80A-495C-9336-B7587141AD88}" type="datetime1">
              <a:rPr lang="fr-FR" smtClean="0"/>
              <a:t>12/12/2021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18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2791-F8EC-4A6B-8875-0772A0F6D4E8}" type="datetime1">
              <a:rPr lang="fr-FR" smtClean="0"/>
              <a:t>12/12/2021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3267" cy="7962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365" y="967563"/>
            <a:ext cx="5695674" cy="5273749"/>
          </a:xfrm>
        </p:spPr>
        <p:txBody>
          <a:bodyPr/>
          <a:lstStyle>
            <a:lvl2pPr marL="544068" indent="-342900">
              <a:buSzPct val="80000"/>
              <a:buFont typeface="Wingdings" panose="05000000000000000000" pitchFamily="2" charset="2"/>
              <a:buChar char="q"/>
              <a:defRPr/>
            </a:lvl2pPr>
            <a:lvl3pPr marL="726948" indent="-342900">
              <a:buSzPct val="80000"/>
              <a:buFont typeface="Wingdings" panose="05000000000000000000" pitchFamily="2" charset="2"/>
              <a:buChar char="q"/>
              <a:defRPr/>
            </a:lvl3pPr>
            <a:lvl4pPr marL="909828" indent="-342900">
              <a:buSzPct val="80000"/>
              <a:buFont typeface="Wingdings" panose="05000000000000000000" pitchFamily="2" charset="2"/>
              <a:buChar char="q"/>
              <a:defRPr/>
            </a:lvl4pPr>
            <a:lvl5pPr marL="1092708" indent="-342900">
              <a:buSzPct val="8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3" y="967562"/>
            <a:ext cx="5695669" cy="5273749"/>
          </a:xfrm>
        </p:spPr>
        <p:txBody>
          <a:bodyPr/>
          <a:lstStyle>
            <a:lvl2pPr marL="384048" indent="-182880">
              <a:buSzPct val="80000"/>
              <a:buFont typeface="Wingdings" panose="05000000000000000000" pitchFamily="2" charset="2"/>
              <a:buChar char="q"/>
              <a:defRPr/>
            </a:lvl2pPr>
            <a:lvl3pPr marL="566928" indent="-182880">
              <a:buSzPct val="80000"/>
              <a:buFont typeface="Wingdings" panose="05000000000000000000" pitchFamily="2" charset="2"/>
              <a:buChar char="q"/>
              <a:defRPr/>
            </a:lvl3pPr>
            <a:lvl4pPr marL="749808" indent="-182880">
              <a:buSzPct val="80000"/>
              <a:buFont typeface="Wingdings" panose="05000000000000000000" pitchFamily="2" charset="2"/>
              <a:buChar char="q"/>
              <a:defRPr/>
            </a:lvl4pPr>
            <a:lvl5pPr marL="932688" indent="-182880">
              <a:buSzPct val="8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 Troisième niveau</a:t>
            </a:r>
          </a:p>
          <a:p>
            <a:pPr lvl="3"/>
            <a:r>
              <a:rPr lang="fr-FR" dirty="0"/>
              <a:t> Quatrième niveau</a:t>
            </a:r>
          </a:p>
          <a:p>
            <a:pPr lvl="4"/>
            <a:r>
              <a:rPr lang="fr-FR" dirty="0"/>
              <a:t> 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662D-883D-4916-A9C6-9B8A15764FA4}" type="datetime1">
              <a:rPr lang="fr-FR" smtClean="0"/>
              <a:t>12/12/2021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8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39365" y="33090"/>
            <a:ext cx="11513267" cy="785618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365" y="1610722"/>
            <a:ext cx="5695675" cy="4349811"/>
          </a:xfrm>
        </p:spPr>
        <p:txBody>
          <a:bodyPr/>
          <a:lstStyle>
            <a:lvl2pPr marL="384048" indent="-182880">
              <a:buSzPct val="80000"/>
              <a:buFont typeface="Wingdings" panose="05000000000000000000" pitchFamily="2" charset="2"/>
              <a:buChar char="q"/>
              <a:defRPr/>
            </a:lvl2pPr>
            <a:lvl3pPr marL="566928" indent="-182880">
              <a:buSzPct val="80000"/>
              <a:buFont typeface="Wingdings" panose="05000000000000000000" pitchFamily="2" charset="2"/>
              <a:buChar char="q"/>
              <a:defRPr/>
            </a:lvl3pPr>
            <a:lvl4pPr marL="749808" indent="-182880">
              <a:buSzPct val="80000"/>
              <a:buFont typeface="Wingdings" panose="05000000000000000000" pitchFamily="2" charset="2"/>
              <a:buChar char="q"/>
              <a:defRPr/>
            </a:lvl4pPr>
            <a:lvl5pPr marL="932688" indent="-182880">
              <a:buSzPct val="8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57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57" y="1610722"/>
            <a:ext cx="5695675" cy="4349812"/>
          </a:xfrm>
        </p:spPr>
        <p:txBody>
          <a:bodyPr/>
          <a:lstStyle>
            <a:lvl2pPr marL="384048" indent="-182880">
              <a:buSzPct val="80000"/>
              <a:buFont typeface="Wingdings" panose="05000000000000000000" pitchFamily="2" charset="2"/>
              <a:buChar char="q"/>
              <a:defRPr/>
            </a:lvl2pPr>
            <a:lvl3pPr marL="566928" indent="-182880">
              <a:buSzPct val="80000"/>
              <a:buFont typeface="Wingdings" panose="05000000000000000000" pitchFamily="2" charset="2"/>
              <a:buChar char="q"/>
              <a:defRPr/>
            </a:lvl3pPr>
            <a:lvl4pPr marL="749808" indent="-182880">
              <a:buSzPct val="80000"/>
              <a:buFont typeface="Wingdings" panose="05000000000000000000" pitchFamily="2" charset="2"/>
              <a:buChar char="q"/>
              <a:defRPr/>
            </a:lvl4pPr>
            <a:lvl5pPr marL="932688" indent="-182880">
              <a:buSzPct val="8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729C-8CF9-4A35-BF91-254AFE4A0BFF}" type="datetime1">
              <a:rPr lang="fr-FR" smtClean="0"/>
              <a:t>12/12/2021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6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ED20-4FDF-4984-8839-93AD0C0F3999}" type="datetime1">
              <a:rPr lang="fr-FR" smtClean="0"/>
              <a:t>12/12/2021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4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77CB-274D-4F54-B777-893CB4D9A54D}" type="datetime1">
              <a:rPr lang="fr-FR" smtClean="0"/>
              <a:t>12/12/2021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23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9BD2F3-EBBD-4C08-A019-2D876658B899}" type="datetime1">
              <a:rPr lang="fr-FR" smtClean="0"/>
              <a:t>12/12/2021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2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08E-408B-402B-8B70-8D56FF60FA51}" type="datetime1">
              <a:rPr lang="fr-FR" smtClean="0"/>
              <a:t>12/12/2021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21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62553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9555" cy="796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954541"/>
            <a:ext cx="11519555" cy="52200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366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0DD409-5CB6-45A1-9126-76FD1E26B274}" type="datetime1">
              <a:rPr lang="fr-FR" smtClean="0"/>
              <a:t>12/12/2021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3433" y="6459785"/>
            <a:ext cx="720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8232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39365" y="829554"/>
            <a:ext cx="11519555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duscol.education.fr/sti/ressources_techniques/la-didactique-des-sciences-de-lingenieur-technologie-ndeg186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assessmenttool.com/fr/base-connaissances/base-de-connaissances-evaluations/types-evaluations/item1063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duscol.education.fr/sti/ressources_techniques/la-didactique-des-sciences-de-lingenieur-technologie-ndeg18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D45BC-35FD-4539-A0AD-629E63087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dirty="0" err="1"/>
              <a:t>Education</a:t>
            </a:r>
            <a:r>
              <a:rPr lang="fr-FR" sz="4800" b="1" dirty="0"/>
              <a:t> </a:t>
            </a:r>
            <a:r>
              <a:rPr lang="fr-FR" sz="4800" b="1" dirty="0" err="1"/>
              <a:t>Fellow</a:t>
            </a:r>
            <a:r>
              <a:rPr lang="fr-FR" sz="4800" b="1" dirty="0"/>
              <a:t> UM6P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D619D0-DA39-47D9-8B61-58E17C408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665020"/>
          </a:xfrm>
        </p:spPr>
        <p:txBody>
          <a:bodyPr>
            <a:normAutofit/>
          </a:bodyPr>
          <a:lstStyle/>
          <a:p>
            <a:r>
              <a:rPr lang="fr-FR" dirty="0"/>
              <a:t>Objectif : mettre en place une stratégie d’évaluation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DDEC6-D056-43E9-A372-5665D3B5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9DA60-8BFA-475B-9D9F-D7477938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38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5119A-8AEB-4C17-B336-856C0A6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stratégies d’évaluation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D81E0-CCD2-418D-B64A-EBEB3767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Evaluation sommative</a:t>
            </a:r>
          </a:p>
          <a:p>
            <a:pPr lvl="1"/>
            <a:r>
              <a:rPr lang="fr-FR" sz="2000" dirty="0"/>
              <a:t> Evaluation par compétence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F1AF87-2475-4028-824F-FCF02E2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01304-4BF6-4BA6-89FD-154CD07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1" y="2400300"/>
            <a:ext cx="5090160" cy="1905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261" y="1490842"/>
            <a:ext cx="6186821" cy="372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1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5119A-8AEB-4C17-B336-856C0A6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stratégies d’évaluation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D81E0-CCD2-418D-B64A-EBEB3767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Evaluation sommative</a:t>
            </a:r>
          </a:p>
          <a:p>
            <a:pPr lvl="1"/>
            <a:r>
              <a:rPr lang="fr-FR" sz="2000" dirty="0"/>
              <a:t> Comment utiliser le retour de l’évaluation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F1AF87-2475-4028-824F-FCF02E2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01304-4BF6-4BA6-89FD-154CD07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11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1114785"/>
            <a:ext cx="3302000" cy="498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43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5119A-8AEB-4C17-B336-856C0A6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stratégies d’évaluation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D81E0-CCD2-418D-B64A-EBEB3767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Inclure les évaluations dans une séquence pédagogique</a:t>
            </a:r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F1AF87-2475-4028-824F-FCF02E2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01304-4BF6-4BA6-89FD-154CD07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303" y="1654016"/>
            <a:ext cx="5142362" cy="382106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6965" y="5554796"/>
            <a:ext cx="115132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baseline="30000">
                <a:hlinkClick r:id="rId3"/>
              </a:rPr>
              <a:t>1</a:t>
            </a:r>
            <a:r>
              <a:rPr lang="fr-FR" i="1">
                <a:hlinkClick r:id="rId3"/>
              </a:rPr>
              <a:t> La didactique des sciences de l'ingénieur - technologie n°186</a:t>
            </a:r>
            <a:r>
              <a:rPr lang="fr-FR" i="1"/>
              <a:t> : PHILIPPE FICHOU, ÉRIC GARNIER, NORBERT PERROT, VÉRONIQUE RIBOTEAU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100783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5119A-8AEB-4C17-B336-856C0A6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stratégies d’évaluation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D81E0-CCD2-418D-B64A-EBEB3767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</a:t>
            </a:r>
            <a:r>
              <a:rPr lang="fr-FR" sz="2400" b="1" dirty="0"/>
              <a:t>Autres types d’évaluation :</a:t>
            </a:r>
          </a:p>
          <a:p>
            <a:pPr lvl="1"/>
            <a:r>
              <a:rPr lang="fr-FR" sz="2200" b="1" dirty="0"/>
              <a:t> Certificative</a:t>
            </a:r>
            <a:r>
              <a:rPr lang="fr-FR" sz="2200" dirty="0"/>
              <a:t> : évaluation sommative donnant lieu à un diplôme ou à un concours à la fin d’un cursus.</a:t>
            </a:r>
          </a:p>
          <a:p>
            <a:pPr lvl="1"/>
            <a:r>
              <a:rPr lang="fr-FR" sz="2200" b="1" dirty="0"/>
              <a:t> Normative</a:t>
            </a:r>
            <a:r>
              <a:rPr lang="fr-FR" sz="2200" dirty="0"/>
              <a:t> : celle-ci sert à comparer les performances d'un étudiant à une norme moyenne (national, établissement).</a:t>
            </a:r>
          </a:p>
          <a:p>
            <a:pPr lvl="1"/>
            <a:r>
              <a:rPr lang="fr-FR" sz="2200" dirty="0"/>
              <a:t> </a:t>
            </a:r>
            <a:r>
              <a:rPr lang="fr-FR" sz="2200" b="1" dirty="0" err="1"/>
              <a:t>Ipsative</a:t>
            </a:r>
            <a:r>
              <a:rPr lang="fr-FR" sz="2200" b="1" dirty="0"/>
              <a:t> : </a:t>
            </a:r>
            <a:r>
              <a:rPr lang="fr-FR" sz="2200" dirty="0"/>
              <a:t>ce type d'évaluation mesure les performances d'un étudiant en rapport à ses performances passées.</a:t>
            </a:r>
          </a:p>
          <a:p>
            <a:pPr lvl="1"/>
            <a:endParaRPr lang="fr-FR" sz="1800" dirty="0"/>
          </a:p>
          <a:p>
            <a:pPr lvl="1"/>
            <a:endParaRPr lang="fr-FR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F1AF87-2475-4028-824F-FCF02E2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01304-4BF6-4BA6-89FD-154CD07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15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0BF40-1A04-4A6D-9E8F-82A0E449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fr-FR" sz="4400" dirty="0"/>
              <a:t>Inclure les évaluations dans une séquence pédagogique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8B27F3-8CBA-449E-B4C0-D2DD3DBC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195CBF-D82C-47C0-B3B4-C5634815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14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64C1266-7780-4ACC-921C-78DED574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pPr algn="ctr"/>
            <a:r>
              <a:rPr lang="fr-FR" sz="1600" b="1" dirty="0"/>
              <a:t>Semaine 1</a:t>
            </a:r>
            <a:endParaRPr lang="fr-FR" sz="1200" dirty="0"/>
          </a:p>
        </p:txBody>
      </p:sp>
      <p:sp>
        <p:nvSpPr>
          <p:cNvPr id="10" name="Espace réservé du contenu 6">
            <a:extLst>
              <a:ext uri="{FF2B5EF4-FFF2-40B4-BE49-F238E27FC236}">
                <a16:creationId xmlns:a16="http://schemas.microsoft.com/office/drawing/2014/main" id="{B283A88A-A0B9-4CF6-9218-86E69D9340B5}"/>
              </a:ext>
            </a:extLst>
          </p:cNvPr>
          <p:cNvSpPr txBox="1">
            <a:spLocks/>
          </p:cNvSpPr>
          <p:nvPr/>
        </p:nvSpPr>
        <p:spPr>
          <a:xfrm>
            <a:off x="335130" y="934720"/>
            <a:ext cx="11517503" cy="487680"/>
          </a:xfrm>
          <a:prstGeom prst="roundRect">
            <a:avLst>
              <a:gd name="adj" fmla="val 609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/>
              <a:t>Séquence 4</a:t>
            </a:r>
          </a:p>
          <a:p>
            <a:pPr algn="ctr">
              <a:spcBef>
                <a:spcPts val="600"/>
              </a:spcBef>
            </a:pPr>
            <a:r>
              <a:rPr lang="fr-FR" sz="1600" dirty="0"/>
              <a:t>Modélisation d’un système et mise en œuvre d’une démarche de résolution pour vérifier les performances temporelles des systèmes linéaires continus invariants</a:t>
            </a:r>
          </a:p>
        </p:txBody>
      </p:sp>
      <p:sp>
        <p:nvSpPr>
          <p:cNvPr id="17" name="Espace réservé du contenu 6">
            <a:extLst>
              <a:ext uri="{FF2B5EF4-FFF2-40B4-BE49-F238E27FC236}">
                <a16:creationId xmlns:a16="http://schemas.microsoft.com/office/drawing/2014/main" id="{55AE02D6-8209-44B0-8756-80D7612A656E}"/>
              </a:ext>
            </a:extLst>
          </p:cNvPr>
          <p:cNvSpPr txBox="1">
            <a:spLocks/>
          </p:cNvSpPr>
          <p:nvPr/>
        </p:nvSpPr>
        <p:spPr>
          <a:xfrm>
            <a:off x="4254002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Semaine 2</a:t>
            </a:r>
            <a:endParaRPr lang="fr-FR" sz="1200" dirty="0"/>
          </a:p>
        </p:txBody>
      </p:sp>
      <p:sp>
        <p:nvSpPr>
          <p:cNvPr id="23" name="Espace réservé du contenu 6">
            <a:extLst>
              <a:ext uri="{FF2B5EF4-FFF2-40B4-BE49-F238E27FC236}">
                <a16:creationId xmlns:a16="http://schemas.microsoft.com/office/drawing/2014/main" id="{695FA9A7-63ED-4F8F-85CC-F8F2DD1BBF0A}"/>
              </a:ext>
            </a:extLst>
          </p:cNvPr>
          <p:cNvSpPr txBox="1">
            <a:spLocks/>
          </p:cNvSpPr>
          <p:nvPr/>
        </p:nvSpPr>
        <p:spPr>
          <a:xfrm>
            <a:off x="8168638" y="1666239"/>
            <a:ext cx="3683995" cy="4581715"/>
          </a:xfrm>
          <a:prstGeom prst="roundRect">
            <a:avLst>
              <a:gd name="adj" fmla="val 36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Semaine 3</a:t>
            </a:r>
            <a:endParaRPr lang="fr-FR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1515363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8A81E9-51F1-43F3-8100-E6BC8A7693FF}"/>
              </a:ext>
            </a:extLst>
          </p:cNvPr>
          <p:cNvSpPr/>
          <p:nvPr/>
        </p:nvSpPr>
        <p:spPr>
          <a:xfrm rot="16200000">
            <a:off x="1515362" y="1003361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Labo de TP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870757-03E9-4504-9679-31913411C6F0}"/>
              </a:ext>
            </a:extLst>
          </p:cNvPr>
          <p:cNvSpPr/>
          <p:nvPr/>
        </p:nvSpPr>
        <p:spPr>
          <a:xfrm rot="16200000">
            <a:off x="1515362" y="2441759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Classe entière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78B7898-56D2-4586-8C36-BD4CFD2E3281}"/>
              </a:ext>
            </a:extLst>
          </p:cNvPr>
          <p:cNvSpPr txBox="1"/>
          <p:nvPr/>
        </p:nvSpPr>
        <p:spPr>
          <a:xfrm>
            <a:off x="873760" y="197536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873759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873758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5427881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grpSp>
        <p:nvGrpSpPr>
          <p:cNvPr id="38" name="Groupe 37"/>
          <p:cNvGrpSpPr/>
          <p:nvPr/>
        </p:nvGrpSpPr>
        <p:grpSpPr>
          <a:xfrm>
            <a:off x="4455880" y="1975360"/>
            <a:ext cx="3276001" cy="2770399"/>
            <a:chOff x="543362" y="1975360"/>
            <a:chExt cx="3276001" cy="277039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88A81E9-51F1-43F3-8100-E6BC8A7693FF}"/>
                </a:ext>
              </a:extLst>
            </p:cNvPr>
            <p:cNvSpPr/>
            <p:nvPr/>
          </p:nvSpPr>
          <p:spPr>
            <a:xfrm rot="16200000">
              <a:off x="1515362" y="1003361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Labo de TP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D870757-03E9-4504-9679-31913411C6F0}"/>
                </a:ext>
              </a:extLst>
            </p:cNvPr>
            <p:cNvSpPr/>
            <p:nvPr/>
          </p:nvSpPr>
          <p:spPr>
            <a:xfrm rot="16200000">
              <a:off x="1515362" y="2441759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Classe entière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C78B7898-56D2-4586-8C36-BD4CFD2E3281}"/>
                </a:ext>
              </a:extLst>
            </p:cNvPr>
            <p:cNvSpPr txBox="1"/>
            <p:nvPr/>
          </p:nvSpPr>
          <p:spPr>
            <a:xfrm>
              <a:off x="873760" y="1975360"/>
              <a:ext cx="294560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</p:txBody>
        </p:sp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4786277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4786276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732B90-1871-4966-A837-D18EA3A319BE}"/>
              </a:ext>
            </a:extLst>
          </p:cNvPr>
          <p:cNvSpPr/>
          <p:nvPr/>
        </p:nvSpPr>
        <p:spPr>
          <a:xfrm rot="16200000">
            <a:off x="9340399" y="3880157"/>
            <a:ext cx="1332000" cy="327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Demi-Classe</a:t>
            </a:r>
          </a:p>
        </p:txBody>
      </p:sp>
      <p:grpSp>
        <p:nvGrpSpPr>
          <p:cNvPr id="46" name="Groupe 45"/>
          <p:cNvGrpSpPr/>
          <p:nvPr/>
        </p:nvGrpSpPr>
        <p:grpSpPr>
          <a:xfrm>
            <a:off x="8368398" y="1975360"/>
            <a:ext cx="3276001" cy="2770399"/>
            <a:chOff x="543362" y="1975360"/>
            <a:chExt cx="3276001" cy="277039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88A81E9-51F1-43F3-8100-E6BC8A7693FF}"/>
                </a:ext>
              </a:extLst>
            </p:cNvPr>
            <p:cNvSpPr/>
            <p:nvPr/>
          </p:nvSpPr>
          <p:spPr>
            <a:xfrm rot="16200000">
              <a:off x="1515362" y="1003361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Labo de TP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D870757-03E9-4504-9679-31913411C6F0}"/>
                </a:ext>
              </a:extLst>
            </p:cNvPr>
            <p:cNvSpPr/>
            <p:nvPr/>
          </p:nvSpPr>
          <p:spPr>
            <a:xfrm rot="16200000">
              <a:off x="1515362" y="2441759"/>
              <a:ext cx="1332000" cy="3276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200" dirty="0"/>
                <a:t>Classe entière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C78B7898-56D2-4586-8C36-BD4CFD2E3281}"/>
                </a:ext>
              </a:extLst>
            </p:cNvPr>
            <p:cNvSpPr txBox="1"/>
            <p:nvPr/>
          </p:nvSpPr>
          <p:spPr>
            <a:xfrm>
              <a:off x="873760" y="1975360"/>
              <a:ext cx="294560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  <a:p>
              <a:pPr marL="36000" indent="-324000">
                <a:buFont typeface="Wingdings" panose="05000000000000000000" pitchFamily="2" charset="2"/>
                <a:buChar char="§"/>
              </a:pPr>
              <a:r>
                <a:rPr lang="fr-FR" sz="1400" dirty="0"/>
                <a:t> </a:t>
              </a:r>
            </a:p>
          </p:txBody>
        </p: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4EEFFA18-4A1E-4939-A904-D15CDA1CE2C9}"/>
              </a:ext>
            </a:extLst>
          </p:cNvPr>
          <p:cNvSpPr txBox="1"/>
          <p:nvPr/>
        </p:nvSpPr>
        <p:spPr>
          <a:xfrm>
            <a:off x="8698795" y="342900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0D5DADC-23DE-4D23-A6A7-BA6DB3EE0BA0}"/>
              </a:ext>
            </a:extLst>
          </p:cNvPr>
          <p:cNvSpPr txBox="1"/>
          <p:nvPr/>
        </p:nvSpPr>
        <p:spPr>
          <a:xfrm>
            <a:off x="8698794" y="4882640"/>
            <a:ext cx="29456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  <a:p>
            <a:pPr marL="36000" indent="-324000">
              <a:buFont typeface="Wingdings" panose="05000000000000000000" pitchFamily="2" charset="2"/>
              <a:buChar char="§"/>
            </a:pPr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4655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5119A-8AEB-4C17-B336-856C0A6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D81E0-CCD2-418D-B64A-EBEB3767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Différents types d’évaluation existent, il faut ne pas hésiter à multiplier les méthodes.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Bien identifier l’intérêt des évaluations.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Situer ses évaluations dans chaque séquence pédagogique.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Evaluation par notion et </a:t>
            </a:r>
            <a:r>
              <a:rPr lang="fr-FR" sz="2400"/>
              <a:t>par compétences.</a:t>
            </a:r>
            <a:endParaRPr lang="fr-FR" sz="2000" dirty="0"/>
          </a:p>
          <a:p>
            <a:pPr>
              <a:buFont typeface="Wingdings" charset="2"/>
              <a:buChar char="q"/>
            </a:pPr>
            <a:endParaRPr lang="fr-FR" sz="2400" dirty="0"/>
          </a:p>
          <a:p>
            <a:pPr lvl="1"/>
            <a:endParaRPr lang="fr-FR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F1AF87-2475-4028-824F-FCF02E2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01304-4BF6-4BA6-89FD-154CD07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577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5119A-8AEB-4C17-B336-856C0A6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D81E0-CCD2-418D-B64A-EBEB3767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</a:t>
            </a:r>
            <a:r>
              <a:rPr lang="fr-FR" sz="2400" dirty="0" err="1"/>
              <a:t>OpenclassRoom</a:t>
            </a:r>
            <a:r>
              <a:rPr lang="fr-FR" sz="2400" dirty="0"/>
              <a:t> </a:t>
            </a:r>
          </a:p>
          <a:p>
            <a:pPr lvl="1"/>
            <a:r>
              <a:rPr lang="fr-FR" sz="2200" dirty="0"/>
              <a:t>https://</a:t>
            </a:r>
            <a:r>
              <a:rPr lang="fr-FR" sz="2200" dirty="0" err="1"/>
              <a:t>www.onlineassessmenttool.com</a:t>
            </a:r>
            <a:r>
              <a:rPr lang="fr-FR" sz="2200" dirty="0"/>
              <a:t>/</a:t>
            </a:r>
            <a:r>
              <a:rPr lang="fr-FR" sz="2200" dirty="0" err="1"/>
              <a:t>fr</a:t>
            </a:r>
            <a:r>
              <a:rPr lang="fr-FR" sz="2200" dirty="0"/>
              <a:t>/base-connaissances/base-de-connaissances-</a:t>
            </a:r>
            <a:r>
              <a:rPr lang="fr-FR" sz="2200" dirty="0" err="1"/>
              <a:t>evaluations</a:t>
            </a:r>
            <a:r>
              <a:rPr lang="fr-FR" sz="2200" dirty="0"/>
              <a:t>/quiz-formatifs-sommatifs/item10638</a:t>
            </a:r>
          </a:p>
          <a:p>
            <a:pPr lvl="1"/>
            <a:r>
              <a:rPr lang="fr-FR" sz="2000" dirty="0"/>
              <a:t> </a:t>
            </a:r>
            <a:r>
              <a:rPr lang="fr-FR" sz="2000" dirty="0">
                <a:hlinkClick r:id="rId2"/>
              </a:rPr>
              <a:t>https://www.onlineassessmenttool.com/fr/base-connaissances/base-de-connaissances-evaluations/types-evaluations/item10637</a:t>
            </a:r>
            <a:endParaRPr lang="fr-FR" sz="2000" dirty="0"/>
          </a:p>
          <a:p>
            <a:pPr lvl="1"/>
            <a:endParaRPr lang="fr-FR" sz="2000" dirty="0"/>
          </a:p>
          <a:p>
            <a:pPr>
              <a:buFont typeface="Wingdings" charset="2"/>
              <a:buChar char="q"/>
            </a:pPr>
            <a:r>
              <a:rPr lang="fr-FR" dirty="0"/>
              <a:t> </a:t>
            </a:r>
            <a:r>
              <a:rPr lang="fr-FR" sz="2400" dirty="0"/>
              <a:t>La didactique des sciences PHILIPPE FICHOU, ÉRIC GARNIER, NORBERT PERROT, VÉRONIQUE RIBOTEAU </a:t>
            </a:r>
          </a:p>
          <a:p>
            <a:pPr>
              <a:buFont typeface="Wingdings" charset="2"/>
              <a:buChar char="q"/>
            </a:pPr>
            <a:r>
              <a:rPr lang="fr-FR" sz="2400" dirty="0"/>
              <a:t>https://www4.ac-nancy-metz.fr/</a:t>
            </a:r>
            <a:r>
              <a:rPr lang="fr-FR" sz="2400" dirty="0" err="1"/>
              <a:t>svt</a:t>
            </a:r>
            <a:r>
              <a:rPr lang="fr-FR" sz="2400" dirty="0"/>
              <a:t>/</a:t>
            </a:r>
            <a:r>
              <a:rPr lang="fr-FR" sz="2400" dirty="0" err="1"/>
              <a:t>evaluation</a:t>
            </a:r>
            <a:r>
              <a:rPr lang="fr-FR" sz="2400" dirty="0"/>
              <a:t>/divers/</a:t>
            </a:r>
            <a:r>
              <a:rPr lang="fr-FR" sz="2400" dirty="0" err="1"/>
              <a:t>index.php?idp</a:t>
            </a:r>
            <a:r>
              <a:rPr lang="fr-FR" sz="2400" dirty="0"/>
              <a:t>=177</a:t>
            </a:r>
          </a:p>
          <a:p>
            <a:pPr>
              <a:buFont typeface="Wingdings" charset="2"/>
              <a:buChar char="q"/>
            </a:pPr>
            <a:endParaRPr lang="fr-FR" sz="2400" dirty="0"/>
          </a:p>
          <a:p>
            <a:pPr lvl="1"/>
            <a:endParaRPr lang="fr-FR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F1AF87-2475-4028-824F-FCF02E2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01304-4BF6-4BA6-89FD-154CD07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3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38537-DADC-403E-8569-96BCE048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881CF8-0EED-4C31-A3A8-47FAFD034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1"/>
            <a:ext cx="11519555" cy="5322969"/>
          </a:xfrm>
        </p:spPr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Une évaluation pour quoi faire ?</a:t>
            </a:r>
          </a:p>
          <a:p>
            <a:pPr lvl="1"/>
            <a:r>
              <a:rPr lang="fr-FR" dirty="0"/>
              <a:t> Une séquence doit posséder son propre dispositif de structuration des connaissances (cours en démarche déductive, synthèse en démarche inductive) et un dispositif d’évaluation </a:t>
            </a:r>
            <a:r>
              <a:rPr lang="fr-FR" baseline="30000" dirty="0"/>
              <a:t>1</a:t>
            </a:r>
            <a:r>
              <a:rPr lang="fr-FR" dirty="0"/>
              <a:t>. </a:t>
            </a:r>
          </a:p>
          <a:p>
            <a:pPr lvl="1"/>
            <a:r>
              <a:rPr lang="fr-FR" dirty="0"/>
              <a:t> Obligation légale.</a:t>
            </a:r>
          </a:p>
          <a:p>
            <a:pPr lvl="1"/>
            <a:r>
              <a:rPr lang="fr-FR" dirty="0"/>
              <a:t> Permettre l’amélioration des élèves.</a:t>
            </a:r>
          </a:p>
          <a:p>
            <a:pPr lvl="1"/>
            <a:r>
              <a:rPr lang="fr-FR" dirty="0"/>
              <a:t> Motiver les troupes.</a:t>
            </a:r>
          </a:p>
          <a:p>
            <a:pPr lvl="1"/>
            <a:r>
              <a:rPr lang="fr-FR" dirty="0"/>
              <a:t> Jauger sa démarche pédagogique.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 Quoi, Comment, Quand évaluer ?</a:t>
            </a:r>
          </a:p>
          <a:p>
            <a:pPr lvl="1"/>
            <a:r>
              <a:rPr lang="fr-FR" dirty="0"/>
              <a:t> Compétences, savoir-faire, connaissances</a:t>
            </a:r>
          </a:p>
          <a:p>
            <a:pPr lvl="1"/>
            <a:r>
              <a:rPr lang="fr-FR" dirty="0"/>
              <a:t> type d’évaluation : formative, sommative, certificative, diagnostique</a:t>
            </a:r>
          </a:p>
          <a:p>
            <a:pPr lvl="1"/>
            <a:r>
              <a:rPr lang="fr-FR" dirty="0"/>
              <a:t> Inclure une évaluation dans la progression</a:t>
            </a:r>
          </a:p>
          <a:p>
            <a:pPr lvl="1"/>
            <a:endParaRPr lang="fr-FR" dirty="0"/>
          </a:p>
          <a:p>
            <a:pPr lvl="1"/>
            <a:endParaRPr lang="fr-F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566889-5154-4180-ABBC-474A56DC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C5AB51-2306-4D27-8541-3F5C045A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2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88900" y="5908178"/>
            <a:ext cx="8814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baseline="30000" dirty="0">
                <a:hlinkClick r:id="rId3"/>
              </a:rPr>
              <a:t>1</a:t>
            </a:r>
            <a:r>
              <a:rPr lang="fr-FR" sz="1200" i="1" dirty="0">
                <a:hlinkClick r:id="rId3"/>
              </a:rPr>
              <a:t> La didactique des sciences de l'ingénieur - technologie n°186</a:t>
            </a:r>
            <a:r>
              <a:rPr lang="fr-FR" sz="1200" i="1" dirty="0"/>
              <a:t> : PHILIPPE FICHOU, ÉRIC GARNIER, NORBERT PERROT, VÉRONIQUE RIBOTEAU</a:t>
            </a:r>
          </a:p>
        </p:txBody>
      </p:sp>
    </p:spTree>
    <p:extLst>
      <p:ext uri="{BB962C8B-B14F-4D97-AF65-F5344CB8AC3E}">
        <p14:creationId xmlns:p14="http://schemas.microsoft.com/office/powerpoint/2010/main" val="53402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5119A-8AEB-4C17-B336-856C0A6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stratégies d’évaluation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D81E0-CCD2-418D-B64A-EBEB3767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</a:t>
            </a:r>
            <a:r>
              <a:rPr lang="fr-FR" sz="2400" b="1" dirty="0"/>
              <a:t>Evaluation diagnostique</a:t>
            </a:r>
          </a:p>
          <a:p>
            <a:pPr lvl="1"/>
            <a:r>
              <a:rPr lang="fr-FR" sz="2000" dirty="0"/>
              <a:t> </a:t>
            </a:r>
            <a:r>
              <a:rPr lang="fr-FR" sz="2400" dirty="0"/>
              <a:t>moyen d’identification des acquis et d’analyse des besoins. Support d’aide à la construction des stratégies pédagogiques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F1AF87-2475-4028-824F-FCF02E2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01304-4BF6-4BA6-89FD-154CD07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3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88522" y="5805222"/>
            <a:ext cx="801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d’après https://www4.ac-nancy-metz.fr/</a:t>
            </a:r>
            <a:r>
              <a:rPr lang="fr-FR" dirty="0" err="1"/>
              <a:t>svt</a:t>
            </a:r>
            <a:r>
              <a:rPr lang="fr-FR" dirty="0"/>
              <a:t>/</a:t>
            </a:r>
            <a:r>
              <a:rPr lang="fr-FR" dirty="0" err="1"/>
              <a:t>evaluation</a:t>
            </a:r>
            <a:r>
              <a:rPr lang="fr-FR" dirty="0"/>
              <a:t>/divers/</a:t>
            </a:r>
            <a:r>
              <a:rPr lang="fr-FR" dirty="0" err="1"/>
              <a:t>index.php?idp</a:t>
            </a:r>
            <a:r>
              <a:rPr lang="fr-FR" dirty="0"/>
              <a:t>=177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71733"/>
              </p:ext>
            </p:extLst>
          </p:nvPr>
        </p:nvGraphicFramePr>
        <p:xfrm>
          <a:off x="333079" y="2639659"/>
          <a:ext cx="1151955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7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7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7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6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Pourquoi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Intérêt pour l’étudiant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Quoi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Quand 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Comment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Fréquence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baseline="0" dirty="0"/>
                        <a:t>Identifier les représentations des élèves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baseline="0" dirty="0"/>
                        <a:t>Situer le niveau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baseline="0" dirty="0"/>
                        <a:t>Ajuster son enseignement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fr-FR" dirty="0"/>
                        <a:t>Se mettre en route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fr-FR" dirty="0"/>
                        <a:t>Aspect ludique parfois</a:t>
                      </a:r>
                      <a:endParaRPr lang="fr-FR" baseline="0" dirty="0"/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Acquis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Méthodologie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Au début ou avant de commencer la séquence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En cours de séquence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Individuellement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A l’oral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A l’écrit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Support connecté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Le plus souvent</a:t>
                      </a:r>
                      <a:r>
                        <a:rPr lang="fr-FR" baseline="0" dirty="0"/>
                        <a:t> </a:t>
                      </a:r>
                    </a:p>
                    <a:p>
                      <a:pPr algn="l"/>
                      <a:r>
                        <a:rPr lang="fr-FR" baseline="0" dirty="0"/>
                        <a:t>possible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60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5119A-8AEB-4C17-B336-856C0A6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stratégies d’évaluation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D81E0-CCD2-418D-B64A-EBEB3767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</a:t>
            </a:r>
            <a:r>
              <a:rPr lang="fr-FR" sz="2400" b="1" dirty="0"/>
              <a:t>Evaluation diagnostique</a:t>
            </a:r>
          </a:p>
          <a:p>
            <a:pPr lvl="1"/>
            <a:r>
              <a:rPr lang="fr-FR" sz="2000" dirty="0"/>
              <a:t>Outils pour mettre en place une évaluation diagnostique</a:t>
            </a:r>
          </a:p>
          <a:p>
            <a:pPr lvl="2"/>
            <a:r>
              <a:rPr lang="fr-FR" sz="2000" dirty="0"/>
              <a:t>QCM</a:t>
            </a:r>
          </a:p>
          <a:p>
            <a:pPr lvl="2"/>
            <a:r>
              <a:rPr lang="fr-FR" sz="2000" dirty="0"/>
              <a:t>Quiz en ligne : socrative</a:t>
            </a:r>
            <a:r>
              <a:rPr lang="fr-FR" sz="2000" baseline="30000" dirty="0"/>
              <a:t>1 </a:t>
            </a:r>
          </a:p>
          <a:p>
            <a:pPr lvl="2"/>
            <a:r>
              <a:rPr lang="fr-FR" sz="2000" dirty="0"/>
              <a:t>Question à main levé </a:t>
            </a:r>
            <a:r>
              <a:rPr lang="fr-FR" sz="2000" baseline="30000" dirty="0"/>
              <a:t>2</a:t>
            </a:r>
          </a:p>
          <a:p>
            <a:pPr lvl="2"/>
            <a:endParaRPr lang="fr-FR" sz="2000" dirty="0"/>
          </a:p>
          <a:p>
            <a:pPr lvl="2"/>
            <a:endParaRPr lang="fr-FR" sz="2000" dirty="0"/>
          </a:p>
          <a:p>
            <a:pPr lvl="2"/>
            <a:endParaRPr lang="fr-FR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F1AF87-2475-4028-824F-FCF02E2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01304-4BF6-4BA6-89FD-154CD07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4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90500" y="5763172"/>
            <a:ext cx="2916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aseline="30000" dirty="0"/>
              <a:t>1</a:t>
            </a:r>
            <a:r>
              <a:rPr lang="fr-FR" dirty="0"/>
              <a:t>https://</a:t>
            </a:r>
            <a:r>
              <a:rPr lang="fr-FR" dirty="0" err="1"/>
              <a:t>www.socrative.com</a:t>
            </a:r>
            <a:r>
              <a:rPr lang="fr-FR" dirty="0"/>
              <a:t>/</a:t>
            </a:r>
          </a:p>
          <a:p>
            <a:r>
              <a:rPr lang="fr-FR" baseline="30000" dirty="0"/>
              <a:t>2</a:t>
            </a:r>
            <a:r>
              <a:rPr lang="fr-FR" dirty="0"/>
              <a:t> https://</a:t>
            </a:r>
            <a:r>
              <a:rPr lang="fr-FR" dirty="0" err="1"/>
              <a:t>get.plickers.com</a:t>
            </a:r>
            <a:r>
              <a:rPr lang="fr-FR" dirty="0"/>
              <a:t>/</a:t>
            </a:r>
          </a:p>
        </p:txBody>
      </p:sp>
      <p:pic>
        <p:nvPicPr>
          <p:cNvPr id="1026" name="Picture 2" descr="lickers en classe : « un outil qui permet de vite repérer les élèves en  diffi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89" y="3022600"/>
            <a:ext cx="3557736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132" y="2895600"/>
            <a:ext cx="2696638" cy="2696638"/>
          </a:xfrm>
          <a:prstGeom prst="rect">
            <a:avLst/>
          </a:prstGeom>
        </p:spPr>
      </p:pic>
      <p:pic>
        <p:nvPicPr>
          <p:cNvPr id="1030" name="Picture 6" descr="omment réussir les QCM - Potion de Vie / Jean-Yves Pon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807" y="3404663"/>
            <a:ext cx="3827075" cy="218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39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5119A-8AEB-4C17-B336-856C0A6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stratégies d’évaluation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D81E0-CCD2-418D-B64A-EBEB3767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</a:t>
            </a:r>
            <a:r>
              <a:rPr lang="fr-FR" sz="2400" b="1" dirty="0"/>
              <a:t>Evaluation formative</a:t>
            </a:r>
          </a:p>
          <a:p>
            <a:pPr lvl="1"/>
            <a:r>
              <a:rPr lang="fr-FR" sz="2000" dirty="0"/>
              <a:t> </a:t>
            </a:r>
            <a:r>
              <a:rPr lang="fr-FR" sz="2400" dirty="0"/>
              <a:t>mise en œuvre en situation au cours d’activités aux objectifs identifiés et en appui sur des critères de réussite appropriés.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F1AF87-2475-4028-824F-FCF02E2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01304-4BF6-4BA6-89FD-154CD07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88522" y="5805222"/>
            <a:ext cx="801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d’après https://www4.ac-nancy-metz.fr/</a:t>
            </a:r>
            <a:r>
              <a:rPr lang="fr-FR" dirty="0" err="1"/>
              <a:t>svt</a:t>
            </a:r>
            <a:r>
              <a:rPr lang="fr-FR" dirty="0"/>
              <a:t>/</a:t>
            </a:r>
            <a:r>
              <a:rPr lang="fr-FR" dirty="0" err="1"/>
              <a:t>evaluation</a:t>
            </a:r>
            <a:r>
              <a:rPr lang="fr-FR" dirty="0"/>
              <a:t>/divers/</a:t>
            </a:r>
            <a:r>
              <a:rPr lang="fr-FR" dirty="0" err="1"/>
              <a:t>index.php?idp</a:t>
            </a:r>
            <a:r>
              <a:rPr lang="fr-FR" dirty="0"/>
              <a:t>=177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186247"/>
              </p:ext>
            </p:extLst>
          </p:nvPr>
        </p:nvGraphicFramePr>
        <p:xfrm>
          <a:off x="333081" y="2512659"/>
          <a:ext cx="1151955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6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8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0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Pourquoi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Intérêt pour l’étudiant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Quoi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Quand 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Comment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Fréquence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baseline="0" dirty="0"/>
                        <a:t>Se donner droit aux essais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baseline="0" dirty="0"/>
                        <a:t>Repérer les obstacles et difficultés individuelles d’évaluation formative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fr-FR" dirty="0"/>
                        <a:t>Se situer par rapport aux apprentissage</a:t>
                      </a:r>
                      <a:r>
                        <a:rPr lang="fr-FR" baseline="0" dirty="0"/>
                        <a:t> et aux autres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fr-FR" baseline="0" dirty="0"/>
                        <a:t>Valoriser sa production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fr-FR" baseline="0" dirty="0"/>
                        <a:t>Progresser à son rythme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Compétences méthodologiques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Méthodologie : apprendre à apprendre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Au cours ou en fin d’une activité faisant intervenir une nouvelle compétence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Individuellement ou</a:t>
                      </a:r>
                      <a:r>
                        <a:rPr lang="fr-FR" baseline="0" dirty="0"/>
                        <a:t> en groupe</a:t>
                      </a:r>
                      <a:endParaRPr lang="fr-FR" dirty="0"/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A l’oral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autoévaluation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Production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Le plus souvent</a:t>
                      </a:r>
                      <a:r>
                        <a:rPr lang="fr-FR" baseline="0" dirty="0"/>
                        <a:t> </a:t>
                      </a:r>
                    </a:p>
                    <a:p>
                      <a:pPr algn="l"/>
                      <a:r>
                        <a:rPr lang="fr-FR" baseline="0" dirty="0"/>
                        <a:t>possible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7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5119A-8AEB-4C17-B336-856C0A6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stratégies d’évaluation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D81E0-CCD2-418D-B64A-EBEB37678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6" y="954541"/>
            <a:ext cx="4966282" cy="5220013"/>
          </a:xfrm>
        </p:spPr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</a:t>
            </a:r>
            <a:r>
              <a:rPr lang="fr-FR" sz="2400" b="1" dirty="0"/>
              <a:t>Evaluation formative</a:t>
            </a:r>
          </a:p>
          <a:p>
            <a:pPr lvl="1"/>
            <a:r>
              <a:rPr lang="fr-FR" sz="2000" dirty="0"/>
              <a:t> </a:t>
            </a:r>
            <a:r>
              <a:rPr lang="fr-FR" sz="2400" dirty="0"/>
              <a:t>Outil pour mettre en place une évaluation formative</a:t>
            </a:r>
          </a:p>
          <a:p>
            <a:pPr lvl="2"/>
            <a:r>
              <a:rPr lang="fr-FR" sz="2000" dirty="0"/>
              <a:t> Exposé en TP</a:t>
            </a:r>
          </a:p>
          <a:p>
            <a:pPr lvl="2"/>
            <a:r>
              <a:rPr lang="fr-FR" sz="2000" dirty="0"/>
              <a:t> Compte-rendu de TP</a:t>
            </a:r>
          </a:p>
          <a:p>
            <a:pPr lvl="2"/>
            <a:r>
              <a:rPr lang="fr-FR" sz="2000" dirty="0"/>
              <a:t> Utilisation de Poster pour formaliser synthétiser les résultats</a:t>
            </a:r>
          </a:p>
          <a:p>
            <a:pPr lvl="2"/>
            <a:r>
              <a:rPr lang="fr-FR" sz="2000" dirty="0"/>
              <a:t> Auto-évaluation</a:t>
            </a:r>
          </a:p>
          <a:p>
            <a:pPr lvl="2"/>
            <a:r>
              <a:rPr lang="fr-FR" sz="2000" dirty="0"/>
              <a:t> Evaluation par les groupe</a:t>
            </a:r>
          </a:p>
          <a:p>
            <a:pPr lvl="2"/>
            <a:endParaRPr lang="fr-FR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F1AF87-2475-4028-824F-FCF02E2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01304-4BF6-4BA6-89FD-154CD07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6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791" y="1025327"/>
            <a:ext cx="6842158" cy="480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9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5119A-8AEB-4C17-B336-856C0A6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stratégies d’évaluation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D81E0-CCD2-418D-B64A-EBEB3767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</a:t>
            </a:r>
            <a:r>
              <a:rPr lang="fr-FR" sz="2400" b="1" dirty="0"/>
              <a:t>Evaluation sommative</a:t>
            </a:r>
          </a:p>
          <a:p>
            <a:pPr lvl="1"/>
            <a:r>
              <a:rPr lang="fr-FR" sz="2000" dirty="0"/>
              <a:t> </a:t>
            </a:r>
            <a:r>
              <a:rPr lang="fr-FR" sz="2400" dirty="0"/>
              <a:t>en fin de processus de formation et en cohérence avec l’évaluation formative. Elle permet la mesure des acquis.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F1AF87-2475-4028-824F-FCF02E2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01304-4BF6-4BA6-89FD-154CD07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7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88522" y="5805222"/>
            <a:ext cx="801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d’après https://www4.ac-nancy-metz.fr/</a:t>
            </a:r>
            <a:r>
              <a:rPr lang="fr-FR" dirty="0" err="1"/>
              <a:t>svt</a:t>
            </a:r>
            <a:r>
              <a:rPr lang="fr-FR" dirty="0"/>
              <a:t>/</a:t>
            </a:r>
            <a:r>
              <a:rPr lang="fr-FR" dirty="0" err="1"/>
              <a:t>evaluation</a:t>
            </a:r>
            <a:r>
              <a:rPr lang="fr-FR" dirty="0"/>
              <a:t>/divers/</a:t>
            </a:r>
            <a:r>
              <a:rPr lang="fr-FR" dirty="0" err="1"/>
              <a:t>index.php?idp</a:t>
            </a:r>
            <a:r>
              <a:rPr lang="fr-FR" dirty="0"/>
              <a:t>=177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00661"/>
              </p:ext>
            </p:extLst>
          </p:nvPr>
        </p:nvGraphicFramePr>
        <p:xfrm>
          <a:off x="333080" y="2187886"/>
          <a:ext cx="1151955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7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7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5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83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Pourquoi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Intérêt pour l’étudiant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Quoi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Quand 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Comment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Fréquence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baseline="0" dirty="0"/>
                        <a:t>Obligation légale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baseline="0" dirty="0"/>
                        <a:t>Rendre des compte à l’administration et aux parents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baseline="0" dirty="0"/>
                        <a:t>Arguments sur l’orientation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baseline="0" dirty="0"/>
                        <a:t>Ajuster l’enseignement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fr-FR" dirty="0"/>
                        <a:t>Se situer par rapport aux apprentissage</a:t>
                      </a:r>
                      <a:r>
                        <a:rPr lang="fr-FR" baseline="0" dirty="0"/>
                        <a:t> et aux autres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Ensemble de notions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Compétences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Après avoir acquis de nouvelles notions et compétences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Individuellement par une note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Distinguer</a:t>
                      </a:r>
                      <a:r>
                        <a:rPr lang="fr-FR" baseline="0" dirty="0"/>
                        <a:t> connaissance, savoir-faire et compétences</a:t>
                      </a:r>
                      <a:endParaRPr lang="fr-FR" dirty="0"/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autoévaluation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fr-FR" dirty="0"/>
                        <a:t>Production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Environ 10% du temps d’enseignement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61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5119A-8AEB-4C17-B336-856C0A6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stratégies d’évaluation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D81E0-CCD2-418D-B64A-EBEB3767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Evaluation sommative</a:t>
            </a:r>
          </a:p>
          <a:p>
            <a:pPr lvl="1"/>
            <a:r>
              <a:rPr lang="fr-FR" sz="2000" dirty="0"/>
              <a:t> Mise en place d’une grille de notation</a:t>
            </a:r>
          </a:p>
          <a:p>
            <a:pPr lvl="2"/>
            <a:r>
              <a:rPr lang="fr-FR" sz="1600" dirty="0"/>
              <a:t>Evaluer les étudiants de manière précise</a:t>
            </a:r>
          </a:p>
          <a:p>
            <a:pPr lvl="2"/>
            <a:r>
              <a:rPr lang="fr-FR" sz="1600" dirty="0"/>
              <a:t>Evaluation détaillée</a:t>
            </a:r>
          </a:p>
          <a:p>
            <a:pPr lvl="2"/>
            <a:r>
              <a:rPr lang="fr-FR" sz="1600" dirty="0"/>
              <a:t>Evaluation reproductible entre chaque étudiants</a:t>
            </a:r>
          </a:p>
          <a:p>
            <a:pPr lvl="2"/>
            <a:r>
              <a:rPr lang="fr-FR" sz="1600" dirty="0"/>
              <a:t>Mise en place d’un barème</a:t>
            </a:r>
          </a:p>
          <a:p>
            <a:pPr lvl="2"/>
            <a:r>
              <a:rPr lang="fr-FR" sz="1600" dirty="0"/>
              <a:t>Prévoir l’évolution d’un barème</a:t>
            </a:r>
          </a:p>
          <a:p>
            <a:pPr lvl="1"/>
            <a:endParaRPr lang="fr-FR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F1AF87-2475-4028-824F-FCF02E2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01304-4BF6-4BA6-89FD-154CD07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2705100"/>
            <a:ext cx="6223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2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5119A-8AEB-4C17-B336-856C0A6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stratégies d’évaluation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D81E0-CCD2-418D-B64A-EBEB3767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fr-FR" sz="2400" dirty="0"/>
              <a:t> Evaluation sommative</a:t>
            </a:r>
          </a:p>
          <a:p>
            <a:pPr lvl="1"/>
            <a:r>
              <a:rPr lang="fr-FR" sz="2000" dirty="0"/>
              <a:t> Evaluation par compétence</a:t>
            </a:r>
          </a:p>
          <a:p>
            <a:pPr lvl="2"/>
            <a:r>
              <a:rPr lang="fr-FR" sz="1600" dirty="0"/>
              <a:t>Se donner d’autres indicateurs</a:t>
            </a:r>
          </a:p>
          <a:p>
            <a:pPr lvl="2"/>
            <a:r>
              <a:rPr lang="fr-FR" sz="1600" dirty="0"/>
              <a:t>Evaluation globale</a:t>
            </a:r>
          </a:p>
          <a:p>
            <a:pPr lvl="2"/>
            <a:r>
              <a:rPr lang="fr-FR" sz="1600" dirty="0"/>
              <a:t>Les compétences contrairement aux savoirs peuvent s’étendre à d’autres domaines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F1AF87-2475-4028-824F-FCF02E2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01304-4BF6-4BA6-89FD-154CD07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691" y="3007859"/>
            <a:ext cx="7737043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873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Emines - Fellow">
      <a:dk1>
        <a:srgbClr val="000000"/>
      </a:dk1>
      <a:lt1>
        <a:sysClr val="window" lastClr="FFFFFF"/>
      </a:lt1>
      <a:dk2>
        <a:srgbClr val="4D402D"/>
      </a:dk2>
      <a:lt2>
        <a:srgbClr val="7E924A"/>
      </a:lt2>
      <a:accent1>
        <a:srgbClr val="7B3421"/>
      </a:accent1>
      <a:accent2>
        <a:srgbClr val="DE8657"/>
      </a:accent2>
      <a:accent3>
        <a:srgbClr val="FFBF9F"/>
      </a:accent3>
      <a:accent4>
        <a:srgbClr val="62553E"/>
      </a:accent4>
      <a:accent5>
        <a:srgbClr val="ABA091"/>
      </a:accent5>
      <a:accent6>
        <a:srgbClr val="94A088"/>
      </a:accent6>
      <a:hlink>
        <a:srgbClr val="3B8DC4"/>
      </a:hlink>
      <a:folHlink>
        <a:srgbClr val="A4CEE6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Rétrospective</Template>
  <TotalTime>33397</TotalTime>
  <Words>1062</Words>
  <Application>Microsoft Office PowerPoint</Application>
  <PresentationFormat>Grand écran</PresentationFormat>
  <Paragraphs>246</Paragraphs>
  <Slides>16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Rétrospective</vt:lpstr>
      <vt:lpstr>Education Fellow UM6P</vt:lpstr>
      <vt:lpstr>Evaluation introduction</vt:lpstr>
      <vt:lpstr>Les différentes stratégies d’évaluation</vt:lpstr>
      <vt:lpstr>Les différentes stratégies d’évaluation</vt:lpstr>
      <vt:lpstr>Les différentes stratégies d’évaluation</vt:lpstr>
      <vt:lpstr>Les différentes stratégies d’évaluation</vt:lpstr>
      <vt:lpstr>Les différentes stratégies d’évaluation</vt:lpstr>
      <vt:lpstr>Les différentes stratégies d’évaluation</vt:lpstr>
      <vt:lpstr>Les différentes stratégies d’évaluation</vt:lpstr>
      <vt:lpstr>Les différentes stratégies d’évaluation</vt:lpstr>
      <vt:lpstr>Les différentes stratégies d’évaluation</vt:lpstr>
      <vt:lpstr>Les différentes stratégies d’évaluation</vt:lpstr>
      <vt:lpstr>Les différentes stratégies d’évaluation</vt:lpstr>
      <vt:lpstr>Inclure les évaluations dans une séquence pédagogique</vt:lpstr>
      <vt:lpstr>Conclusion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168</cp:revision>
  <cp:lastPrinted>2020-10-13T13:06:43Z</cp:lastPrinted>
  <dcterms:created xsi:type="dcterms:W3CDTF">2020-07-07T20:56:13Z</dcterms:created>
  <dcterms:modified xsi:type="dcterms:W3CDTF">2021-12-12T20:48:33Z</dcterms:modified>
</cp:coreProperties>
</file>