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575"/>
    <a:srgbClr val="327805"/>
    <a:srgbClr val="833762"/>
    <a:srgbClr val="6BA242"/>
    <a:srgbClr val="8F0A0A"/>
    <a:srgbClr val="3B8DC4"/>
    <a:srgbClr val="62553E"/>
    <a:srgbClr val="C9BDA9"/>
    <a:srgbClr val="ABA091"/>
    <a:srgbClr val="B8B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565"/>
  </p:normalViewPr>
  <p:slideViewPr>
    <p:cSldViewPr snapToGrid="0">
      <p:cViewPr varScale="1">
        <p:scale>
          <a:sx n="56" d="100"/>
          <a:sy n="56" d="100"/>
        </p:scale>
        <p:origin x="1036" y="5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8E714-27C3-48F5-86D6-55C61E49433C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9116-2B8F-4F4C-8601-2B380590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7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8F212C7-C25B-4E13-BC63-0C058408C3DC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BF2-2DF5-494E-8776-2FD1968CE0B4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14E-35F0-4314-AAF8-FC82144246D7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D6E-D3CA-4B1B-AC1B-A352A6D1F9A7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1DAB-3E25-4D19-9974-19C3825CDE9E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7719-52D2-4F7E-8519-BFEC4130C0D5}" type="datetime1">
              <a:rPr lang="fr-FR" smtClean="0"/>
              <a:t>15/05/2023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0771-CDA5-4161-AD36-665A4FB597E8}" type="datetime1">
              <a:rPr lang="fr-FR" smtClean="0"/>
              <a:t>15/05/2023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4AF-31D2-497E-8818-6E4ACBD0D9E2}" type="datetime1">
              <a:rPr lang="fr-FR" smtClean="0"/>
              <a:t>15/05/2023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24B6-B481-490E-BCE4-66B9F929459C}" type="datetime1">
              <a:rPr lang="fr-FR" smtClean="0"/>
              <a:t>15/05/2023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7C5D7A-3DE0-47F2-8757-A9EB968D07BF}" type="datetime1">
              <a:rPr lang="fr-FR" smtClean="0"/>
              <a:t>15/05/2023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A9A-9D1D-47FC-A484-8CDD02F949F7}" type="datetime1">
              <a:rPr lang="fr-FR" smtClean="0"/>
              <a:t>15/05/2023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D95A87-1CBE-4538-A091-5E1C5EF16A09}" type="datetime1">
              <a:rPr lang="fr-FR" smtClean="0"/>
              <a:t>15/05/2023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54013" indent="-274638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q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3657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2072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89217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74738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 dirty="0" err="1"/>
              <a:t>Epreuve</a:t>
            </a:r>
            <a:r>
              <a:rPr lang="fr-FR" dirty="0"/>
              <a:t> de dossier – </a:t>
            </a:r>
            <a:r>
              <a:rPr lang="fr-FR" dirty="0" err="1"/>
              <a:t>TramE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DF61F-046E-A322-A16F-A68925A2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BCE62-EF56-9EA2-A7DF-B53202425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678A13-8B5E-F2EB-360D-D923E695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8A7BE-095C-1E88-AF11-C1EB5AFF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81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334D1-D1A7-C096-1715-0AFD15F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industrielle ou scientifique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5F1BC-6018-B759-B267-12E7EFAA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128576-BD94-EB31-54DF-C16C613B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A57BFF-0316-A355-657C-36193BF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30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F191D-D4EB-6284-A4F5-E8D8209D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B1F966-2463-F1E6-D33C-06269CB9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AF0D87-7D58-574E-D167-8F307D8B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999AD7-0456-DDF5-7F16-A3B77B31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2E8C3-7845-E2E9-AD92-048B68AC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77DE2-4D8A-6CE3-4C9F-68536261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166201-405E-1554-9791-E6580AE9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A93B92-87FB-BF57-987A-E6BDDD0C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5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364C9-4A92-43E8-69C7-5C8D2FA7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Potentialité pédagogique du système</a:t>
            </a:r>
            <a:br>
              <a:rPr lang="fr-FR" sz="2800" dirty="0"/>
            </a:br>
            <a:r>
              <a:rPr lang="fr-FR" sz="2800" dirty="0"/>
              <a:t>Approche par compétences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057181-D2E7-3AC1-2C78-F1F24960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64443-112C-E10A-6339-6D1446E4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0D5786-EC56-44EC-9E30-BECDFD57E205}"/>
              </a:ext>
            </a:extLst>
          </p:cNvPr>
          <p:cNvSpPr txBox="1"/>
          <p:nvPr/>
        </p:nvSpPr>
        <p:spPr>
          <a:xfrm>
            <a:off x="4650105" y="3121449"/>
            <a:ext cx="2891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SYSTEME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753D09-D1B8-2A1B-CB6B-8A8763DE92A0}"/>
              </a:ext>
            </a:extLst>
          </p:cNvPr>
          <p:cNvSpPr txBox="1"/>
          <p:nvPr/>
        </p:nvSpPr>
        <p:spPr>
          <a:xfrm>
            <a:off x="1047538" y="1272224"/>
            <a:ext cx="289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Modéliser le comportement cinématique des systèmes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E4B20F-8429-D55F-ECAC-694AC5C06BD3}"/>
              </a:ext>
            </a:extLst>
          </p:cNvPr>
          <p:cNvSpPr txBox="1"/>
          <p:nvPr/>
        </p:nvSpPr>
        <p:spPr>
          <a:xfrm>
            <a:off x="1047538" y="3063992"/>
            <a:ext cx="289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Modéliser le comportement statique des systèmes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B2EFA7-C412-314E-F928-A1E7FF54D05D}"/>
              </a:ext>
            </a:extLst>
          </p:cNvPr>
          <p:cNvSpPr txBox="1"/>
          <p:nvPr/>
        </p:nvSpPr>
        <p:spPr>
          <a:xfrm>
            <a:off x="1047538" y="4855760"/>
            <a:ext cx="2891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Déterminer les déformations et les contraintes dans les pièces mécaniques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976F88-D0B3-B064-4F56-A63EC0EE829B}"/>
              </a:ext>
            </a:extLst>
          </p:cNvPr>
          <p:cNvSpPr txBox="1"/>
          <p:nvPr/>
        </p:nvSpPr>
        <p:spPr>
          <a:xfrm>
            <a:off x="8960843" y="1270539"/>
            <a:ext cx="289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Concevoir la commande d’un système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F8495D-468E-6206-50FE-82E8A43317BB}"/>
              </a:ext>
            </a:extLst>
          </p:cNvPr>
          <p:cNvSpPr txBox="1"/>
          <p:nvPr/>
        </p:nvSpPr>
        <p:spPr>
          <a:xfrm>
            <a:off x="8960843" y="3105834"/>
            <a:ext cx="289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Concevoir l’architecture d’un système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0106E9-87D1-7EA4-C9F8-4517E510C378}"/>
              </a:ext>
            </a:extLst>
          </p:cNvPr>
          <p:cNvSpPr txBox="1"/>
          <p:nvPr/>
        </p:nvSpPr>
        <p:spPr>
          <a:xfrm>
            <a:off x="8960843" y="4855760"/>
            <a:ext cx="289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Etc…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465B898-58A4-3BF7-0C6E-2B54F3B04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32" y="661967"/>
            <a:ext cx="3599815" cy="18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364C9-4A92-43E8-69C7-5C8D2FA7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Potentialité pédagogique du système</a:t>
            </a:r>
            <a:br>
              <a:rPr lang="fr-FR" sz="2800" dirty="0"/>
            </a:br>
            <a:r>
              <a:rPr lang="fr-FR" sz="2800" dirty="0"/>
              <a:t>Approche par compétences – Exemple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057181-D2E7-3AC1-2C78-F1F24960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64443-112C-E10A-6339-6D1446E4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976F88-D0B3-B064-4F56-A63EC0EE829B}"/>
              </a:ext>
            </a:extLst>
          </p:cNvPr>
          <p:cNvSpPr txBox="1"/>
          <p:nvPr/>
        </p:nvSpPr>
        <p:spPr>
          <a:xfrm>
            <a:off x="8955405" y="1123995"/>
            <a:ext cx="328013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Résoudre</a:t>
            </a:r>
            <a:r>
              <a:rPr lang="fr-FR" b="1" dirty="0"/>
              <a:t> &amp; </a:t>
            </a:r>
            <a:r>
              <a:rPr lang="fr-FR" b="1" dirty="0">
                <a:solidFill>
                  <a:srgbClr val="327805"/>
                </a:solidFill>
              </a:rPr>
              <a:t>Concevoir</a:t>
            </a:r>
          </a:p>
          <a:p>
            <a:r>
              <a:rPr lang="fr-FR" dirty="0"/>
              <a:t>Quelle sera la consommation d’un moteur dans le but de concevoir le système ?</a:t>
            </a:r>
          </a:p>
        </p:txBody>
      </p:sp>
      <p:pic>
        <p:nvPicPr>
          <p:cNvPr id="1026" name="Picture 2" descr="exemple de robot parallèle à câble">
            <a:extLst>
              <a:ext uri="{FF2B5EF4-FFF2-40B4-BE49-F238E27FC236}">
                <a16:creationId xmlns:a16="http://schemas.microsoft.com/office/drawing/2014/main" id="{DCD6DE63-28A7-E1D0-81D0-93EDC5C77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470" y="1907963"/>
            <a:ext cx="4671060" cy="304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1DD53C-47D3-47C8-F133-0240F15DCD6B}"/>
              </a:ext>
            </a:extLst>
          </p:cNvPr>
          <p:cNvSpPr/>
          <p:nvPr/>
        </p:nvSpPr>
        <p:spPr>
          <a:xfrm>
            <a:off x="8048625" y="2064247"/>
            <a:ext cx="382905" cy="690383"/>
          </a:xfrm>
          <a:prstGeom prst="rect">
            <a:avLst/>
          </a:prstGeom>
          <a:noFill/>
          <a:ln w="28575">
            <a:solidFill>
              <a:srgbClr val="F175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8E06ABB-08A7-CD20-DEE8-67EE5AA77663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8431530" y="1724160"/>
            <a:ext cx="523875" cy="685279"/>
          </a:xfrm>
          <a:prstGeom prst="line">
            <a:avLst/>
          </a:prstGeom>
          <a:noFill/>
          <a:ln w="28575">
            <a:solidFill>
              <a:srgbClr val="F175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35E5E55-CC2C-FFC8-D33F-09C24130B43D}"/>
              </a:ext>
            </a:extLst>
          </p:cNvPr>
          <p:cNvSpPr txBox="1"/>
          <p:nvPr/>
        </p:nvSpPr>
        <p:spPr>
          <a:xfrm>
            <a:off x="218399" y="1138971"/>
            <a:ext cx="328013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833762"/>
                </a:solidFill>
              </a:rPr>
              <a:t>Modéliser</a:t>
            </a:r>
            <a:r>
              <a:rPr lang="fr-FR" b="1" dirty="0">
                <a:solidFill>
                  <a:srgbClr val="C00000"/>
                </a:solidFill>
              </a:rPr>
              <a:t> &amp; Résoudre</a:t>
            </a:r>
            <a:endParaRPr lang="fr-FR" b="1" dirty="0">
              <a:solidFill>
                <a:srgbClr val="327805"/>
              </a:solidFill>
            </a:endParaRPr>
          </a:p>
          <a:p>
            <a:pPr algn="r"/>
            <a:r>
              <a:rPr lang="fr-FR" dirty="0"/>
              <a:t>Quelle est la relation entre la position du mobile et la longueur des câbles (dans le but d’établir une loi de mouvement) ?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CB60FD0-E9FC-1E3E-58C5-0A5EBF45A55F}"/>
              </a:ext>
            </a:extLst>
          </p:cNvPr>
          <p:cNvCxnSpPr>
            <a:cxnSpLocks/>
          </p:cNvCxnSpPr>
          <p:nvPr/>
        </p:nvCxnSpPr>
        <p:spPr>
          <a:xfrm flipV="1">
            <a:off x="3498532" y="1252278"/>
            <a:ext cx="0" cy="896562"/>
          </a:xfrm>
          <a:prstGeom prst="lin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9C964DF-FE45-C9FC-1A37-6858DB5714D3}"/>
              </a:ext>
            </a:extLst>
          </p:cNvPr>
          <p:cNvCxnSpPr>
            <a:cxnSpLocks/>
          </p:cNvCxnSpPr>
          <p:nvPr/>
        </p:nvCxnSpPr>
        <p:spPr>
          <a:xfrm flipH="1" flipV="1">
            <a:off x="4768492" y="2324324"/>
            <a:ext cx="1397993" cy="1104676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FFDDDB9-019A-B30B-79C7-366B096F04CB}"/>
              </a:ext>
            </a:extLst>
          </p:cNvPr>
          <p:cNvCxnSpPr>
            <a:cxnSpLocks/>
          </p:cNvCxnSpPr>
          <p:nvPr/>
        </p:nvCxnSpPr>
        <p:spPr>
          <a:xfrm flipH="1" flipV="1">
            <a:off x="3939328" y="2779507"/>
            <a:ext cx="2145242" cy="607583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1364712-83C3-DE6B-5B31-857D9E566E40}"/>
              </a:ext>
            </a:extLst>
          </p:cNvPr>
          <p:cNvCxnSpPr>
            <a:cxnSpLocks/>
          </p:cNvCxnSpPr>
          <p:nvPr/>
        </p:nvCxnSpPr>
        <p:spPr>
          <a:xfrm flipH="1">
            <a:off x="6093882" y="2523103"/>
            <a:ext cx="1872828" cy="905897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19EF170-3DBC-8918-2693-68DA37B0C2EE}"/>
              </a:ext>
            </a:extLst>
          </p:cNvPr>
          <p:cNvCxnSpPr>
            <a:cxnSpLocks/>
          </p:cNvCxnSpPr>
          <p:nvPr/>
        </p:nvCxnSpPr>
        <p:spPr>
          <a:xfrm flipH="1">
            <a:off x="6193894" y="3056554"/>
            <a:ext cx="1377422" cy="364975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5CEE347-7F92-FEC2-4511-DCB523A93FCF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3498532" y="1877635"/>
            <a:ext cx="822400" cy="999027"/>
          </a:xfrm>
          <a:prstGeom prst="line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BAF6F72-6F35-343F-29AF-BC1A7C60457D}"/>
              </a:ext>
            </a:extLst>
          </p:cNvPr>
          <p:cNvCxnSpPr>
            <a:cxnSpLocks/>
          </p:cNvCxnSpPr>
          <p:nvPr/>
        </p:nvCxnSpPr>
        <p:spPr>
          <a:xfrm flipV="1">
            <a:off x="8955404" y="1252278"/>
            <a:ext cx="0" cy="1121672"/>
          </a:xfrm>
          <a:prstGeom prst="line">
            <a:avLst/>
          </a:prstGeom>
          <a:noFill/>
          <a:ln w="28575">
            <a:solidFill>
              <a:srgbClr val="F175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9C59EDE-738F-7DC7-71F9-FC24C060FF5D}"/>
              </a:ext>
            </a:extLst>
          </p:cNvPr>
          <p:cNvCxnSpPr>
            <a:cxnSpLocks/>
          </p:cNvCxnSpPr>
          <p:nvPr/>
        </p:nvCxnSpPr>
        <p:spPr>
          <a:xfrm flipH="1">
            <a:off x="4080510" y="3599801"/>
            <a:ext cx="2026922" cy="700743"/>
          </a:xfrm>
          <a:prstGeom prst="line">
            <a:avLst/>
          </a:prstGeom>
          <a:noFill/>
          <a:ln w="571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DA11808-3C0D-BA1A-7D41-00D7945998AD}"/>
              </a:ext>
            </a:extLst>
          </p:cNvPr>
          <p:cNvCxnSpPr>
            <a:cxnSpLocks/>
          </p:cNvCxnSpPr>
          <p:nvPr/>
        </p:nvCxnSpPr>
        <p:spPr>
          <a:xfrm>
            <a:off x="3231157" y="4748935"/>
            <a:ext cx="0" cy="986678"/>
          </a:xfrm>
          <a:prstGeom prst="line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2BBC2780-9314-CF0E-F647-C0E9EB112BDF}"/>
              </a:ext>
            </a:extLst>
          </p:cNvPr>
          <p:cNvSpPr txBox="1"/>
          <p:nvPr/>
        </p:nvSpPr>
        <p:spPr>
          <a:xfrm>
            <a:off x="-48976" y="4642109"/>
            <a:ext cx="328013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C00000"/>
                </a:solidFill>
              </a:rPr>
              <a:t>Résoudre &amp; </a:t>
            </a:r>
            <a:r>
              <a:rPr lang="fr-FR" b="1" dirty="0">
                <a:solidFill>
                  <a:srgbClr val="327805"/>
                </a:solidFill>
              </a:rPr>
              <a:t>Concevoir</a:t>
            </a:r>
          </a:p>
          <a:p>
            <a:pPr algn="r"/>
            <a:r>
              <a:rPr lang="fr-FR" dirty="0"/>
              <a:t>Quelles dimensions de câbles choisir pour pouvoir transporter la charge ?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C58778F-7DC6-B943-352E-D04075940CFF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3231157" y="4024762"/>
            <a:ext cx="1780792" cy="1217512"/>
          </a:xfrm>
          <a:prstGeom prst="line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5A1866C3-2D34-C691-777F-F0EFC679E09F}"/>
              </a:ext>
            </a:extLst>
          </p:cNvPr>
          <p:cNvSpPr txBox="1"/>
          <p:nvPr/>
        </p:nvSpPr>
        <p:spPr>
          <a:xfrm>
            <a:off x="339365" y="2523103"/>
            <a:ext cx="254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highlight>
                  <a:srgbClr val="F17575"/>
                </a:highlight>
              </a:rPr>
              <a:t>PCSI/TSI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BTS ??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E4F8083-A53B-6EE5-5F34-86EFF38302CD}"/>
              </a:ext>
            </a:extLst>
          </p:cNvPr>
          <p:cNvSpPr txBox="1"/>
          <p:nvPr/>
        </p:nvSpPr>
        <p:spPr>
          <a:xfrm>
            <a:off x="3560445" y="5219956"/>
            <a:ext cx="254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highlight>
                  <a:srgbClr val="F17575"/>
                </a:highlight>
              </a:rPr>
              <a:t>BTS Productique (…)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TSI 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62E53F1-B7BD-C8A7-8254-151BFBA004BF}"/>
              </a:ext>
            </a:extLst>
          </p:cNvPr>
          <p:cNvSpPr txBox="1"/>
          <p:nvPr/>
        </p:nvSpPr>
        <p:spPr>
          <a:xfrm>
            <a:off x="9144738" y="2652885"/>
            <a:ext cx="254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highlight>
                  <a:srgbClr val="F17575"/>
                </a:highlight>
              </a:rPr>
              <a:t>PSI ? TSI 2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BTS ?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49DAD33-8AE8-D518-95C7-F3D116C7DDC0}"/>
              </a:ext>
            </a:extLst>
          </p:cNvPr>
          <p:cNvSpPr txBox="1"/>
          <p:nvPr/>
        </p:nvSpPr>
        <p:spPr>
          <a:xfrm>
            <a:off x="8572500" y="4796074"/>
            <a:ext cx="32801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??  &amp; </a:t>
            </a:r>
            <a:r>
              <a:rPr lang="fr-FR" b="1" dirty="0">
                <a:solidFill>
                  <a:srgbClr val="327805"/>
                </a:solidFill>
              </a:rPr>
              <a:t>??</a:t>
            </a:r>
          </a:p>
          <a:p>
            <a:r>
              <a:rPr lang="fr-FR" dirty="0"/>
              <a:t>??  ?</a:t>
            </a:r>
          </a:p>
        </p:txBody>
      </p:sp>
    </p:spTree>
    <p:extLst>
      <p:ext uri="{BB962C8B-B14F-4D97-AF65-F5344CB8AC3E}">
        <p14:creationId xmlns:p14="http://schemas.microsoft.com/office/powerpoint/2010/main" val="11023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364C9-4A92-43E8-69C7-5C8D2FA7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Potentialité pédagogique du système</a:t>
            </a:r>
            <a:br>
              <a:rPr lang="fr-FR" sz="2800" dirty="0"/>
            </a:br>
            <a:r>
              <a:rPr lang="fr-FR" sz="2800" dirty="0"/>
              <a:t>Approche système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057181-D2E7-3AC1-2C78-F1F24960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64443-112C-E10A-6339-6D1446E4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854FFE-313F-7DC3-4B42-8238A28822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68" y="1261735"/>
            <a:ext cx="8644464" cy="4334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825368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182</Words>
  <Application>Microsoft Office PowerPoint</Application>
  <PresentationFormat>Grand écran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Rétrospective</vt:lpstr>
      <vt:lpstr>Education Fellow UM6P</vt:lpstr>
      <vt:lpstr>Présentation du système</vt:lpstr>
      <vt:lpstr>Problématique industrielle ou scientifique</vt:lpstr>
      <vt:lpstr>Résolution de la problématique</vt:lpstr>
      <vt:lpstr>Conclusions</vt:lpstr>
      <vt:lpstr>Potentialité pédagogique du système Approche par compétences</vt:lpstr>
      <vt:lpstr>Potentialité pédagogique du système Approche par compétences – Exemple </vt:lpstr>
      <vt:lpstr>Potentialité pédagogique du système Approche système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112</cp:revision>
  <dcterms:created xsi:type="dcterms:W3CDTF">2020-07-07T20:56:13Z</dcterms:created>
  <dcterms:modified xsi:type="dcterms:W3CDTF">2023-05-15T08:45:48Z</dcterms:modified>
</cp:coreProperties>
</file>