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0" r:id="rId4"/>
    <p:sldId id="279" r:id="rId5"/>
    <p:sldId id="274" r:id="rId6"/>
    <p:sldId id="280" r:id="rId7"/>
    <p:sldId id="275" r:id="rId8"/>
    <p:sldId id="276" r:id="rId9"/>
    <p:sldId id="277" r:id="rId10"/>
    <p:sldId id="278" r:id="rId11"/>
    <p:sldId id="281" r:id="rId12"/>
    <p:sldId id="272" r:id="rId13"/>
    <p:sldId id="285" r:id="rId14"/>
    <p:sldId id="283" r:id="rId15"/>
    <p:sldId id="27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94607"/>
  </p:normalViewPr>
  <p:slideViewPr>
    <p:cSldViewPr snapToGrid="0">
      <p:cViewPr varScale="1">
        <p:scale>
          <a:sx n="54" d="100"/>
          <a:sy n="54" d="100"/>
        </p:scale>
        <p:origin x="14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10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4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2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3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>
            <a:lvl2pPr marL="544068" indent="-342900">
              <a:buSzPct val="80000"/>
              <a:buFont typeface="Wingdings" panose="05000000000000000000" pitchFamily="2" charset="2"/>
              <a:buChar char="q"/>
              <a:defRPr/>
            </a:lvl2pPr>
            <a:lvl3pPr marL="726948" indent="-342900">
              <a:buSzPct val="80000"/>
              <a:buFont typeface="Wingdings" panose="05000000000000000000" pitchFamily="2" charset="2"/>
              <a:buChar char="q"/>
              <a:defRPr/>
            </a:lvl3pPr>
            <a:lvl4pPr marL="909828" indent="-342900">
              <a:buSzPct val="80000"/>
              <a:buFont typeface="Wingdings" panose="05000000000000000000" pitchFamily="2" charset="2"/>
              <a:buChar char="q"/>
              <a:defRPr/>
            </a:lvl4pPr>
            <a:lvl5pPr marL="1092708" indent="-34290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19/03/2023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19/03/2023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19/03/2023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19/03/2023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scol.education.fr/sti/ressources_techniques/la-didactique-des-sciences-de-lingenieur-technologie-ndeg186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assessmenttool.com/fr/base-connaissances/base-de-connaissances-evaluations/types-evaluations/item106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scol.education.fr/sti/ressources_techniques/la-didactique-des-sciences-de-lingenieur-technologie-ndeg1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>
            <a:normAutofit/>
          </a:bodyPr>
          <a:lstStyle/>
          <a:p>
            <a:r>
              <a:rPr lang="fr-FR" dirty="0"/>
              <a:t>Objectif : mettre en place une stratégie d’évaluation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sommative</a:t>
            </a:r>
          </a:p>
          <a:p>
            <a:pPr lvl="1"/>
            <a:r>
              <a:rPr lang="fr-FR" sz="2000" dirty="0"/>
              <a:t> Evaluation par compétence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1" y="2400300"/>
            <a:ext cx="5090160" cy="1905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61" y="1490842"/>
            <a:ext cx="6186821" cy="37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sommative</a:t>
            </a:r>
          </a:p>
          <a:p>
            <a:pPr lvl="1"/>
            <a:r>
              <a:rPr lang="fr-FR" sz="2000" dirty="0"/>
              <a:t> Comment utiliser le retour de l’évaluation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114785"/>
            <a:ext cx="3302000" cy="49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Inclure les évaluations dans une séquence pédagogique</a:t>
            </a:r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03" y="1654016"/>
            <a:ext cx="5142362" cy="38210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965" y="5554796"/>
            <a:ext cx="11513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baseline="30000">
                <a:hlinkClick r:id="rId3"/>
              </a:rPr>
              <a:t>1</a:t>
            </a:r>
            <a:r>
              <a:rPr lang="fr-FR" i="1">
                <a:hlinkClick r:id="rId3"/>
              </a:rPr>
              <a:t> La didactique des sciences de l'ingénieur - technologie n°186</a:t>
            </a:r>
            <a:r>
              <a:rPr lang="fr-FR" i="1"/>
              <a:t> : PHILIPPE FICHOU, ÉRIC GARNIER, NORBERT PERROT, VÉRONIQUE RIBOTEAU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0078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Autres types d’évaluation :</a:t>
            </a:r>
          </a:p>
          <a:p>
            <a:pPr lvl="1"/>
            <a:r>
              <a:rPr lang="fr-FR" sz="2200" b="1" dirty="0"/>
              <a:t> Certificative</a:t>
            </a:r>
            <a:r>
              <a:rPr lang="fr-FR" sz="2200" dirty="0"/>
              <a:t> : évaluation sommative donnant lieu à un diplôme ou à un concours à la fin d’un cursus.</a:t>
            </a:r>
          </a:p>
          <a:p>
            <a:pPr lvl="1"/>
            <a:r>
              <a:rPr lang="fr-FR" sz="2200" b="1" dirty="0"/>
              <a:t> Normative</a:t>
            </a:r>
            <a:r>
              <a:rPr lang="fr-FR" sz="2200" dirty="0"/>
              <a:t> : celle-ci sert à comparer les performances d'un étudiant à une norme moyenne (national, établissement).</a:t>
            </a:r>
          </a:p>
          <a:p>
            <a:pPr lvl="1"/>
            <a:r>
              <a:rPr lang="fr-FR" sz="2200" dirty="0"/>
              <a:t> </a:t>
            </a:r>
            <a:r>
              <a:rPr lang="fr-FR" sz="2200" b="1" dirty="0" err="1"/>
              <a:t>Ipsative</a:t>
            </a:r>
            <a:r>
              <a:rPr lang="fr-FR" sz="2200" b="1" dirty="0"/>
              <a:t> : </a:t>
            </a:r>
            <a:r>
              <a:rPr lang="fr-FR" sz="2200" dirty="0"/>
              <a:t>ce type d'évaluation mesure les performances d'un étudiant en rapport à ses performances passées.</a:t>
            </a:r>
          </a:p>
          <a:p>
            <a:pPr lvl="1"/>
            <a:endParaRPr lang="fr-FR" sz="18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5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fr-FR" sz="4400" dirty="0"/>
              <a:t>Inclure les évaluations dans une séquence pédagogique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6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Différents types d’évaluation existent, il faut ne pas hésiter à multiplier les méthodes.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Bien identifier l’intérêt des évaluations.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Situer ses évaluations dans chaque séquence pédagogique.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par notion et </a:t>
            </a:r>
            <a:r>
              <a:rPr lang="fr-FR" sz="2400"/>
              <a:t>par compétences.</a:t>
            </a:r>
            <a:endParaRPr lang="fr-FR" sz="2000" dirty="0"/>
          </a:p>
          <a:p>
            <a:pPr>
              <a:buFont typeface="Wingdings" charset="2"/>
              <a:buChar char="q"/>
            </a:pPr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57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err="1"/>
              <a:t>OpenclassRoom</a:t>
            </a:r>
            <a:r>
              <a:rPr lang="fr-FR" sz="2400" dirty="0"/>
              <a:t> </a:t>
            </a:r>
          </a:p>
          <a:p>
            <a:pPr lvl="1"/>
            <a:r>
              <a:rPr lang="fr-FR" sz="2200" dirty="0"/>
              <a:t>https://</a:t>
            </a:r>
            <a:r>
              <a:rPr lang="fr-FR" sz="2200" dirty="0" err="1"/>
              <a:t>www.onlineassessmenttool.com</a:t>
            </a:r>
            <a:r>
              <a:rPr lang="fr-FR" sz="2200" dirty="0"/>
              <a:t>/</a:t>
            </a:r>
            <a:r>
              <a:rPr lang="fr-FR" sz="2200" dirty="0" err="1"/>
              <a:t>fr</a:t>
            </a:r>
            <a:r>
              <a:rPr lang="fr-FR" sz="2200" dirty="0"/>
              <a:t>/base-connaissances/base-de-connaissances-</a:t>
            </a:r>
            <a:r>
              <a:rPr lang="fr-FR" sz="2200" dirty="0" err="1"/>
              <a:t>evaluations</a:t>
            </a:r>
            <a:r>
              <a:rPr lang="fr-FR" sz="2200" dirty="0"/>
              <a:t>/quiz-formatifs-sommatifs/item10638</a:t>
            </a:r>
          </a:p>
          <a:p>
            <a:pPr lvl="1"/>
            <a:r>
              <a:rPr lang="fr-FR" sz="2000" dirty="0"/>
              <a:t> </a:t>
            </a:r>
            <a:r>
              <a:rPr lang="fr-FR" sz="2000" dirty="0">
                <a:hlinkClick r:id="rId2"/>
              </a:rPr>
              <a:t>https://www.onlineassessmenttool.com/fr/base-connaissances/base-de-connaissances-evaluations/types-evaluations/item10637</a:t>
            </a:r>
            <a:endParaRPr lang="fr-FR" sz="2000" dirty="0"/>
          </a:p>
          <a:p>
            <a:pPr lvl="1"/>
            <a:endParaRPr lang="fr-FR" sz="2000" dirty="0"/>
          </a:p>
          <a:p>
            <a:pPr>
              <a:buFont typeface="Wingdings" charset="2"/>
              <a:buChar char="q"/>
            </a:pPr>
            <a:r>
              <a:rPr lang="fr-FR" dirty="0"/>
              <a:t> </a:t>
            </a:r>
            <a:r>
              <a:rPr lang="fr-FR" sz="2400" dirty="0"/>
              <a:t>La didactique des sciences PHILIPPE FICHOU, ÉRIC GARNIER, NORBERT PERROT, VÉRONIQUE RIBOTEAU </a:t>
            </a:r>
          </a:p>
          <a:p>
            <a:pPr>
              <a:buFont typeface="Wingdings" charset="2"/>
              <a:buChar char="q"/>
            </a:pPr>
            <a:r>
              <a:rPr lang="fr-FR" sz="2400" dirty="0"/>
              <a:t>https://www4.ac-nancy-metz.fr/</a:t>
            </a:r>
            <a:r>
              <a:rPr lang="fr-FR" sz="2400" dirty="0" err="1"/>
              <a:t>svt</a:t>
            </a:r>
            <a:r>
              <a:rPr lang="fr-FR" sz="2400" dirty="0"/>
              <a:t>/</a:t>
            </a:r>
            <a:r>
              <a:rPr lang="fr-FR" sz="2400" dirty="0" err="1"/>
              <a:t>evaluation</a:t>
            </a:r>
            <a:r>
              <a:rPr lang="fr-FR" sz="2400" dirty="0"/>
              <a:t>/divers/</a:t>
            </a:r>
            <a:r>
              <a:rPr lang="fr-FR" sz="2400" dirty="0" err="1"/>
              <a:t>index.php?idp</a:t>
            </a:r>
            <a:r>
              <a:rPr lang="fr-FR" sz="2400" dirty="0"/>
              <a:t>=177</a:t>
            </a:r>
          </a:p>
          <a:p>
            <a:pPr>
              <a:buFont typeface="Wingdings" charset="2"/>
              <a:buChar char="q"/>
            </a:pPr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38537-DADC-403E-8569-96BCE048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81CF8-0EED-4C31-A3A8-47FAFD03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11519555" cy="5322969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Une évaluation pour quoi faire ?</a:t>
            </a:r>
          </a:p>
          <a:p>
            <a:pPr lvl="1"/>
            <a:r>
              <a:rPr lang="fr-FR" dirty="0"/>
              <a:t> Une séquence doit posséder son propre dispositif de structuration des connaissances (cours en démarche déductive, synthèse en démarche inductive) et un dispositif d’évaluation </a:t>
            </a:r>
            <a:r>
              <a:rPr lang="fr-FR" baseline="30000" dirty="0"/>
              <a:t>1</a:t>
            </a:r>
            <a:r>
              <a:rPr lang="fr-FR" dirty="0"/>
              <a:t>. </a:t>
            </a:r>
          </a:p>
          <a:p>
            <a:pPr lvl="1"/>
            <a:r>
              <a:rPr lang="fr-FR" dirty="0"/>
              <a:t> Obligation légale.</a:t>
            </a:r>
          </a:p>
          <a:p>
            <a:pPr lvl="1"/>
            <a:r>
              <a:rPr lang="fr-FR" dirty="0"/>
              <a:t> Permettre l’amélioration des élèves.</a:t>
            </a:r>
          </a:p>
          <a:p>
            <a:pPr lvl="1"/>
            <a:r>
              <a:rPr lang="fr-FR" dirty="0"/>
              <a:t> Motiver les troupes.</a:t>
            </a:r>
          </a:p>
          <a:p>
            <a:pPr lvl="1"/>
            <a:r>
              <a:rPr lang="fr-FR" dirty="0"/>
              <a:t> Jauger sa démarche pédagogique.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 Quoi, Comment, Quand évaluer ?</a:t>
            </a:r>
          </a:p>
          <a:p>
            <a:pPr lvl="1"/>
            <a:r>
              <a:rPr lang="fr-FR" dirty="0"/>
              <a:t> Compétences, savoir-faire, connaissances</a:t>
            </a:r>
          </a:p>
          <a:p>
            <a:pPr lvl="1"/>
            <a:r>
              <a:rPr lang="fr-FR" dirty="0"/>
              <a:t> type d’évaluation : formative, sommative, certificative, diagnostique</a:t>
            </a:r>
          </a:p>
          <a:p>
            <a:pPr lvl="1"/>
            <a:r>
              <a:rPr lang="fr-FR" dirty="0"/>
              <a:t> Inclure une évaluation dans la progression</a:t>
            </a:r>
          </a:p>
          <a:p>
            <a:pPr lvl="1"/>
            <a:endParaRPr lang="fr-FR" dirty="0"/>
          </a:p>
          <a:p>
            <a:pPr lvl="1"/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566889-5154-4180-ABBC-474A56D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5AB51-2306-4D27-8541-3F5C045A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8900" y="5908178"/>
            <a:ext cx="8814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baseline="30000" dirty="0">
                <a:hlinkClick r:id="rId3"/>
              </a:rPr>
              <a:t>1</a:t>
            </a:r>
            <a:r>
              <a:rPr lang="fr-FR" sz="1200" i="1" dirty="0">
                <a:hlinkClick r:id="rId3"/>
              </a:rPr>
              <a:t> La didactique des sciences de l'ingénieur - technologie n°186</a:t>
            </a:r>
            <a:r>
              <a:rPr lang="fr-FR" sz="1200" i="1" dirty="0"/>
              <a:t> : PHILIPPE FICHOU, ÉRIC GARNIER, NORBERT PERROT, VÉRONIQUE RIBOTEAU</a:t>
            </a:r>
          </a:p>
        </p:txBody>
      </p:sp>
    </p:spTree>
    <p:extLst>
      <p:ext uri="{BB962C8B-B14F-4D97-AF65-F5344CB8AC3E}">
        <p14:creationId xmlns:p14="http://schemas.microsoft.com/office/powerpoint/2010/main" val="53402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diagnostique</a:t>
            </a:r>
          </a:p>
          <a:p>
            <a:pPr lvl="1"/>
            <a:r>
              <a:rPr lang="fr-FR" sz="2000" dirty="0"/>
              <a:t> </a:t>
            </a:r>
            <a:r>
              <a:rPr lang="fr-FR" sz="2400" dirty="0"/>
              <a:t>moyen d’identification des acquis et d’analyse des besoins. Support d’aide à la construction des stratégies pédagogiques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8522" y="5805222"/>
            <a:ext cx="80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d’après https://www4.ac-nancy-metz.fr/</a:t>
            </a:r>
            <a:r>
              <a:rPr lang="fr-FR" dirty="0" err="1"/>
              <a:t>svt</a:t>
            </a:r>
            <a:r>
              <a:rPr lang="fr-FR" dirty="0"/>
              <a:t>/</a:t>
            </a:r>
            <a:r>
              <a:rPr lang="fr-FR" dirty="0" err="1"/>
              <a:t>evaluation</a:t>
            </a:r>
            <a:r>
              <a:rPr lang="fr-FR" dirty="0"/>
              <a:t>/divers/</a:t>
            </a:r>
            <a:r>
              <a:rPr lang="fr-FR" dirty="0" err="1"/>
              <a:t>index.php?idp</a:t>
            </a:r>
            <a:r>
              <a:rPr lang="fr-FR" dirty="0"/>
              <a:t>=177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1733"/>
              </p:ext>
            </p:extLst>
          </p:nvPr>
        </p:nvGraphicFramePr>
        <p:xfrm>
          <a:off x="333079" y="2639659"/>
          <a:ext cx="1151955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Pourquoi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Intérêt pour l’étudiant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Quand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Comment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Identifier les représentations des élèves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Situer le niveau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Ajuster son enseignement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dirty="0"/>
                        <a:t>Se mettre en route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dirty="0"/>
                        <a:t>Aspect ludique parfois</a:t>
                      </a:r>
                      <a:endParaRPr lang="fr-FR" baseline="0" dirty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Acquis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Méthodologie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Au début ou avant de commencer la séquence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En cours de séquence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Individuellement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 l’oral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 l’écrit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Support connecté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Le plus souvent</a:t>
                      </a:r>
                      <a:r>
                        <a:rPr lang="fr-FR" baseline="0" dirty="0"/>
                        <a:t> </a:t>
                      </a:r>
                    </a:p>
                    <a:p>
                      <a:pPr algn="l"/>
                      <a:r>
                        <a:rPr lang="fr-FR" baseline="0" dirty="0"/>
                        <a:t>possible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diagnostique</a:t>
            </a:r>
          </a:p>
          <a:p>
            <a:pPr lvl="1"/>
            <a:r>
              <a:rPr lang="fr-FR" sz="2000" dirty="0"/>
              <a:t>Outils pour mettre en place une évaluation diagnostique</a:t>
            </a:r>
          </a:p>
          <a:p>
            <a:pPr lvl="2"/>
            <a:r>
              <a:rPr lang="fr-FR" sz="2000" dirty="0"/>
              <a:t>QCM</a:t>
            </a:r>
          </a:p>
          <a:p>
            <a:pPr lvl="2"/>
            <a:r>
              <a:rPr lang="fr-FR" sz="2000" dirty="0"/>
              <a:t>Quiz en ligne : socrative</a:t>
            </a:r>
            <a:r>
              <a:rPr lang="fr-FR" sz="2000" baseline="30000" dirty="0"/>
              <a:t>1 </a:t>
            </a:r>
          </a:p>
          <a:p>
            <a:pPr lvl="2"/>
            <a:r>
              <a:rPr lang="fr-FR" sz="2000" dirty="0"/>
              <a:t>Question à main levé </a:t>
            </a:r>
            <a:r>
              <a:rPr lang="fr-FR" sz="2000" baseline="30000" dirty="0"/>
              <a:t>2</a:t>
            </a:r>
          </a:p>
          <a:p>
            <a:pPr lvl="2"/>
            <a:endParaRPr lang="fr-FR" sz="2000" dirty="0"/>
          </a:p>
          <a:p>
            <a:pPr lvl="2"/>
            <a:endParaRPr lang="fr-FR" sz="2000" dirty="0"/>
          </a:p>
          <a:p>
            <a:pPr lvl="2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90500" y="5763172"/>
            <a:ext cx="2916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aseline="30000" dirty="0"/>
              <a:t>1</a:t>
            </a:r>
            <a:r>
              <a:rPr lang="fr-FR" dirty="0"/>
              <a:t>https://</a:t>
            </a:r>
            <a:r>
              <a:rPr lang="fr-FR" dirty="0" err="1"/>
              <a:t>www.socrative.com</a:t>
            </a:r>
            <a:r>
              <a:rPr lang="fr-FR" dirty="0"/>
              <a:t>/</a:t>
            </a:r>
          </a:p>
          <a:p>
            <a:r>
              <a:rPr lang="fr-FR" baseline="30000" dirty="0"/>
              <a:t>2</a:t>
            </a:r>
            <a:r>
              <a:rPr lang="fr-FR" dirty="0"/>
              <a:t> https://</a:t>
            </a:r>
            <a:r>
              <a:rPr lang="fr-FR" dirty="0" err="1"/>
              <a:t>get.plickers.com</a:t>
            </a:r>
            <a:r>
              <a:rPr lang="fr-FR" dirty="0"/>
              <a:t>/</a:t>
            </a:r>
          </a:p>
        </p:txBody>
      </p:sp>
      <p:pic>
        <p:nvPicPr>
          <p:cNvPr id="1026" name="Picture 2" descr="lickers en classe : « un outil qui permet de vite repérer les élèves en  difficu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9" y="3022600"/>
            <a:ext cx="3557736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32" y="2895600"/>
            <a:ext cx="2696638" cy="2696638"/>
          </a:xfrm>
          <a:prstGeom prst="rect">
            <a:avLst/>
          </a:prstGeom>
        </p:spPr>
      </p:pic>
      <p:pic>
        <p:nvPicPr>
          <p:cNvPr id="1030" name="Picture 6" descr="omment réussir les QCM - Potion de Vie / Jean-Yves Po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807" y="3404663"/>
            <a:ext cx="3827075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formative</a:t>
            </a:r>
          </a:p>
          <a:p>
            <a:pPr lvl="1"/>
            <a:r>
              <a:rPr lang="fr-FR" sz="2000" dirty="0"/>
              <a:t> </a:t>
            </a:r>
            <a:r>
              <a:rPr lang="fr-FR" sz="2400" dirty="0"/>
              <a:t>mise en œuvre en situation au cours d’activités aux objectifs identifiés et en appui sur des critères de réussite appropriés.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8522" y="5805222"/>
            <a:ext cx="80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d’après https://www4.ac-nancy-metz.fr/</a:t>
            </a:r>
            <a:r>
              <a:rPr lang="fr-FR" dirty="0" err="1"/>
              <a:t>svt</a:t>
            </a:r>
            <a:r>
              <a:rPr lang="fr-FR" dirty="0"/>
              <a:t>/</a:t>
            </a:r>
            <a:r>
              <a:rPr lang="fr-FR" dirty="0" err="1"/>
              <a:t>evaluation</a:t>
            </a:r>
            <a:r>
              <a:rPr lang="fr-FR" dirty="0"/>
              <a:t>/divers/</a:t>
            </a:r>
            <a:r>
              <a:rPr lang="fr-FR" dirty="0" err="1"/>
              <a:t>index.php?idp</a:t>
            </a:r>
            <a:r>
              <a:rPr lang="fr-FR" dirty="0"/>
              <a:t>=177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86247"/>
              </p:ext>
            </p:extLst>
          </p:nvPr>
        </p:nvGraphicFramePr>
        <p:xfrm>
          <a:off x="333081" y="2512659"/>
          <a:ext cx="1151955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0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Pourquoi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Intérêt pour l’étudiant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Quand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Comment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Se donner droit aux essais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Repérer les obstacles et difficultés individuelles d’évaluation formative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dirty="0"/>
                        <a:t>Se situer par rapport aux apprentissage</a:t>
                      </a:r>
                      <a:r>
                        <a:rPr lang="fr-FR" baseline="0" dirty="0"/>
                        <a:t> et aux autres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aseline="0" dirty="0"/>
                        <a:t>Valoriser sa production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aseline="0" dirty="0"/>
                        <a:t>Progresser à son rythme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Compétences méthodologiques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Méthodologie : apprendre à apprendre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Au cours ou en fin d’une activité faisant intervenir une nouvelle compétence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Individuellement ou</a:t>
                      </a:r>
                      <a:r>
                        <a:rPr lang="fr-FR" baseline="0" dirty="0"/>
                        <a:t> en groupe</a:t>
                      </a:r>
                      <a:endParaRPr lang="fr-FR" dirty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 l’oral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autoévaluation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Production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Le plus souvent</a:t>
                      </a:r>
                      <a:r>
                        <a:rPr lang="fr-FR" baseline="0" dirty="0"/>
                        <a:t> </a:t>
                      </a:r>
                    </a:p>
                    <a:p>
                      <a:pPr algn="l"/>
                      <a:r>
                        <a:rPr lang="fr-FR" baseline="0" dirty="0"/>
                        <a:t>possible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6" y="954541"/>
            <a:ext cx="4966282" cy="5220013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formative</a:t>
            </a:r>
          </a:p>
          <a:p>
            <a:pPr lvl="1"/>
            <a:r>
              <a:rPr lang="fr-FR" sz="2000" dirty="0"/>
              <a:t> </a:t>
            </a:r>
            <a:r>
              <a:rPr lang="fr-FR" sz="2400" dirty="0"/>
              <a:t>Outil pour mettre en place une évaluation formative</a:t>
            </a:r>
          </a:p>
          <a:p>
            <a:pPr lvl="2"/>
            <a:r>
              <a:rPr lang="fr-FR" sz="2000" dirty="0"/>
              <a:t> Exposé en TP</a:t>
            </a:r>
          </a:p>
          <a:p>
            <a:pPr lvl="2"/>
            <a:r>
              <a:rPr lang="fr-FR" sz="2000" dirty="0"/>
              <a:t> Compte-rendu de TP</a:t>
            </a:r>
          </a:p>
          <a:p>
            <a:pPr lvl="2"/>
            <a:r>
              <a:rPr lang="fr-FR" sz="2000" dirty="0"/>
              <a:t> Utilisation de Poster pour formaliser synthétiser les résultats</a:t>
            </a:r>
          </a:p>
          <a:p>
            <a:pPr lvl="2"/>
            <a:r>
              <a:rPr lang="fr-FR" sz="2000" dirty="0"/>
              <a:t> Auto-évaluation</a:t>
            </a:r>
          </a:p>
          <a:p>
            <a:pPr lvl="2"/>
            <a:r>
              <a:rPr lang="fr-FR" sz="2000" dirty="0"/>
              <a:t> Evaluation par les groupe</a:t>
            </a:r>
          </a:p>
          <a:p>
            <a:pPr lvl="2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91" y="1025327"/>
            <a:ext cx="6842158" cy="48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sommative</a:t>
            </a:r>
          </a:p>
          <a:p>
            <a:pPr lvl="1"/>
            <a:r>
              <a:rPr lang="fr-FR" sz="2000" dirty="0"/>
              <a:t> </a:t>
            </a:r>
            <a:r>
              <a:rPr lang="fr-FR" sz="2400" dirty="0"/>
              <a:t>en fin de processus de formation et en cohérence avec l’évaluation formative. Elle permet la mesure des acquis.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8522" y="5805222"/>
            <a:ext cx="80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d’après https://www4.ac-nancy-metz.fr/</a:t>
            </a:r>
            <a:r>
              <a:rPr lang="fr-FR" dirty="0" err="1"/>
              <a:t>svt</a:t>
            </a:r>
            <a:r>
              <a:rPr lang="fr-FR" dirty="0"/>
              <a:t>/</a:t>
            </a:r>
            <a:r>
              <a:rPr lang="fr-FR" dirty="0" err="1"/>
              <a:t>evaluation</a:t>
            </a:r>
            <a:r>
              <a:rPr lang="fr-FR" dirty="0"/>
              <a:t>/divers/</a:t>
            </a:r>
            <a:r>
              <a:rPr lang="fr-FR" dirty="0" err="1"/>
              <a:t>index.php?idp</a:t>
            </a:r>
            <a:r>
              <a:rPr lang="fr-FR" dirty="0"/>
              <a:t>=177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0661"/>
              </p:ext>
            </p:extLst>
          </p:nvPr>
        </p:nvGraphicFramePr>
        <p:xfrm>
          <a:off x="333080" y="2187886"/>
          <a:ext cx="1151955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5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8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Pourquoi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Intérêt pour l’étudiant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Quand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Comment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Obligation légale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Rendre des compte à l’administration et aux parents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Arguments sur l’orientation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Ajuster l’enseignement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dirty="0"/>
                        <a:t>Se situer par rapport aux apprentissage</a:t>
                      </a:r>
                      <a:r>
                        <a:rPr lang="fr-FR" baseline="0" dirty="0"/>
                        <a:t> et aux autres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Ensemble de notions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Compétences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Après avoir acquis de nouvelles notions et compétences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Individuellement par une note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Distinguer</a:t>
                      </a:r>
                      <a:r>
                        <a:rPr lang="fr-FR" baseline="0" dirty="0"/>
                        <a:t> connaissance, savoir-faire et compétences</a:t>
                      </a:r>
                      <a:endParaRPr lang="fr-FR" dirty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autoévaluation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Production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Environ 10% du temps d’enseignement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1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sommative</a:t>
            </a:r>
          </a:p>
          <a:p>
            <a:pPr lvl="1"/>
            <a:r>
              <a:rPr lang="fr-FR" sz="2000" dirty="0"/>
              <a:t> Mise en place d’une grille de notation</a:t>
            </a:r>
          </a:p>
          <a:p>
            <a:pPr lvl="2"/>
            <a:r>
              <a:rPr lang="fr-FR" sz="1600" dirty="0"/>
              <a:t>Evaluer les étudiants de manière précise</a:t>
            </a:r>
          </a:p>
          <a:p>
            <a:pPr lvl="2"/>
            <a:r>
              <a:rPr lang="fr-FR" sz="1600" dirty="0"/>
              <a:t>Evaluation détaillée</a:t>
            </a:r>
          </a:p>
          <a:p>
            <a:pPr lvl="2"/>
            <a:r>
              <a:rPr lang="fr-FR" sz="1600" dirty="0"/>
              <a:t>Evaluation reproductible entre chaque étudiants</a:t>
            </a:r>
          </a:p>
          <a:p>
            <a:pPr lvl="2"/>
            <a:r>
              <a:rPr lang="fr-FR" sz="1600" dirty="0"/>
              <a:t>Mise en place d’un barème</a:t>
            </a:r>
          </a:p>
          <a:p>
            <a:pPr lvl="2"/>
            <a:r>
              <a:rPr lang="fr-FR" sz="1600" dirty="0"/>
              <a:t>Prévoir l’évolution d’un barème</a:t>
            </a:r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2705100"/>
            <a:ext cx="622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sommative</a:t>
            </a:r>
          </a:p>
          <a:p>
            <a:pPr lvl="1"/>
            <a:r>
              <a:rPr lang="fr-FR" sz="2000" dirty="0"/>
              <a:t> Evaluation par compétence</a:t>
            </a:r>
          </a:p>
          <a:p>
            <a:pPr lvl="2"/>
            <a:r>
              <a:rPr lang="fr-FR" sz="1600" dirty="0"/>
              <a:t>Se donner d’autres indicateurs</a:t>
            </a:r>
          </a:p>
          <a:p>
            <a:pPr lvl="2"/>
            <a:r>
              <a:rPr lang="fr-FR" sz="1600" dirty="0"/>
              <a:t>Evaluation globale</a:t>
            </a:r>
          </a:p>
          <a:p>
            <a:pPr lvl="2"/>
            <a:r>
              <a:rPr lang="fr-FR" sz="1600" dirty="0"/>
              <a:t>Les compétences contrairement aux savoirs peuvent s’étendre à d’autres domaines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91" y="3007859"/>
            <a:ext cx="773704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7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1062</Words>
  <Application>Microsoft Office PowerPoint</Application>
  <PresentationFormat>Grand écran</PresentationFormat>
  <Paragraphs>246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Rétrospective</vt:lpstr>
      <vt:lpstr>Education Fellow UM6P</vt:lpstr>
      <vt:lpstr>Evaluation introduction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Inclure les évaluations dans une séquence pédagogique</vt:lpstr>
      <vt:lpstr>Conclusion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170</cp:revision>
  <cp:lastPrinted>2020-10-13T13:06:43Z</cp:lastPrinted>
  <dcterms:created xsi:type="dcterms:W3CDTF">2020-07-07T20:56:13Z</dcterms:created>
  <dcterms:modified xsi:type="dcterms:W3CDTF">2023-03-19T08:41:02Z</dcterms:modified>
</cp:coreProperties>
</file>