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8" r:id="rId3"/>
    <p:sldId id="259" r:id="rId4"/>
    <p:sldId id="261" r:id="rId5"/>
    <p:sldId id="260" r:id="rId6"/>
    <p:sldId id="262" r:id="rId7"/>
    <p:sldId id="263" r:id="rId8"/>
    <p:sldId id="264" r:id="rId9"/>
    <p:sldId id="265" r:id="rId10"/>
    <p:sldId id="266" r:id="rId11"/>
    <p:sldId id="267" r:id="rId12"/>
    <p:sldId id="269"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565"/>
  </p:normalViewPr>
  <p:slideViewPr>
    <p:cSldViewPr snapToGrid="0">
      <p:cViewPr>
        <p:scale>
          <a:sx n="66" d="100"/>
          <a:sy n="66" d="100"/>
        </p:scale>
        <p:origin x="472" y="48"/>
      </p:cViewPr>
      <p:guideLst/>
    </p:cSldViewPr>
  </p:slideViewPr>
  <p:notesTextViewPr>
    <p:cViewPr>
      <p:scale>
        <a:sx n="150" d="100"/>
        <a:sy n="150" d="100"/>
      </p:scale>
      <p:origin x="0" y="0"/>
    </p:cViewPr>
  </p:notesTextViewPr>
  <p:notesViewPr>
    <p:cSldViewPr snapToGrid="0" showGuide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5DB2D-1C4E-4B38-9727-4DAEF63D472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fr-FR"/>
        </a:p>
      </dgm:t>
    </dgm:pt>
    <dgm:pt modelId="{04ABA4D1-9766-4F35-A4A4-AA93304E350D}">
      <dgm:prSet phldrT="[Texte]"/>
      <dgm:spPr/>
      <dgm:t>
        <a:bodyPr/>
        <a:lstStyle/>
        <a:p>
          <a:r>
            <a:rPr lang="fr-FR" dirty="0"/>
            <a:t>Système</a:t>
          </a:r>
        </a:p>
      </dgm:t>
    </dgm:pt>
    <dgm:pt modelId="{2C5C96F6-6ACF-4A30-99F6-1D38FEE5D660}" type="parTrans" cxnId="{97D2BA59-DFFF-476E-B1AF-94B7F2F50E1C}">
      <dgm:prSet/>
      <dgm:spPr/>
      <dgm:t>
        <a:bodyPr/>
        <a:lstStyle/>
        <a:p>
          <a:endParaRPr lang="fr-FR"/>
        </a:p>
      </dgm:t>
    </dgm:pt>
    <dgm:pt modelId="{89D56E35-6780-4744-9251-5C2D92610216}" type="sibTrans" cxnId="{97D2BA59-DFFF-476E-B1AF-94B7F2F50E1C}">
      <dgm:prSet/>
      <dgm:spPr/>
      <dgm:t>
        <a:bodyPr/>
        <a:lstStyle/>
        <a:p>
          <a:endParaRPr lang="fr-FR"/>
        </a:p>
      </dgm:t>
    </dgm:pt>
    <dgm:pt modelId="{BF815AE3-7F66-4F0E-88B4-4F69BE2E3EF5}">
      <dgm:prSet phldrT="[Texte]"/>
      <dgm:spPr/>
      <dgm:t>
        <a:bodyPr/>
        <a:lstStyle/>
        <a:p>
          <a:r>
            <a:rPr lang="fr-FR" dirty="0"/>
            <a:t>Elève 1</a:t>
          </a:r>
        </a:p>
      </dgm:t>
    </dgm:pt>
    <dgm:pt modelId="{990B5919-B3DC-49CF-88D5-5D12A100151C}" type="parTrans" cxnId="{4CDF9EC3-F877-4D87-8DDE-FFFC8EEE13B2}">
      <dgm:prSet/>
      <dgm:spPr/>
      <dgm:t>
        <a:bodyPr/>
        <a:lstStyle/>
        <a:p>
          <a:endParaRPr lang="fr-FR"/>
        </a:p>
      </dgm:t>
    </dgm:pt>
    <dgm:pt modelId="{98A048FA-4CAB-4360-9879-F1FC51578E94}" type="sibTrans" cxnId="{4CDF9EC3-F877-4D87-8DDE-FFFC8EEE13B2}">
      <dgm:prSet/>
      <dgm:spPr/>
      <dgm:t>
        <a:bodyPr/>
        <a:lstStyle/>
        <a:p>
          <a:endParaRPr lang="fr-FR"/>
        </a:p>
      </dgm:t>
    </dgm:pt>
    <dgm:pt modelId="{D816E9E7-FFDC-489E-AFF0-8E22ECDDE4FF}">
      <dgm:prSet phldrT="[Texte]"/>
      <dgm:spPr/>
      <dgm:t>
        <a:bodyPr/>
        <a:lstStyle/>
        <a:p>
          <a:r>
            <a:rPr lang="fr-FR" dirty="0"/>
            <a:t>Elève 2</a:t>
          </a:r>
        </a:p>
      </dgm:t>
    </dgm:pt>
    <dgm:pt modelId="{023C40FA-1406-4972-A4E9-B23F38AF2032}" type="parTrans" cxnId="{88B4B23A-A04E-46D3-9145-4803E7938725}">
      <dgm:prSet/>
      <dgm:spPr/>
      <dgm:t>
        <a:bodyPr/>
        <a:lstStyle/>
        <a:p>
          <a:endParaRPr lang="fr-FR"/>
        </a:p>
      </dgm:t>
    </dgm:pt>
    <dgm:pt modelId="{06E1F107-D3B0-4429-B2C3-345FA6A87136}" type="sibTrans" cxnId="{88B4B23A-A04E-46D3-9145-4803E7938725}">
      <dgm:prSet/>
      <dgm:spPr/>
      <dgm:t>
        <a:bodyPr/>
        <a:lstStyle/>
        <a:p>
          <a:endParaRPr lang="fr-FR"/>
        </a:p>
      </dgm:t>
    </dgm:pt>
    <dgm:pt modelId="{82A8FB77-8592-4C63-A108-12D9C6860EDF}">
      <dgm:prSet phldrT="[Texte]"/>
      <dgm:spPr/>
      <dgm:t>
        <a:bodyPr/>
        <a:lstStyle/>
        <a:p>
          <a:r>
            <a:rPr lang="fr-FR" dirty="0"/>
            <a:t>Elève 3</a:t>
          </a:r>
        </a:p>
      </dgm:t>
    </dgm:pt>
    <dgm:pt modelId="{E9668731-462F-4A06-9A78-CDF885773B09}" type="parTrans" cxnId="{FCD25995-0062-47E1-9170-2B0CC8D04E79}">
      <dgm:prSet/>
      <dgm:spPr/>
      <dgm:t>
        <a:bodyPr/>
        <a:lstStyle/>
        <a:p>
          <a:endParaRPr lang="fr-FR"/>
        </a:p>
      </dgm:t>
    </dgm:pt>
    <dgm:pt modelId="{00F55187-BD94-4F83-A708-C4A575927A7C}" type="sibTrans" cxnId="{FCD25995-0062-47E1-9170-2B0CC8D04E79}">
      <dgm:prSet/>
      <dgm:spPr/>
      <dgm:t>
        <a:bodyPr/>
        <a:lstStyle/>
        <a:p>
          <a:endParaRPr lang="fr-FR"/>
        </a:p>
      </dgm:t>
    </dgm:pt>
    <dgm:pt modelId="{55786311-D3DC-4B00-8A4C-E629C1B5F8CC}">
      <dgm:prSet phldrT="[Texte]" phldr="1"/>
      <dgm:spPr/>
      <dgm:t>
        <a:bodyPr/>
        <a:lstStyle/>
        <a:p>
          <a:endParaRPr lang="fr-FR" dirty="0"/>
        </a:p>
      </dgm:t>
    </dgm:pt>
    <dgm:pt modelId="{172DA7AA-C891-4F7B-BAA0-DC28AA5F32FE}" type="parTrans" cxnId="{18DAF30C-607B-44B9-8DCF-DD47BD16B248}">
      <dgm:prSet/>
      <dgm:spPr/>
      <dgm:t>
        <a:bodyPr/>
        <a:lstStyle/>
        <a:p>
          <a:endParaRPr lang="fr-FR"/>
        </a:p>
      </dgm:t>
    </dgm:pt>
    <dgm:pt modelId="{8EF413D5-3ECC-46BF-B83F-31096674493D}" type="sibTrans" cxnId="{18DAF30C-607B-44B9-8DCF-DD47BD16B248}">
      <dgm:prSet/>
      <dgm:spPr/>
      <dgm:t>
        <a:bodyPr/>
        <a:lstStyle/>
        <a:p>
          <a:endParaRPr lang="fr-FR"/>
        </a:p>
      </dgm:t>
    </dgm:pt>
    <dgm:pt modelId="{E821ACA5-2965-4ACB-A61A-EF4F34ECF532}" type="pres">
      <dgm:prSet presAssocID="{8385DB2D-1C4E-4B38-9727-4DAEF63D4727}" presName="cycle" presStyleCnt="0">
        <dgm:presLayoutVars>
          <dgm:chMax val="1"/>
          <dgm:dir/>
          <dgm:animLvl val="ctr"/>
          <dgm:resizeHandles val="exact"/>
        </dgm:presLayoutVars>
      </dgm:prSet>
      <dgm:spPr/>
    </dgm:pt>
    <dgm:pt modelId="{637EDAA1-C357-4DBF-9165-B594DE011AC0}" type="pres">
      <dgm:prSet presAssocID="{04ABA4D1-9766-4F35-A4A4-AA93304E350D}" presName="centerShape" presStyleLbl="node0" presStyleIdx="0" presStyleCnt="1"/>
      <dgm:spPr/>
    </dgm:pt>
    <dgm:pt modelId="{94A9FB36-EE9B-4AEE-997E-E40EDF86E5C9}" type="pres">
      <dgm:prSet presAssocID="{990B5919-B3DC-49CF-88D5-5D12A100151C}" presName="Name9" presStyleLbl="parChTrans1D2" presStyleIdx="0" presStyleCnt="3"/>
      <dgm:spPr/>
    </dgm:pt>
    <dgm:pt modelId="{C25BDDF5-8B7B-4EAC-B623-0CC0F0F8A2D4}" type="pres">
      <dgm:prSet presAssocID="{990B5919-B3DC-49CF-88D5-5D12A100151C}" presName="connTx" presStyleLbl="parChTrans1D2" presStyleIdx="0" presStyleCnt="3"/>
      <dgm:spPr/>
    </dgm:pt>
    <dgm:pt modelId="{3CFBDDA4-A35B-486A-9EB1-0DAE0625D12F}" type="pres">
      <dgm:prSet presAssocID="{BF815AE3-7F66-4F0E-88B4-4F69BE2E3EF5}" presName="node" presStyleLbl="node1" presStyleIdx="0" presStyleCnt="3">
        <dgm:presLayoutVars>
          <dgm:bulletEnabled val="1"/>
        </dgm:presLayoutVars>
      </dgm:prSet>
      <dgm:spPr/>
    </dgm:pt>
    <dgm:pt modelId="{5061EF04-3EFA-4D19-879F-9175C76F247B}" type="pres">
      <dgm:prSet presAssocID="{023C40FA-1406-4972-A4E9-B23F38AF2032}" presName="Name9" presStyleLbl="parChTrans1D2" presStyleIdx="1" presStyleCnt="3"/>
      <dgm:spPr/>
    </dgm:pt>
    <dgm:pt modelId="{F3A0F639-7515-4DB7-A7F2-1705E7F7CABA}" type="pres">
      <dgm:prSet presAssocID="{023C40FA-1406-4972-A4E9-B23F38AF2032}" presName="connTx" presStyleLbl="parChTrans1D2" presStyleIdx="1" presStyleCnt="3"/>
      <dgm:spPr/>
    </dgm:pt>
    <dgm:pt modelId="{8E57BC50-3F43-454F-A3F9-772F6B13D09E}" type="pres">
      <dgm:prSet presAssocID="{D816E9E7-FFDC-489E-AFF0-8E22ECDDE4FF}" presName="node" presStyleLbl="node1" presStyleIdx="1" presStyleCnt="3">
        <dgm:presLayoutVars>
          <dgm:bulletEnabled val="1"/>
        </dgm:presLayoutVars>
      </dgm:prSet>
      <dgm:spPr/>
    </dgm:pt>
    <dgm:pt modelId="{55FDABB4-A45B-4EDE-BC46-C42A57946D91}" type="pres">
      <dgm:prSet presAssocID="{E9668731-462F-4A06-9A78-CDF885773B09}" presName="Name9" presStyleLbl="parChTrans1D2" presStyleIdx="2" presStyleCnt="3"/>
      <dgm:spPr/>
    </dgm:pt>
    <dgm:pt modelId="{4EEABCBF-AAA8-4F58-AE3E-AB942195F907}" type="pres">
      <dgm:prSet presAssocID="{E9668731-462F-4A06-9A78-CDF885773B09}" presName="connTx" presStyleLbl="parChTrans1D2" presStyleIdx="2" presStyleCnt="3"/>
      <dgm:spPr/>
    </dgm:pt>
    <dgm:pt modelId="{91D77554-DDB0-45C0-A9BB-A14CF40F4A1B}" type="pres">
      <dgm:prSet presAssocID="{82A8FB77-8592-4C63-A108-12D9C6860EDF}" presName="node" presStyleLbl="node1" presStyleIdx="2" presStyleCnt="3">
        <dgm:presLayoutVars>
          <dgm:bulletEnabled val="1"/>
        </dgm:presLayoutVars>
      </dgm:prSet>
      <dgm:spPr/>
    </dgm:pt>
  </dgm:ptLst>
  <dgm:cxnLst>
    <dgm:cxn modelId="{18DAF30C-607B-44B9-8DCF-DD47BD16B248}" srcId="{8385DB2D-1C4E-4B38-9727-4DAEF63D4727}" destId="{55786311-D3DC-4B00-8A4C-E629C1B5F8CC}" srcOrd="1" destOrd="0" parTransId="{172DA7AA-C891-4F7B-BAA0-DC28AA5F32FE}" sibTransId="{8EF413D5-3ECC-46BF-B83F-31096674493D}"/>
    <dgm:cxn modelId="{A3413A15-4F7E-4472-911B-5DE83EDE0FD1}" type="presOf" srcId="{990B5919-B3DC-49CF-88D5-5D12A100151C}" destId="{94A9FB36-EE9B-4AEE-997E-E40EDF86E5C9}" srcOrd="0" destOrd="0" presId="urn:microsoft.com/office/officeart/2005/8/layout/radial1"/>
    <dgm:cxn modelId="{8B753337-19B9-4BBC-A22F-DFE24D223610}" type="presOf" srcId="{023C40FA-1406-4972-A4E9-B23F38AF2032}" destId="{5061EF04-3EFA-4D19-879F-9175C76F247B}" srcOrd="0" destOrd="0" presId="urn:microsoft.com/office/officeart/2005/8/layout/radial1"/>
    <dgm:cxn modelId="{88B4B23A-A04E-46D3-9145-4803E7938725}" srcId="{04ABA4D1-9766-4F35-A4A4-AA93304E350D}" destId="{D816E9E7-FFDC-489E-AFF0-8E22ECDDE4FF}" srcOrd="1" destOrd="0" parTransId="{023C40FA-1406-4972-A4E9-B23F38AF2032}" sibTransId="{06E1F107-D3B0-4429-B2C3-345FA6A87136}"/>
    <dgm:cxn modelId="{7355F161-78DB-41EB-8832-B1981FD862DD}" type="presOf" srcId="{8385DB2D-1C4E-4B38-9727-4DAEF63D4727}" destId="{E821ACA5-2965-4ACB-A61A-EF4F34ECF532}" srcOrd="0" destOrd="0" presId="urn:microsoft.com/office/officeart/2005/8/layout/radial1"/>
    <dgm:cxn modelId="{97D2BA59-DFFF-476E-B1AF-94B7F2F50E1C}" srcId="{8385DB2D-1C4E-4B38-9727-4DAEF63D4727}" destId="{04ABA4D1-9766-4F35-A4A4-AA93304E350D}" srcOrd="0" destOrd="0" parTransId="{2C5C96F6-6ACF-4A30-99F6-1D38FEE5D660}" sibTransId="{89D56E35-6780-4744-9251-5C2D92610216}"/>
    <dgm:cxn modelId="{E9B2F47B-257F-48A8-8136-347C2581E300}" type="presOf" srcId="{E9668731-462F-4A06-9A78-CDF885773B09}" destId="{4EEABCBF-AAA8-4F58-AE3E-AB942195F907}" srcOrd="1" destOrd="0" presId="urn:microsoft.com/office/officeart/2005/8/layout/radial1"/>
    <dgm:cxn modelId="{FCD25995-0062-47E1-9170-2B0CC8D04E79}" srcId="{04ABA4D1-9766-4F35-A4A4-AA93304E350D}" destId="{82A8FB77-8592-4C63-A108-12D9C6860EDF}" srcOrd="2" destOrd="0" parTransId="{E9668731-462F-4A06-9A78-CDF885773B09}" sibTransId="{00F55187-BD94-4F83-A708-C4A575927A7C}"/>
    <dgm:cxn modelId="{953FD297-7B45-4648-851E-8FE9447E4B9D}" type="presOf" srcId="{D816E9E7-FFDC-489E-AFF0-8E22ECDDE4FF}" destId="{8E57BC50-3F43-454F-A3F9-772F6B13D09E}" srcOrd="0" destOrd="0" presId="urn:microsoft.com/office/officeart/2005/8/layout/radial1"/>
    <dgm:cxn modelId="{B3F5FC98-2019-426D-9956-D7203EA72EFB}" type="presOf" srcId="{990B5919-B3DC-49CF-88D5-5D12A100151C}" destId="{C25BDDF5-8B7B-4EAC-B623-0CC0F0F8A2D4}" srcOrd="1" destOrd="0" presId="urn:microsoft.com/office/officeart/2005/8/layout/radial1"/>
    <dgm:cxn modelId="{02674FAA-6061-4AF3-A31B-7D11AB3FD84C}" type="presOf" srcId="{04ABA4D1-9766-4F35-A4A4-AA93304E350D}" destId="{637EDAA1-C357-4DBF-9165-B594DE011AC0}" srcOrd="0" destOrd="0" presId="urn:microsoft.com/office/officeart/2005/8/layout/radial1"/>
    <dgm:cxn modelId="{196987AB-AADC-42CA-8469-98425F00DA8A}" type="presOf" srcId="{82A8FB77-8592-4C63-A108-12D9C6860EDF}" destId="{91D77554-DDB0-45C0-A9BB-A14CF40F4A1B}" srcOrd="0" destOrd="0" presId="urn:microsoft.com/office/officeart/2005/8/layout/radial1"/>
    <dgm:cxn modelId="{13FD40AF-D27A-4802-ADEA-87CBB7051890}" type="presOf" srcId="{BF815AE3-7F66-4F0E-88B4-4F69BE2E3EF5}" destId="{3CFBDDA4-A35B-486A-9EB1-0DAE0625D12F}" srcOrd="0" destOrd="0" presId="urn:microsoft.com/office/officeart/2005/8/layout/radial1"/>
    <dgm:cxn modelId="{4CDF9EC3-F877-4D87-8DDE-FFFC8EEE13B2}" srcId="{04ABA4D1-9766-4F35-A4A4-AA93304E350D}" destId="{BF815AE3-7F66-4F0E-88B4-4F69BE2E3EF5}" srcOrd="0" destOrd="0" parTransId="{990B5919-B3DC-49CF-88D5-5D12A100151C}" sibTransId="{98A048FA-4CAB-4360-9879-F1FC51578E94}"/>
    <dgm:cxn modelId="{4FDF0CDB-1281-4C19-ADF4-76A098D35EF4}" type="presOf" srcId="{023C40FA-1406-4972-A4E9-B23F38AF2032}" destId="{F3A0F639-7515-4DB7-A7F2-1705E7F7CABA}" srcOrd="1" destOrd="0" presId="urn:microsoft.com/office/officeart/2005/8/layout/radial1"/>
    <dgm:cxn modelId="{4279CAE1-2D4F-4AB7-B8D4-B9CD09807138}" type="presOf" srcId="{E9668731-462F-4A06-9A78-CDF885773B09}" destId="{55FDABB4-A45B-4EDE-BC46-C42A57946D91}" srcOrd="0" destOrd="0" presId="urn:microsoft.com/office/officeart/2005/8/layout/radial1"/>
    <dgm:cxn modelId="{20914048-AD6E-45B6-B492-684F86C1E32A}" type="presParOf" srcId="{E821ACA5-2965-4ACB-A61A-EF4F34ECF532}" destId="{637EDAA1-C357-4DBF-9165-B594DE011AC0}" srcOrd="0" destOrd="0" presId="urn:microsoft.com/office/officeart/2005/8/layout/radial1"/>
    <dgm:cxn modelId="{5A42FA7B-F948-4150-9F49-62343EE31860}" type="presParOf" srcId="{E821ACA5-2965-4ACB-A61A-EF4F34ECF532}" destId="{94A9FB36-EE9B-4AEE-997E-E40EDF86E5C9}" srcOrd="1" destOrd="0" presId="urn:microsoft.com/office/officeart/2005/8/layout/radial1"/>
    <dgm:cxn modelId="{8A90E0AE-F72D-4E4A-A71B-489D3AA4ED43}" type="presParOf" srcId="{94A9FB36-EE9B-4AEE-997E-E40EDF86E5C9}" destId="{C25BDDF5-8B7B-4EAC-B623-0CC0F0F8A2D4}" srcOrd="0" destOrd="0" presId="urn:microsoft.com/office/officeart/2005/8/layout/radial1"/>
    <dgm:cxn modelId="{4F3F52B0-9A2A-4885-9BB3-B4867B4DB745}" type="presParOf" srcId="{E821ACA5-2965-4ACB-A61A-EF4F34ECF532}" destId="{3CFBDDA4-A35B-486A-9EB1-0DAE0625D12F}" srcOrd="2" destOrd="0" presId="urn:microsoft.com/office/officeart/2005/8/layout/radial1"/>
    <dgm:cxn modelId="{892EDAB8-DF48-48C3-9C2A-C01278079AB5}" type="presParOf" srcId="{E821ACA5-2965-4ACB-A61A-EF4F34ECF532}" destId="{5061EF04-3EFA-4D19-879F-9175C76F247B}" srcOrd="3" destOrd="0" presId="urn:microsoft.com/office/officeart/2005/8/layout/radial1"/>
    <dgm:cxn modelId="{A6BAA4F9-1C21-4A4B-B832-74F5BDEF1DDF}" type="presParOf" srcId="{5061EF04-3EFA-4D19-879F-9175C76F247B}" destId="{F3A0F639-7515-4DB7-A7F2-1705E7F7CABA}" srcOrd="0" destOrd="0" presId="urn:microsoft.com/office/officeart/2005/8/layout/radial1"/>
    <dgm:cxn modelId="{4B571B3C-CE38-49F7-B4DA-CB080D04BF14}" type="presParOf" srcId="{E821ACA5-2965-4ACB-A61A-EF4F34ECF532}" destId="{8E57BC50-3F43-454F-A3F9-772F6B13D09E}" srcOrd="4" destOrd="0" presId="urn:microsoft.com/office/officeart/2005/8/layout/radial1"/>
    <dgm:cxn modelId="{607D9EB4-83B2-493A-BC05-CEC33CA1AA1E}" type="presParOf" srcId="{E821ACA5-2965-4ACB-A61A-EF4F34ECF532}" destId="{55FDABB4-A45B-4EDE-BC46-C42A57946D91}" srcOrd="5" destOrd="0" presId="urn:microsoft.com/office/officeart/2005/8/layout/radial1"/>
    <dgm:cxn modelId="{08EFC337-3B6B-45AE-AF7E-929DF5C1FD87}" type="presParOf" srcId="{55FDABB4-A45B-4EDE-BC46-C42A57946D91}" destId="{4EEABCBF-AAA8-4F58-AE3E-AB942195F907}" srcOrd="0" destOrd="0" presId="urn:microsoft.com/office/officeart/2005/8/layout/radial1"/>
    <dgm:cxn modelId="{F604B8C2-E8B4-4DEB-A480-72CA3A18917D}" type="presParOf" srcId="{E821ACA5-2965-4ACB-A61A-EF4F34ECF532}" destId="{91D77554-DDB0-45C0-A9BB-A14CF40F4A1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EDAA1-C357-4DBF-9165-B594DE011AC0}">
      <dsp:nvSpPr>
        <dsp:cNvPr id="0" name=""/>
        <dsp:cNvSpPr/>
      </dsp:nvSpPr>
      <dsp:spPr>
        <a:xfrm>
          <a:off x="2512225" y="1712777"/>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Système</a:t>
          </a:r>
        </a:p>
      </dsp:txBody>
      <dsp:txXfrm>
        <a:off x="2703293" y="1903845"/>
        <a:ext cx="922557" cy="922557"/>
      </dsp:txXfrm>
    </dsp:sp>
    <dsp:sp modelId="{94A9FB36-EE9B-4AEE-997E-E40EDF86E5C9}">
      <dsp:nvSpPr>
        <dsp:cNvPr id="0" name=""/>
        <dsp:cNvSpPr/>
      </dsp:nvSpPr>
      <dsp:spPr>
        <a:xfrm rot="16200000">
          <a:off x="2967880" y="1497532"/>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154737" y="1506250"/>
        <a:ext cx="19669" cy="19669"/>
      </dsp:txXfrm>
    </dsp:sp>
    <dsp:sp modelId="{3CFBDDA4-A35B-486A-9EB1-0DAE0625D12F}">
      <dsp:nvSpPr>
        <dsp:cNvPr id="0" name=""/>
        <dsp:cNvSpPr/>
      </dsp:nvSpPr>
      <dsp:spPr>
        <a:xfrm>
          <a:off x="2512225" y="14700"/>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1</a:t>
          </a:r>
        </a:p>
      </dsp:txBody>
      <dsp:txXfrm>
        <a:off x="2703293" y="205768"/>
        <a:ext cx="922557" cy="922557"/>
      </dsp:txXfrm>
    </dsp:sp>
    <dsp:sp modelId="{5061EF04-3EFA-4D19-879F-9175C76F247B}">
      <dsp:nvSpPr>
        <dsp:cNvPr id="0" name=""/>
        <dsp:cNvSpPr/>
      </dsp:nvSpPr>
      <dsp:spPr>
        <a:xfrm rot="1800000">
          <a:off x="3703169" y="2771090"/>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890026" y="2779808"/>
        <a:ext cx="19669" cy="19669"/>
      </dsp:txXfrm>
    </dsp:sp>
    <dsp:sp modelId="{8E57BC50-3F43-454F-A3F9-772F6B13D09E}">
      <dsp:nvSpPr>
        <dsp:cNvPr id="0" name=""/>
        <dsp:cNvSpPr/>
      </dsp:nvSpPr>
      <dsp:spPr>
        <a:xfrm>
          <a:off x="3982803" y="2561815"/>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2</a:t>
          </a:r>
        </a:p>
      </dsp:txBody>
      <dsp:txXfrm>
        <a:off x="4173871" y="2752883"/>
        <a:ext cx="922557" cy="922557"/>
      </dsp:txXfrm>
    </dsp:sp>
    <dsp:sp modelId="{55FDABB4-A45B-4EDE-BC46-C42A57946D91}">
      <dsp:nvSpPr>
        <dsp:cNvPr id="0" name=""/>
        <dsp:cNvSpPr/>
      </dsp:nvSpPr>
      <dsp:spPr>
        <a:xfrm rot="9000000">
          <a:off x="2232591" y="2771090"/>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rot="10800000">
        <a:off x="2419448" y="2779808"/>
        <a:ext cx="19669" cy="19669"/>
      </dsp:txXfrm>
    </dsp:sp>
    <dsp:sp modelId="{91D77554-DDB0-45C0-A9BB-A14CF40F4A1B}">
      <dsp:nvSpPr>
        <dsp:cNvPr id="0" name=""/>
        <dsp:cNvSpPr/>
      </dsp:nvSpPr>
      <dsp:spPr>
        <a:xfrm>
          <a:off x="1041648" y="2561815"/>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3</a:t>
          </a:r>
        </a:p>
      </dsp:txBody>
      <dsp:txXfrm>
        <a:off x="1232716" y="2752883"/>
        <a:ext cx="922557" cy="92255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8E714-27C3-48F5-86D6-55C61E49433C}" type="datetimeFigureOut">
              <a:rPr lang="fr-FR" smtClean="0"/>
              <a:t>11/04/2023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129116-2B8F-4F4C-8601-2B380590F41F}" type="slidenum">
              <a:rPr lang="fr-FR" smtClean="0"/>
              <a:t>‹N°›</a:t>
            </a:fld>
            <a:endParaRPr lang="fr-FR"/>
          </a:p>
        </p:txBody>
      </p:sp>
    </p:spTree>
    <p:extLst>
      <p:ext uri="{BB962C8B-B14F-4D97-AF65-F5344CB8AC3E}">
        <p14:creationId xmlns:p14="http://schemas.microsoft.com/office/powerpoint/2010/main" val="2949878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11/04/2023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18F212C7-C25B-4E13-BC63-0C058408C3DC}" type="datetime1">
              <a:rPr lang="fr-FR" smtClean="0"/>
              <a:t>11/04/2023</a:t>
            </a:fld>
            <a:endParaRPr lang="fr-FR"/>
          </a:p>
        </p:txBody>
      </p:sp>
      <p:sp>
        <p:nvSpPr>
          <p:cNvPr id="5" name="Footer Placeholder 4"/>
          <p:cNvSpPr>
            <a:spLocks noGrp="1"/>
          </p:cNvSpPr>
          <p:nvPr>
            <p:ph type="ftr" sz="quarter" idx="11"/>
          </p:nvPr>
        </p:nvSpPr>
        <p:spPr/>
        <p:txBody>
          <a:bodyPr/>
          <a:lstStyle>
            <a:lvl1pPr>
              <a:defRPr sz="1100"/>
            </a:lvl1pPr>
          </a:lstStyle>
          <a:p>
            <a:r>
              <a:rPr lang="fr-FR"/>
              <a:t>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4CBF2-2DF5-494E-8776-2FD1968CE0B4}"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47814E-35F0-4314-AAF8-FC82144246D7}"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50DD6E-D3CA-4B1B-AC1B-A352A6D1F9A7}"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4511DAB-3E25-4D19-9974-19C3825CDE9E}"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4A7719-52D2-4F7E-8519-BFEC4130C0D5}" type="datetime1">
              <a:rPr lang="fr-FR" smtClean="0"/>
              <a:t>11/04/2023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EB60771-CDA5-4161-AD36-665A4FB597E8}" type="datetime1">
              <a:rPr lang="fr-FR" smtClean="0"/>
              <a:t>11/04/2023</a:t>
            </a:fld>
            <a:endParaRPr lang="fr-FR"/>
          </a:p>
        </p:txBody>
      </p:sp>
      <p:sp>
        <p:nvSpPr>
          <p:cNvPr id="8" name="Footer Placeholder 7"/>
          <p:cNvSpPr>
            <a:spLocks noGrp="1"/>
          </p:cNvSpPr>
          <p:nvPr>
            <p:ph type="ftr" sz="quarter" idx="11"/>
          </p:nvPr>
        </p:nvSpPr>
        <p:spPr/>
        <p:txBody>
          <a:body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7A84AF-31D2-497E-8818-6E4ACBD0D9E2}" type="datetime1">
              <a:rPr lang="fr-FR" smtClean="0"/>
              <a:t>11/04/2023</a:t>
            </a:fld>
            <a:endParaRPr lang="fr-FR"/>
          </a:p>
        </p:txBody>
      </p:sp>
      <p:sp>
        <p:nvSpPr>
          <p:cNvPr id="4" name="Footer Placeholder 3"/>
          <p:cNvSpPr>
            <a:spLocks noGrp="1"/>
          </p:cNvSpPr>
          <p:nvPr>
            <p:ph type="ftr" sz="quarter" idx="11"/>
          </p:nvPr>
        </p:nvSpPr>
        <p:spPr/>
        <p:txBody>
          <a:bodyPr/>
          <a:lstStyle/>
          <a:p>
            <a:r>
              <a:rPr lang="fr-FR"/>
              <a:t>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A224B6-B481-490E-BCE4-66B9F929459C}" type="datetime1">
              <a:rPr lang="fr-FR" smtClean="0"/>
              <a:t>11/04/2023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7C5D7A-3DE0-47F2-8757-A9EB968D07BF}" type="datetime1">
              <a:rPr lang="fr-FR" smtClean="0"/>
              <a:t>11/04/2023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F43A9A-9D1D-47FC-A484-8CDD02F949F7}" type="datetime1">
              <a:rPr lang="fr-FR" smtClean="0"/>
              <a:t>11/04/2023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06D95A87-1CBE-4538-A091-5E1C5EF16A09}" type="datetime1">
              <a:rPr lang="fr-FR" smtClean="0"/>
              <a:t>11/04/2023</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Epreuve transversale – Trame de </a:t>
            </a:r>
            <a:r>
              <a:rPr lang="fr-FR" dirty="0" err="1"/>
              <a:t>tp</a:t>
            </a:r>
            <a:endParaRPr lang="fr-FR" dirty="0"/>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Xavier Pessoles</a:t>
            </a:r>
            <a:endParaRPr lang="fr-FR" dirty="0"/>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p:txBody>
          <a:bodyPr/>
          <a:lstStyle/>
          <a:p>
            <a:fld id="{956FD943-6D90-4B00-A69F-9AB9CE3206A3}" type="slidenum">
              <a:rPr lang="fr-FR" smtClean="0"/>
              <a:t>10</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5331329"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8883963"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4" y="2149226"/>
            <a:ext cx="2968669" cy="12398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inductif </a:t>
            </a:r>
          </a:p>
          <a:p>
            <a:pPr algn="ctr"/>
            <a:r>
              <a:rPr lang="fr-FR" sz="1400" dirty="0"/>
              <a:t>Analyser l’effet d’un correcteur P</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5331330" y="2149226"/>
            <a:ext cx="6521303" cy="12560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Concevoir la commande d’un système asservi</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4" y="3468900"/>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proportionnel</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5331330"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PI et d’un correcteur à avance de phase</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8928971"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Réalisation d’un correcteur numérique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25702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4" y="4245309"/>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5331330" y="425702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8928971" y="425702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5033435"/>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4" y="5033435"/>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5331330" y="5019292"/>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8928971" y="5019292"/>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681145"/>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Tree>
    <p:extLst>
      <p:ext uri="{BB962C8B-B14F-4D97-AF65-F5344CB8AC3E}">
        <p14:creationId xmlns:p14="http://schemas.microsoft.com/office/powerpoint/2010/main" val="337582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p:txBody>
          <a:bodyPr/>
          <a:lstStyle/>
          <a:p>
            <a:fld id="{956FD943-6D90-4B00-A69F-9AB9CE3206A3}" type="slidenum">
              <a:rPr lang="fr-FR" smtClean="0"/>
              <a:t>11</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5331329"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8928971"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4" y="1955572"/>
            <a:ext cx="2968669" cy="143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inductif </a:t>
            </a:r>
          </a:p>
          <a:p>
            <a:pPr algn="ctr"/>
            <a:r>
              <a:rPr lang="fr-FR" sz="1400" dirty="0"/>
              <a:t>Analyser l’effet d’un correcteur P</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8928971" y="1953048"/>
            <a:ext cx="2968670"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4" y="3468900"/>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proportionnel</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5331330"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PI et d’un correcteur à avance de phase</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8928971"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Réalisation d’un correcteur numérique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189291"/>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4" y="4177574"/>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5331330" y="4189291"/>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8928971" y="4189291"/>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489796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4" y="489796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5331330" y="4883823"/>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8928971" y="4883823"/>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576829"/>
            <a:ext cx="1113654" cy="69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
        <p:nvSpPr>
          <p:cNvPr id="3" name="Rectangle : coins arrondis 2">
            <a:extLst>
              <a:ext uri="{FF2B5EF4-FFF2-40B4-BE49-F238E27FC236}">
                <a16:creationId xmlns:a16="http://schemas.microsoft.com/office/drawing/2014/main" id="{266A97AB-18C7-8CD8-3D7A-2AD438EBA3EE}"/>
              </a:ext>
            </a:extLst>
          </p:cNvPr>
          <p:cNvSpPr/>
          <p:nvPr/>
        </p:nvSpPr>
        <p:spPr>
          <a:xfrm>
            <a:off x="5331328" y="1964766"/>
            <a:ext cx="2968670"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à définir</a:t>
            </a:r>
          </a:p>
        </p:txBody>
      </p:sp>
      <p:sp>
        <p:nvSpPr>
          <p:cNvPr id="7" name="Rectangle : coins arrondis 6">
            <a:extLst>
              <a:ext uri="{FF2B5EF4-FFF2-40B4-BE49-F238E27FC236}">
                <a16:creationId xmlns:a16="http://schemas.microsoft.com/office/drawing/2014/main" id="{69E2D641-03A4-1AA2-B539-E484992FC75F}"/>
              </a:ext>
            </a:extLst>
          </p:cNvPr>
          <p:cNvSpPr/>
          <p:nvPr/>
        </p:nvSpPr>
        <p:spPr>
          <a:xfrm>
            <a:off x="1778693" y="5685675"/>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8" name="Rectangle : coins arrondis 7">
            <a:extLst>
              <a:ext uri="{FF2B5EF4-FFF2-40B4-BE49-F238E27FC236}">
                <a16:creationId xmlns:a16="http://schemas.microsoft.com/office/drawing/2014/main" id="{E283B985-A1A9-5EFE-9B23-DEEA84D7D1F0}"/>
              </a:ext>
            </a:extLst>
          </p:cNvPr>
          <p:cNvSpPr/>
          <p:nvPr/>
        </p:nvSpPr>
        <p:spPr>
          <a:xfrm>
            <a:off x="1778693" y="5576829"/>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fr-FR" sz="700" dirty="0"/>
              <a:t>Evaluation diagnostique</a:t>
            </a:r>
          </a:p>
          <a:p>
            <a:pPr marL="285750" indent="-285750">
              <a:buFont typeface="Arial" panose="020B0604020202020204" pitchFamily="34" charset="0"/>
              <a:buChar char="•"/>
            </a:pPr>
            <a:r>
              <a:rPr lang="fr-FR" sz="700" dirty="0"/>
              <a:t>Calcul des fonctions de transfert</a:t>
            </a:r>
          </a:p>
          <a:p>
            <a:pPr marL="285750" indent="-285750">
              <a:buFont typeface="Arial" panose="020B0604020202020204" pitchFamily="34" charset="0"/>
              <a:buChar char="•"/>
            </a:pPr>
            <a:r>
              <a:rPr lang="fr-FR" sz="700" dirty="0"/>
              <a:t>Evaluation des performances</a:t>
            </a:r>
          </a:p>
          <a:p>
            <a:pPr marL="285750" indent="-285750">
              <a:buFont typeface="Arial" panose="020B0604020202020204" pitchFamily="34" charset="0"/>
              <a:buChar char="•"/>
            </a:pPr>
            <a:r>
              <a:rPr lang="fr-FR" sz="700" dirty="0"/>
              <a:t>Réalisation de schéma blocs</a:t>
            </a:r>
          </a:p>
          <a:p>
            <a:pPr marL="285750" indent="-285750">
              <a:buFont typeface="Arial" panose="020B0604020202020204" pitchFamily="34" charset="0"/>
              <a:buChar char="•"/>
            </a:pPr>
            <a:endParaRPr lang="fr-FR" sz="700" dirty="0"/>
          </a:p>
        </p:txBody>
      </p:sp>
      <p:sp>
        <p:nvSpPr>
          <p:cNvPr id="16" name="Rectangle : coins arrondis 15">
            <a:extLst>
              <a:ext uri="{FF2B5EF4-FFF2-40B4-BE49-F238E27FC236}">
                <a16:creationId xmlns:a16="http://schemas.microsoft.com/office/drawing/2014/main" id="{3B744915-6561-691A-1911-D0A2F82D2DF8}"/>
              </a:ext>
            </a:extLst>
          </p:cNvPr>
          <p:cNvSpPr/>
          <p:nvPr/>
        </p:nvSpPr>
        <p:spPr>
          <a:xfrm>
            <a:off x="5331328" y="5578355"/>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diagnostique / sommative</a:t>
            </a:r>
          </a:p>
          <a:p>
            <a:pPr marL="742950" lvl="1" indent="-285750">
              <a:buFont typeface="Arial" panose="020B0604020202020204" pitchFamily="34" charset="0"/>
              <a:buChar char="•"/>
            </a:pPr>
            <a:r>
              <a:rPr lang="fr-FR" sz="800" dirty="0"/>
              <a:t>Réglage d’un correcteur P (</a:t>
            </a:r>
            <a:r>
              <a:rPr lang="fr-FR" sz="800" dirty="0" err="1"/>
              <a:t>Syst</a:t>
            </a:r>
            <a:r>
              <a:rPr lang="fr-FR" sz="800" dirty="0"/>
              <a:t> +CDC)</a:t>
            </a:r>
          </a:p>
          <a:p>
            <a:pPr marL="285750" indent="-285750">
              <a:buFont typeface="Arial" panose="020B0604020202020204" pitchFamily="34" charset="0"/>
              <a:buChar char="•"/>
            </a:pPr>
            <a:r>
              <a:rPr lang="fr-FR" sz="800" dirty="0"/>
              <a:t>Evaluation formative</a:t>
            </a:r>
          </a:p>
          <a:p>
            <a:pPr marL="742950" lvl="1" indent="-285750">
              <a:buFont typeface="Arial" panose="020B0604020202020204" pitchFamily="34" charset="0"/>
              <a:buChar char="•"/>
            </a:pPr>
            <a:r>
              <a:rPr lang="fr-FR" sz="800" dirty="0"/>
              <a:t>Présentation des résultats du TP</a:t>
            </a:r>
          </a:p>
          <a:p>
            <a:pPr marL="285750" indent="-285750">
              <a:buFont typeface="Arial" panose="020B0604020202020204" pitchFamily="34" charset="0"/>
              <a:buChar char="•"/>
            </a:pPr>
            <a:endParaRPr lang="fr-FR" sz="800" dirty="0"/>
          </a:p>
        </p:txBody>
      </p:sp>
      <p:sp>
        <p:nvSpPr>
          <p:cNvPr id="17" name="Rectangle : coins arrondis 16">
            <a:extLst>
              <a:ext uri="{FF2B5EF4-FFF2-40B4-BE49-F238E27FC236}">
                <a16:creationId xmlns:a16="http://schemas.microsoft.com/office/drawing/2014/main" id="{8BD38FA9-6A02-D12F-52A6-8C573270D172}"/>
              </a:ext>
            </a:extLst>
          </p:cNvPr>
          <p:cNvSpPr/>
          <p:nvPr/>
        </p:nvSpPr>
        <p:spPr>
          <a:xfrm>
            <a:off x="8928971" y="5590777"/>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Tree>
    <p:extLst>
      <p:ext uri="{BB962C8B-B14F-4D97-AF65-F5344CB8AC3E}">
        <p14:creationId xmlns:p14="http://schemas.microsoft.com/office/powerpoint/2010/main" val="63246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a:xfrm>
            <a:off x="2493433" y="6459785"/>
            <a:ext cx="5701551" cy="365125"/>
          </a:xfrm>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a:xfrm>
            <a:off x="9609711" y="6471810"/>
            <a:ext cx="1135734" cy="365124"/>
          </a:xfrm>
        </p:spPr>
        <p:txBody>
          <a:bodyPr/>
          <a:lstStyle/>
          <a:p>
            <a:fld id="{956FD943-6D90-4B00-A69F-9AB9CE3206A3}" type="slidenum">
              <a:rPr lang="fr-FR" smtClean="0"/>
              <a:t>12</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4522807" y="1214523"/>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7129047" y="1205023"/>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5" y="1955572"/>
            <a:ext cx="2350542" cy="143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Analyse des effets d’un correcteur P et d’un correcteur I</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7129047" y="1955572"/>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5" y="3468900"/>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Analyser l’effet d’un correcteur</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4522809" y="3492641"/>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Modéliser un correcteur</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7129048" y="3483141"/>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Concevoir un correcteur analogique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189291"/>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5" y="4177574"/>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4522809" y="420131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7129048" y="419181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489796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5" y="4897966"/>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4522809" y="4895847"/>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7129048" y="4886347"/>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576829"/>
            <a:ext cx="1113654" cy="69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
        <p:nvSpPr>
          <p:cNvPr id="3" name="Rectangle : coins arrondis 2">
            <a:extLst>
              <a:ext uri="{FF2B5EF4-FFF2-40B4-BE49-F238E27FC236}">
                <a16:creationId xmlns:a16="http://schemas.microsoft.com/office/drawing/2014/main" id="{266A97AB-18C7-8CD8-3D7A-2AD438EBA3EE}"/>
              </a:ext>
            </a:extLst>
          </p:cNvPr>
          <p:cNvSpPr/>
          <p:nvPr/>
        </p:nvSpPr>
        <p:spPr>
          <a:xfrm>
            <a:off x="4522806" y="1976790"/>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à définir</a:t>
            </a:r>
          </a:p>
        </p:txBody>
      </p:sp>
      <p:sp>
        <p:nvSpPr>
          <p:cNvPr id="7" name="Rectangle : coins arrondis 6">
            <a:extLst>
              <a:ext uri="{FF2B5EF4-FFF2-40B4-BE49-F238E27FC236}">
                <a16:creationId xmlns:a16="http://schemas.microsoft.com/office/drawing/2014/main" id="{69E2D641-03A4-1AA2-B539-E484992FC75F}"/>
              </a:ext>
            </a:extLst>
          </p:cNvPr>
          <p:cNvSpPr/>
          <p:nvPr/>
        </p:nvSpPr>
        <p:spPr>
          <a:xfrm>
            <a:off x="1778694" y="568567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8" name="Rectangle : coins arrondis 7">
            <a:extLst>
              <a:ext uri="{FF2B5EF4-FFF2-40B4-BE49-F238E27FC236}">
                <a16:creationId xmlns:a16="http://schemas.microsoft.com/office/drawing/2014/main" id="{E283B985-A1A9-5EFE-9B23-DEEA84D7D1F0}"/>
              </a:ext>
            </a:extLst>
          </p:cNvPr>
          <p:cNvSpPr/>
          <p:nvPr/>
        </p:nvSpPr>
        <p:spPr>
          <a:xfrm>
            <a:off x="1778694" y="557682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fr-FR" sz="700" dirty="0"/>
              <a:t>Evaluation diagnostique</a:t>
            </a:r>
          </a:p>
          <a:p>
            <a:pPr marL="285750" indent="-285750">
              <a:buFont typeface="Arial" panose="020B0604020202020204" pitchFamily="34" charset="0"/>
              <a:buChar char="•"/>
            </a:pPr>
            <a:r>
              <a:rPr lang="fr-FR" sz="700" dirty="0"/>
              <a:t>Calcul des fonctions de transfert</a:t>
            </a:r>
          </a:p>
          <a:p>
            <a:pPr marL="285750" indent="-285750">
              <a:buFont typeface="Arial" panose="020B0604020202020204" pitchFamily="34" charset="0"/>
              <a:buChar char="•"/>
            </a:pPr>
            <a:r>
              <a:rPr lang="fr-FR" sz="700" dirty="0"/>
              <a:t>Evaluation des performances</a:t>
            </a:r>
          </a:p>
          <a:p>
            <a:pPr marL="285750" indent="-285750">
              <a:buFont typeface="Arial" panose="020B0604020202020204" pitchFamily="34" charset="0"/>
              <a:buChar char="•"/>
            </a:pPr>
            <a:r>
              <a:rPr lang="fr-FR" sz="700" dirty="0"/>
              <a:t>Réalisation de schéma blocs</a:t>
            </a:r>
          </a:p>
          <a:p>
            <a:pPr marL="285750" indent="-285750">
              <a:buFont typeface="Arial" panose="020B0604020202020204" pitchFamily="34" charset="0"/>
              <a:buChar char="•"/>
            </a:pPr>
            <a:endParaRPr lang="fr-FR" sz="700" dirty="0"/>
          </a:p>
        </p:txBody>
      </p:sp>
      <p:sp>
        <p:nvSpPr>
          <p:cNvPr id="16" name="Rectangle : coins arrondis 15">
            <a:extLst>
              <a:ext uri="{FF2B5EF4-FFF2-40B4-BE49-F238E27FC236}">
                <a16:creationId xmlns:a16="http://schemas.microsoft.com/office/drawing/2014/main" id="{3B744915-6561-691A-1911-D0A2F82D2DF8}"/>
              </a:ext>
            </a:extLst>
          </p:cNvPr>
          <p:cNvSpPr/>
          <p:nvPr/>
        </p:nvSpPr>
        <p:spPr>
          <a:xfrm>
            <a:off x="4522807" y="559037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diagnostique / sommative</a:t>
            </a:r>
          </a:p>
          <a:p>
            <a:pPr marL="742950" lvl="1" indent="-285750">
              <a:buFont typeface="Arial" panose="020B0604020202020204" pitchFamily="34" charset="0"/>
              <a:buChar char="•"/>
            </a:pPr>
            <a:r>
              <a:rPr lang="fr-FR" sz="800" dirty="0"/>
              <a:t>Réglage d’un correcteur P (</a:t>
            </a:r>
            <a:r>
              <a:rPr lang="fr-FR" sz="800" dirty="0" err="1"/>
              <a:t>Syst</a:t>
            </a:r>
            <a:r>
              <a:rPr lang="fr-FR" sz="800" dirty="0"/>
              <a:t> +CDC)</a:t>
            </a:r>
          </a:p>
          <a:p>
            <a:pPr marL="285750" indent="-285750">
              <a:buFont typeface="Arial" panose="020B0604020202020204" pitchFamily="34" charset="0"/>
              <a:buChar char="•"/>
            </a:pPr>
            <a:r>
              <a:rPr lang="fr-FR" sz="800" dirty="0"/>
              <a:t>Evaluation formative</a:t>
            </a:r>
          </a:p>
          <a:p>
            <a:pPr marL="742950" lvl="1" indent="-285750">
              <a:buFont typeface="Arial" panose="020B0604020202020204" pitchFamily="34" charset="0"/>
              <a:buChar char="•"/>
            </a:pPr>
            <a:r>
              <a:rPr lang="fr-FR" sz="800" dirty="0"/>
              <a:t>Présentation des résultats du TP</a:t>
            </a:r>
          </a:p>
          <a:p>
            <a:pPr marL="285750" indent="-285750">
              <a:buFont typeface="Arial" panose="020B0604020202020204" pitchFamily="34" charset="0"/>
              <a:buChar char="•"/>
            </a:pPr>
            <a:endParaRPr lang="fr-FR" sz="800" dirty="0"/>
          </a:p>
        </p:txBody>
      </p:sp>
      <p:sp>
        <p:nvSpPr>
          <p:cNvPr id="17" name="Rectangle : coins arrondis 16">
            <a:extLst>
              <a:ext uri="{FF2B5EF4-FFF2-40B4-BE49-F238E27FC236}">
                <a16:creationId xmlns:a16="http://schemas.microsoft.com/office/drawing/2014/main" id="{8BD38FA9-6A02-D12F-52A6-8C573270D172}"/>
              </a:ext>
            </a:extLst>
          </p:cNvPr>
          <p:cNvSpPr/>
          <p:nvPr/>
        </p:nvSpPr>
        <p:spPr>
          <a:xfrm>
            <a:off x="7129048" y="5593301"/>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
        <p:nvSpPr>
          <p:cNvPr id="29" name="Rectangle : coins arrondis 28">
            <a:extLst>
              <a:ext uri="{FF2B5EF4-FFF2-40B4-BE49-F238E27FC236}">
                <a16:creationId xmlns:a16="http://schemas.microsoft.com/office/drawing/2014/main" id="{4897894E-0722-F665-A7CB-95BE588DDAD5}"/>
              </a:ext>
            </a:extLst>
          </p:cNvPr>
          <p:cNvSpPr/>
          <p:nvPr/>
        </p:nvSpPr>
        <p:spPr>
          <a:xfrm>
            <a:off x="9735287" y="1186341"/>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4</a:t>
            </a:r>
          </a:p>
        </p:txBody>
      </p:sp>
      <p:sp>
        <p:nvSpPr>
          <p:cNvPr id="30" name="Rectangle : coins arrondis 29">
            <a:extLst>
              <a:ext uri="{FF2B5EF4-FFF2-40B4-BE49-F238E27FC236}">
                <a16:creationId xmlns:a16="http://schemas.microsoft.com/office/drawing/2014/main" id="{843211DF-25B7-42BD-8BC3-F3E6C5E952B0}"/>
              </a:ext>
            </a:extLst>
          </p:cNvPr>
          <p:cNvSpPr/>
          <p:nvPr/>
        </p:nvSpPr>
        <p:spPr>
          <a:xfrm>
            <a:off x="9735287" y="1936890"/>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31" name="Rectangle : coins arrondis 30">
            <a:extLst>
              <a:ext uri="{FF2B5EF4-FFF2-40B4-BE49-F238E27FC236}">
                <a16:creationId xmlns:a16="http://schemas.microsoft.com/office/drawing/2014/main" id="{F9AE221D-2821-C85C-6BAC-6F495AD7024A}"/>
              </a:ext>
            </a:extLst>
          </p:cNvPr>
          <p:cNvSpPr/>
          <p:nvPr/>
        </p:nvSpPr>
        <p:spPr>
          <a:xfrm>
            <a:off x="9735288" y="3464459"/>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Concevoir un correcteur numérique</a:t>
            </a:r>
          </a:p>
        </p:txBody>
      </p:sp>
      <p:sp>
        <p:nvSpPr>
          <p:cNvPr id="32" name="Rectangle : coins arrondis 31">
            <a:extLst>
              <a:ext uri="{FF2B5EF4-FFF2-40B4-BE49-F238E27FC236}">
                <a16:creationId xmlns:a16="http://schemas.microsoft.com/office/drawing/2014/main" id="{2902BA1D-E9B3-DDE6-C45B-FE19033A8096}"/>
              </a:ext>
            </a:extLst>
          </p:cNvPr>
          <p:cNvSpPr/>
          <p:nvPr/>
        </p:nvSpPr>
        <p:spPr>
          <a:xfrm>
            <a:off x="9735288" y="4173133"/>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33" name="Rectangle : coins arrondis 32">
            <a:extLst>
              <a:ext uri="{FF2B5EF4-FFF2-40B4-BE49-F238E27FC236}">
                <a16:creationId xmlns:a16="http://schemas.microsoft.com/office/drawing/2014/main" id="{1BAF7D5C-1060-7470-0008-CA5291C8EF3A}"/>
              </a:ext>
            </a:extLst>
          </p:cNvPr>
          <p:cNvSpPr/>
          <p:nvPr/>
        </p:nvSpPr>
        <p:spPr>
          <a:xfrm>
            <a:off x="9735288" y="486766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34" name="Rectangle : coins arrondis 33">
            <a:extLst>
              <a:ext uri="{FF2B5EF4-FFF2-40B4-BE49-F238E27FC236}">
                <a16:creationId xmlns:a16="http://schemas.microsoft.com/office/drawing/2014/main" id="{0DC6E750-E4E2-1B5D-0B6D-2662BAE9E809}"/>
              </a:ext>
            </a:extLst>
          </p:cNvPr>
          <p:cNvSpPr/>
          <p:nvPr/>
        </p:nvSpPr>
        <p:spPr>
          <a:xfrm>
            <a:off x="9735288" y="557461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Tree>
    <p:extLst>
      <p:ext uri="{BB962C8B-B14F-4D97-AF65-F5344CB8AC3E}">
        <p14:creationId xmlns:p14="http://schemas.microsoft.com/office/powerpoint/2010/main" val="179814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6AE2B-CF84-50C6-6A16-EC08B84C7064}"/>
              </a:ext>
            </a:extLst>
          </p:cNvPr>
          <p:cNvSpPr>
            <a:spLocks noGrp="1"/>
          </p:cNvSpPr>
          <p:nvPr>
            <p:ph type="title"/>
          </p:nvPr>
        </p:nvSpPr>
        <p:spPr/>
        <p:txBody>
          <a:bodyPr>
            <a:normAutofit fontScale="90000"/>
          </a:bodyPr>
          <a:lstStyle/>
          <a:p>
            <a:r>
              <a:rPr lang="fr-FR" dirty="0"/>
              <a:t>Semaine 2 – Exemple d’évaluation diagnostique</a:t>
            </a:r>
          </a:p>
        </p:txBody>
      </p:sp>
      <p:sp>
        <p:nvSpPr>
          <p:cNvPr id="3" name="Espace réservé du contenu 2">
            <a:extLst>
              <a:ext uri="{FF2B5EF4-FFF2-40B4-BE49-F238E27FC236}">
                <a16:creationId xmlns:a16="http://schemas.microsoft.com/office/drawing/2014/main" id="{7BE6D6C0-DC0D-9077-529A-D3200468E263}"/>
              </a:ext>
            </a:extLst>
          </p:cNvPr>
          <p:cNvSpPr>
            <a:spLocks noGrp="1"/>
          </p:cNvSpPr>
          <p:nvPr>
            <p:ph idx="1"/>
          </p:nvPr>
        </p:nvSpPr>
        <p:spPr>
          <a:xfrm>
            <a:off x="339365" y="954541"/>
            <a:ext cx="5666799" cy="5220013"/>
          </a:xfrm>
        </p:spPr>
        <p:txBody>
          <a:bodyPr>
            <a:normAutofit fontScale="85000" lnSpcReduction="20000"/>
          </a:bodyPr>
          <a:lstStyle/>
          <a:p>
            <a:r>
              <a:rPr lang="fr-FR" dirty="0"/>
              <a:t>Prérequis  </a:t>
            </a:r>
          </a:p>
          <a:p>
            <a:pPr lvl="1"/>
            <a:r>
              <a:rPr lang="fr-FR" dirty="0"/>
              <a:t>Cours, TD et TP sur le correcteur P (vu semaine 1)</a:t>
            </a:r>
          </a:p>
          <a:p>
            <a:r>
              <a:rPr lang="fr-FR" dirty="0"/>
              <a:t>Objectif : l’élève doit être capable de régler un correcteur proportionnel</a:t>
            </a:r>
          </a:p>
          <a:p>
            <a:pPr lvl="1"/>
            <a:r>
              <a:rPr lang="fr-FR" dirty="0"/>
              <a:t>Utiliser un correcteur P pour régler la marge de gain</a:t>
            </a:r>
          </a:p>
          <a:p>
            <a:pPr lvl="1"/>
            <a:r>
              <a:rPr lang="fr-FR" dirty="0"/>
              <a:t>Utiliser un correcteur P pour régler la marge de phase</a:t>
            </a:r>
          </a:p>
          <a:p>
            <a:pPr lvl="1"/>
            <a:r>
              <a:rPr lang="fr-FR" dirty="0"/>
              <a:t>Utiliser un correcteur P pour régler la BP à 0dB</a:t>
            </a:r>
          </a:p>
          <a:p>
            <a:pPr lvl="1"/>
            <a:r>
              <a:rPr lang="fr-FR" dirty="0"/>
              <a:t>Utiliser un correcteur P pour régler la précision</a:t>
            </a:r>
          </a:p>
          <a:p>
            <a:r>
              <a:rPr lang="fr-FR" dirty="0"/>
              <a:t>Forme de l’évaluation</a:t>
            </a:r>
          </a:p>
          <a:p>
            <a:pPr lvl="1"/>
            <a:r>
              <a:rPr lang="fr-FR" dirty="0"/>
              <a:t>QCM (</a:t>
            </a:r>
            <a:r>
              <a:rPr lang="fr-FR" dirty="0" err="1"/>
              <a:t>Socrative</a:t>
            </a:r>
            <a:r>
              <a:rPr lang="fr-FR" dirty="0"/>
              <a:t>, </a:t>
            </a:r>
            <a:r>
              <a:rPr lang="fr-FR" dirty="0" err="1"/>
              <a:t>GoogleForm</a:t>
            </a:r>
            <a:r>
              <a:rPr lang="fr-FR" dirty="0"/>
              <a:t>)</a:t>
            </a:r>
          </a:p>
          <a:p>
            <a:pPr lvl="1"/>
            <a:r>
              <a:rPr lang="fr-FR" dirty="0"/>
              <a:t>Interrogation de cours</a:t>
            </a:r>
          </a:p>
          <a:p>
            <a:pPr lvl="1"/>
            <a:r>
              <a:rPr lang="fr-FR" b="1" dirty="0"/>
              <a:t>Réglage d’un correcteur P sur un logiciel de simulation</a:t>
            </a:r>
          </a:p>
          <a:p>
            <a:r>
              <a:rPr lang="fr-FR" dirty="0"/>
              <a:t>Réflexion sur le remédiation </a:t>
            </a:r>
          </a:p>
          <a:p>
            <a:pPr lvl="1"/>
            <a:r>
              <a:rPr lang="fr-FR" dirty="0"/>
              <a:t>Remédiation globale (si manque de réussite de la classe)</a:t>
            </a:r>
          </a:p>
          <a:p>
            <a:pPr lvl="1"/>
            <a:r>
              <a:rPr lang="fr-FR" dirty="0"/>
              <a:t>Remédiation individualisée :</a:t>
            </a:r>
          </a:p>
          <a:p>
            <a:pPr lvl="2"/>
            <a:r>
              <a:rPr lang="fr-FR" dirty="0"/>
              <a:t>Exemples supplémentaires</a:t>
            </a:r>
          </a:p>
          <a:p>
            <a:pPr lvl="2"/>
            <a:r>
              <a:rPr lang="fr-FR" dirty="0"/>
              <a:t>Exercices supplémentaires</a:t>
            </a:r>
          </a:p>
          <a:p>
            <a:pPr lvl="2"/>
            <a:r>
              <a:rPr lang="fr-FR" dirty="0"/>
              <a:t>Colle</a:t>
            </a:r>
          </a:p>
          <a:p>
            <a:pPr lvl="2"/>
            <a:r>
              <a:rPr lang="fr-FR" dirty="0"/>
              <a:t>Vidéo de cours avec un autre point de vue</a:t>
            </a:r>
          </a:p>
          <a:p>
            <a:pPr lvl="2"/>
            <a:r>
              <a:rPr lang="fr-FR" dirty="0"/>
              <a:t>Carte </a:t>
            </a:r>
            <a:r>
              <a:rPr lang="fr-FR" dirty="0" err="1"/>
              <a:t>metale</a:t>
            </a:r>
            <a:endParaRPr lang="fr-FR" dirty="0"/>
          </a:p>
          <a:p>
            <a:pPr lvl="2"/>
            <a:endParaRPr lang="fr-FR" dirty="0"/>
          </a:p>
          <a:p>
            <a:pPr marL="354012" lvl="1" indent="0">
              <a:buNone/>
            </a:pPr>
            <a:endParaRPr lang="fr-FR" dirty="0"/>
          </a:p>
          <a:p>
            <a:pPr lvl="1"/>
            <a:endParaRPr lang="fr-FR" dirty="0"/>
          </a:p>
        </p:txBody>
      </p:sp>
      <p:sp>
        <p:nvSpPr>
          <p:cNvPr id="4" name="Espace réservé du pied de page 3">
            <a:extLst>
              <a:ext uri="{FF2B5EF4-FFF2-40B4-BE49-F238E27FC236}">
                <a16:creationId xmlns:a16="http://schemas.microsoft.com/office/drawing/2014/main" id="{3A117B90-34AD-1A94-CDF7-C1D1EBF6640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3914048-A97B-91B5-073F-9E5B7F9BE23E}"/>
              </a:ext>
            </a:extLst>
          </p:cNvPr>
          <p:cNvSpPr>
            <a:spLocks noGrp="1"/>
          </p:cNvSpPr>
          <p:nvPr>
            <p:ph type="sldNum" sz="quarter" idx="12"/>
          </p:nvPr>
        </p:nvSpPr>
        <p:spPr/>
        <p:txBody>
          <a:bodyPr/>
          <a:lstStyle/>
          <a:p>
            <a:fld id="{956FD943-6D90-4B00-A69F-9AB9CE3206A3}" type="slidenum">
              <a:rPr lang="fr-FR" smtClean="0"/>
              <a:t>13</a:t>
            </a:fld>
            <a:endParaRPr lang="fr-FR"/>
          </a:p>
        </p:txBody>
      </p:sp>
      <p:sp>
        <p:nvSpPr>
          <p:cNvPr id="6" name="Espace réservé du contenu 2">
            <a:extLst>
              <a:ext uri="{FF2B5EF4-FFF2-40B4-BE49-F238E27FC236}">
                <a16:creationId xmlns:a16="http://schemas.microsoft.com/office/drawing/2014/main" id="{FE390765-0220-EC4A-ED01-F3CFD58F34EE}"/>
              </a:ext>
            </a:extLst>
          </p:cNvPr>
          <p:cNvSpPr txBox="1">
            <a:spLocks/>
          </p:cNvSpPr>
          <p:nvPr/>
        </p:nvSpPr>
        <p:spPr>
          <a:xfrm>
            <a:off x="6160896" y="954540"/>
            <a:ext cx="5666799" cy="5220013"/>
          </a:xfrm>
          <a:prstGeom prst="rect">
            <a:avLst/>
          </a:prstGeom>
        </p:spPr>
        <p:txBody>
          <a:bodyPr vert="horz" lIns="0" tIns="45720" rIns="0" bIns="45720" rtlCol="0">
            <a:normAutofit lnSpcReduction="10000"/>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Un groupe de 4 élèves dispose :</a:t>
            </a:r>
          </a:p>
          <a:p>
            <a:pPr lvl="1"/>
            <a:r>
              <a:rPr lang="fr-FR" dirty="0"/>
              <a:t>d’un modèle de système asservi (Matlab/Simulink, Scilab/</a:t>
            </a:r>
            <a:r>
              <a:rPr lang="fr-FR" dirty="0" err="1"/>
              <a:t>Xcos</a:t>
            </a:r>
            <a:r>
              <a:rPr lang="fr-FR" dirty="0"/>
              <a:t>, </a:t>
            </a:r>
            <a:r>
              <a:rPr lang="fr-FR" dirty="0" err="1"/>
              <a:t>Pysylic</a:t>
            </a:r>
            <a:r>
              <a:rPr lang="fr-FR" dirty="0"/>
              <a:t>)</a:t>
            </a:r>
          </a:p>
          <a:p>
            <a:pPr lvl="1"/>
            <a:r>
              <a:rPr lang="fr-FR" dirty="0"/>
              <a:t>d’un cahier des charges (4 critères).</a:t>
            </a:r>
          </a:p>
          <a:p>
            <a:pPr lvl="1"/>
            <a:endParaRPr lang="fr-FR" dirty="0"/>
          </a:p>
          <a:p>
            <a:r>
              <a:rPr lang="fr-FR" dirty="0"/>
              <a:t>Chaque élève doit déterminer la condition pour laquelle K vérifie une exigence</a:t>
            </a:r>
          </a:p>
          <a:p>
            <a:endParaRPr lang="fr-FR" dirty="0"/>
          </a:p>
          <a:p>
            <a:r>
              <a:rPr lang="fr-FR" dirty="0"/>
              <a:t>Chaque élève présente à son groupe ses résultats et sa méthode de résolution</a:t>
            </a:r>
          </a:p>
          <a:p>
            <a:endParaRPr lang="fr-FR" dirty="0"/>
          </a:p>
          <a:p>
            <a:r>
              <a:rPr lang="fr-FR" dirty="0"/>
              <a:t>Chaque groupe restitue </a:t>
            </a:r>
          </a:p>
          <a:p>
            <a:pPr lvl="1"/>
            <a:r>
              <a:rPr lang="fr-FR" dirty="0"/>
              <a:t>Les 4 réponses temporelles et/ou fréquentielles</a:t>
            </a:r>
          </a:p>
          <a:p>
            <a:pPr lvl="1"/>
            <a:r>
              <a:rPr lang="fr-FR" dirty="0"/>
              <a:t>Les </a:t>
            </a:r>
            <a:r>
              <a:rPr lang="fr-FR" dirty="0" err="1"/>
              <a:t>Kp</a:t>
            </a:r>
            <a:r>
              <a:rPr lang="fr-FR" dirty="0"/>
              <a:t> associés</a:t>
            </a:r>
          </a:p>
          <a:p>
            <a:pPr lvl="1"/>
            <a:r>
              <a:rPr lang="fr-FR" dirty="0"/>
              <a:t>La condition (si elle existe) où les 4 conditions sont respectées.</a:t>
            </a:r>
          </a:p>
          <a:p>
            <a:pPr lvl="1"/>
            <a:endParaRPr lang="fr-FR" dirty="0"/>
          </a:p>
        </p:txBody>
      </p:sp>
    </p:spTree>
    <p:extLst>
      <p:ext uri="{BB962C8B-B14F-4D97-AF65-F5344CB8AC3E}">
        <p14:creationId xmlns:p14="http://schemas.microsoft.com/office/powerpoint/2010/main" val="167534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B99D2-489F-B371-9572-8755BE8AFEB1}"/>
              </a:ext>
            </a:extLst>
          </p:cNvPr>
          <p:cNvSpPr>
            <a:spLocks noGrp="1"/>
          </p:cNvSpPr>
          <p:nvPr>
            <p:ph type="title"/>
          </p:nvPr>
        </p:nvSpPr>
        <p:spPr/>
        <p:txBody>
          <a:bodyPr>
            <a:normAutofit fontScale="90000"/>
          </a:bodyPr>
          <a:lstStyle/>
          <a:p>
            <a:r>
              <a:rPr lang="fr-FR" dirty="0"/>
              <a:t>Semaine 2 – Exemple d’évaluation diagnostique</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D365C25A-0145-1E1C-263C-9C0349304506}"/>
                  </a:ext>
                </a:extLst>
              </p:cNvPr>
              <p:cNvSpPr>
                <a:spLocks noGrp="1"/>
              </p:cNvSpPr>
              <p:nvPr>
                <p:ph idx="1"/>
              </p:nvPr>
            </p:nvSpPr>
            <p:spPr/>
            <p:txBody>
              <a:bodyPr/>
              <a:lstStyle/>
              <a:p>
                <a:r>
                  <a:rPr lang="fr-FR" dirty="0"/>
                  <a:t>On prend une fonction de transfert en boucle ouverte avec un retour unitaire:</a:t>
                </a:r>
              </a:p>
              <a:p>
                <a:pPr lvl="1"/>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𝐵</m:t>
                        </m:r>
                        <m:r>
                          <a:rPr lang="fr-FR" b="0" i="1" smtClean="0">
                            <a:latin typeface="Cambria Math" panose="02040503050406030204" pitchFamily="18" charset="0"/>
                          </a:rPr>
                          <m:t>0</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𝑝</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0.5</m:t>
                        </m:r>
                      </m:num>
                      <m:den>
                        <m:r>
                          <a:rPr lang="fr-FR" b="0" i="1" smtClean="0">
                            <a:latin typeface="Cambria Math" panose="02040503050406030204" pitchFamily="18" charset="0"/>
                          </a:rPr>
                          <m:t>𝑝</m:t>
                        </m:r>
                        <m:d>
                          <m:dPr>
                            <m:ctrlPr>
                              <a:rPr lang="fr-FR" b="0" i="1" smtClean="0">
                                <a:latin typeface="Cambria Math" panose="02040503050406030204" pitchFamily="18" charset="0"/>
                              </a:rPr>
                            </m:ctrlPr>
                          </m:dPr>
                          <m:e>
                            <m:r>
                              <a:rPr lang="fr-FR" b="0" i="1" smtClean="0">
                                <a:latin typeface="Cambria Math" panose="02040503050406030204" pitchFamily="18" charset="0"/>
                              </a:rPr>
                              <m:t>1+2</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0,2</m:t>
                                </m:r>
                              </m:num>
                              <m:den>
                                <m:r>
                                  <a:rPr lang="fr-FR" b="0" i="1" smtClean="0">
                                    <a:latin typeface="Cambria Math" panose="02040503050406030204" pitchFamily="18" charset="0"/>
                                  </a:rPr>
                                  <m:t>10</m:t>
                                </m:r>
                              </m:den>
                            </m:f>
                            <m:r>
                              <a:rPr lang="fr-FR" b="0" i="1" smtClean="0">
                                <a:latin typeface="Cambria Math" panose="02040503050406030204" pitchFamily="18" charset="0"/>
                              </a:rPr>
                              <m:t>𝑝</m:t>
                            </m:r>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𝑝</m:t>
                                    </m:r>
                                  </m:e>
                                  <m:sup>
                                    <m:r>
                                      <a:rPr lang="fr-FR" b="0" i="1" smtClean="0">
                                        <a:latin typeface="Cambria Math" panose="02040503050406030204" pitchFamily="18" charset="0"/>
                                      </a:rPr>
                                      <m:t>2</m:t>
                                    </m:r>
                                  </m:sup>
                                </m:sSup>
                              </m:num>
                              <m:den>
                                <m:r>
                                  <a:rPr lang="fr-FR" b="0" i="1" smtClean="0">
                                    <a:latin typeface="Cambria Math" panose="02040503050406030204" pitchFamily="18" charset="0"/>
                                  </a:rPr>
                                  <m:t>100</m:t>
                                </m:r>
                              </m:den>
                            </m:f>
                            <m:r>
                              <a:rPr lang="fr-FR" b="0" i="1" smtClean="0">
                                <a:latin typeface="Cambria Math" panose="02040503050406030204" pitchFamily="18" charset="0"/>
                              </a:rPr>
                              <m:t> </m:t>
                            </m:r>
                          </m:e>
                        </m:d>
                      </m:den>
                    </m:f>
                  </m:oMath>
                </a14:m>
                <a:endParaRPr lang="fr-FR" dirty="0"/>
              </a:p>
              <a:p>
                <a:pPr lvl="1"/>
                <a:r>
                  <a:rPr lang="fr-FR" dirty="0"/>
                  <a:t>Cahier des charges</a:t>
                </a:r>
              </a:p>
              <a:p>
                <a:pPr lvl="2"/>
                <a:r>
                  <a:rPr lang="fr-FR" dirty="0"/>
                  <a:t>Erreur de trainage : 	</a:t>
                </a:r>
              </a:p>
              <a:p>
                <a:pPr lvl="3"/>
                <a:r>
                  <a:rPr lang="fr-FR" dirty="0"/>
                  <a:t>0.1</a:t>
                </a:r>
              </a:p>
              <a:p>
                <a:pPr lvl="3"/>
                <a:r>
                  <a:rPr lang="fr-FR" dirty="0"/>
                  <a:t>Marge de phase 45°</a:t>
                </a:r>
              </a:p>
              <a:p>
                <a:pPr lvl="3"/>
                <a:r>
                  <a:rPr lang="fr-FR" dirty="0"/>
                  <a:t>Marge de gain 10 dB</a:t>
                </a:r>
              </a:p>
              <a:p>
                <a:pPr lvl="3"/>
                <a:r>
                  <a:rPr lang="fr-FR" dirty="0"/>
                  <a:t>Pulsation de coupure à  0dB : 100 rad/s</a:t>
                </a:r>
              </a:p>
            </p:txBody>
          </p:sp>
        </mc:Choice>
        <mc:Fallback>
          <p:sp>
            <p:nvSpPr>
              <p:cNvPr id="3" name="Espace réservé du contenu 2">
                <a:extLst>
                  <a:ext uri="{FF2B5EF4-FFF2-40B4-BE49-F238E27FC236}">
                    <a16:creationId xmlns:a16="http://schemas.microsoft.com/office/drawing/2014/main" id="{D365C25A-0145-1E1C-263C-9C0349304506}"/>
                  </a:ext>
                </a:extLst>
              </p:cNvPr>
              <p:cNvSpPr>
                <a:spLocks noGrp="1" noRot="1" noChangeAspect="1" noMove="1" noResize="1" noEditPoints="1" noAdjustHandles="1" noChangeArrowheads="1" noChangeShapeType="1" noTextEdit="1"/>
              </p:cNvSpPr>
              <p:nvPr>
                <p:ph idx="1"/>
              </p:nvPr>
            </p:nvSpPr>
            <p:spPr>
              <a:blipFill>
                <a:blip r:embed="rId2"/>
                <a:stretch>
                  <a:fillRect l="-582" t="-1285"/>
                </a:stretch>
              </a:blipFill>
            </p:spPr>
            <p:txBody>
              <a:bodyPr/>
              <a:lstStyle/>
              <a:p>
                <a:r>
                  <a:rPr lang="fr-FR">
                    <a:noFill/>
                  </a:rPr>
                  <a:t> </a:t>
                </a:r>
              </a:p>
            </p:txBody>
          </p:sp>
        </mc:Fallback>
      </mc:AlternateContent>
      <p:sp>
        <p:nvSpPr>
          <p:cNvPr id="4" name="Espace réservé du pied de page 3">
            <a:extLst>
              <a:ext uri="{FF2B5EF4-FFF2-40B4-BE49-F238E27FC236}">
                <a16:creationId xmlns:a16="http://schemas.microsoft.com/office/drawing/2014/main" id="{FC49FDEB-6BB1-43E1-9889-37B68B9141E9}"/>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09337477-3C93-4FA1-D6A9-DFCED4026557}"/>
              </a:ext>
            </a:extLst>
          </p:cNvPr>
          <p:cNvSpPr>
            <a:spLocks noGrp="1"/>
          </p:cNvSpPr>
          <p:nvPr>
            <p:ph type="sldNum" sz="quarter" idx="12"/>
          </p:nvPr>
        </p:nvSpPr>
        <p:spPr/>
        <p:txBody>
          <a:bodyPr/>
          <a:lstStyle/>
          <a:p>
            <a:fld id="{956FD943-6D90-4B00-A69F-9AB9CE3206A3}" type="slidenum">
              <a:rPr lang="fr-FR" smtClean="0"/>
              <a:t>14</a:t>
            </a:fld>
            <a:endParaRPr lang="fr-FR"/>
          </a:p>
        </p:txBody>
      </p:sp>
    </p:spTree>
    <p:extLst>
      <p:ext uri="{BB962C8B-B14F-4D97-AF65-F5344CB8AC3E}">
        <p14:creationId xmlns:p14="http://schemas.microsoft.com/office/powerpoint/2010/main" val="397385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F287F-0461-6BCF-3D1E-F17D92B52E02}"/>
              </a:ext>
            </a:extLst>
          </p:cNvPr>
          <p:cNvSpPr>
            <a:spLocks noGrp="1"/>
          </p:cNvSpPr>
          <p:nvPr>
            <p:ph type="title"/>
          </p:nvPr>
        </p:nvSpPr>
        <p:spPr/>
        <p:txBody>
          <a:bodyPr>
            <a:normAutofit fontScale="90000"/>
          </a:bodyPr>
          <a:lstStyle/>
          <a:p>
            <a:r>
              <a:rPr lang="fr-FR" dirty="0"/>
              <a:t>Séance de TP 1 : Analyser l’effet d’un correcteur P</a:t>
            </a:r>
          </a:p>
        </p:txBody>
      </p:sp>
      <p:sp>
        <p:nvSpPr>
          <p:cNvPr id="3" name="Espace réservé du contenu 2">
            <a:extLst>
              <a:ext uri="{FF2B5EF4-FFF2-40B4-BE49-F238E27FC236}">
                <a16:creationId xmlns:a16="http://schemas.microsoft.com/office/drawing/2014/main" id="{297F1DD8-9A93-620C-78C3-17F73EA18D96}"/>
              </a:ext>
            </a:extLst>
          </p:cNvPr>
          <p:cNvSpPr>
            <a:spLocks noGrp="1"/>
          </p:cNvSpPr>
          <p:nvPr>
            <p:ph idx="1"/>
          </p:nvPr>
        </p:nvSpPr>
        <p:spPr>
          <a:xfrm>
            <a:off x="339366" y="954541"/>
            <a:ext cx="11513268" cy="5220013"/>
          </a:xfrm>
        </p:spPr>
        <p:txBody>
          <a:bodyPr>
            <a:normAutofit fontScale="77500" lnSpcReduction="20000"/>
          </a:bodyPr>
          <a:lstStyle/>
          <a:p>
            <a:r>
              <a:rPr lang="fr-FR" dirty="0"/>
              <a:t>A la fin de la séance de TP l’élève doit être capable de :</a:t>
            </a:r>
          </a:p>
          <a:p>
            <a:pPr lvl="1"/>
            <a:r>
              <a:rPr lang="fr-FR" dirty="0"/>
              <a:t>Analyser l’influence du correcteur proportionnel sur la stabilité, la précision et la rapidité.</a:t>
            </a:r>
          </a:p>
          <a:p>
            <a:pPr lvl="1"/>
            <a:r>
              <a:rPr lang="fr-FR" dirty="0"/>
              <a:t>Proposer une démarche de réglage d’un correcteur proportionnel.</a:t>
            </a:r>
          </a:p>
          <a:p>
            <a:pPr lvl="1"/>
            <a:endParaRPr lang="fr-FR" dirty="0"/>
          </a:p>
          <a:p>
            <a:r>
              <a:rPr lang="fr-FR" dirty="0"/>
              <a:t>Organisation de la séance</a:t>
            </a:r>
          </a:p>
          <a:p>
            <a:pPr lvl="1"/>
            <a:r>
              <a:rPr lang="fr-FR" dirty="0"/>
              <a:t>2h de TP </a:t>
            </a:r>
          </a:p>
          <a:p>
            <a:pPr lvl="1"/>
            <a:r>
              <a:rPr lang="fr-FR" dirty="0"/>
              <a:t>21 élèves</a:t>
            </a:r>
          </a:p>
          <a:p>
            <a:pPr lvl="1"/>
            <a:r>
              <a:rPr lang="fr-FR" dirty="0"/>
              <a:t>7 groupes</a:t>
            </a:r>
          </a:p>
          <a:p>
            <a:pPr lvl="1"/>
            <a:r>
              <a:rPr lang="fr-FR" dirty="0"/>
              <a:t>TP en ilot</a:t>
            </a:r>
          </a:p>
          <a:p>
            <a:pPr lvl="1"/>
            <a:r>
              <a:rPr lang="fr-FR" dirty="0"/>
              <a:t>Organisation du poste de travail</a:t>
            </a:r>
          </a:p>
          <a:p>
            <a:pPr lvl="2"/>
            <a:r>
              <a:rPr lang="fr-FR" dirty="0"/>
              <a:t>2 PC pour 3 élèves (ou PC personnels)</a:t>
            </a:r>
          </a:p>
          <a:p>
            <a:pPr lvl="2"/>
            <a:r>
              <a:rPr lang="fr-FR" dirty="0"/>
              <a:t>1 système</a:t>
            </a:r>
          </a:p>
          <a:p>
            <a:pPr lvl="2"/>
            <a:r>
              <a:rPr lang="fr-FR" dirty="0"/>
              <a:t>Fiches d’utilisation</a:t>
            </a:r>
          </a:p>
          <a:p>
            <a:pPr lvl="2"/>
            <a:r>
              <a:rPr lang="fr-FR" dirty="0"/>
              <a:t>Sujet</a:t>
            </a:r>
          </a:p>
          <a:p>
            <a:pPr lvl="2"/>
            <a:endParaRPr lang="fr-FR" dirty="0"/>
          </a:p>
          <a:p>
            <a:pPr lvl="1"/>
            <a:r>
              <a:rPr lang="fr-FR" dirty="0"/>
              <a:t>Supports</a:t>
            </a:r>
          </a:p>
          <a:p>
            <a:pPr lvl="2"/>
            <a:r>
              <a:rPr lang="fr-FR" dirty="0"/>
              <a:t>La cheville</a:t>
            </a:r>
          </a:p>
          <a:p>
            <a:pPr lvl="2"/>
            <a:r>
              <a:rPr lang="fr-FR" dirty="0"/>
              <a:t>MAXPID</a:t>
            </a:r>
          </a:p>
          <a:p>
            <a:pPr lvl="2"/>
            <a:r>
              <a:rPr lang="fr-FR" dirty="0"/>
              <a:t>COMAX</a:t>
            </a:r>
          </a:p>
          <a:p>
            <a:pPr lvl="2"/>
            <a:r>
              <a:rPr lang="fr-FR" dirty="0" err="1"/>
              <a:t>Control‘X</a:t>
            </a:r>
            <a:endParaRPr lang="fr-FR" dirty="0"/>
          </a:p>
          <a:p>
            <a:pPr lvl="2"/>
            <a:r>
              <a:rPr lang="fr-FR" dirty="0"/>
              <a:t>Simulateur de course</a:t>
            </a:r>
          </a:p>
          <a:p>
            <a:pPr lvl="2"/>
            <a:r>
              <a:rPr lang="fr-FR" dirty="0"/>
              <a:t>Volant didactisé (?)</a:t>
            </a:r>
          </a:p>
          <a:p>
            <a:pPr lvl="2"/>
            <a:r>
              <a:rPr lang="fr-FR" dirty="0"/>
              <a:t>Volant didactisé</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73C22ED2-2FB8-72CB-5E83-FECCEE12D07A}"/>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875D4EE4-D467-F2F2-BF64-015CA0E66516}"/>
              </a:ext>
            </a:extLst>
          </p:cNvPr>
          <p:cNvSpPr>
            <a:spLocks noGrp="1"/>
          </p:cNvSpPr>
          <p:nvPr>
            <p:ph type="sldNum" sz="quarter" idx="12"/>
          </p:nvPr>
        </p:nvSpPr>
        <p:spPr/>
        <p:txBody>
          <a:bodyPr/>
          <a:lstStyle/>
          <a:p>
            <a:fld id="{956FD943-6D90-4B00-A69F-9AB9CE3206A3}" type="slidenum">
              <a:rPr lang="fr-FR" smtClean="0"/>
              <a:t>15</a:t>
            </a:fld>
            <a:endParaRPr lang="fr-FR"/>
          </a:p>
        </p:txBody>
      </p:sp>
      <p:graphicFrame>
        <p:nvGraphicFramePr>
          <p:cNvPr id="8" name="Diagramme 7">
            <a:extLst>
              <a:ext uri="{FF2B5EF4-FFF2-40B4-BE49-F238E27FC236}">
                <a16:creationId xmlns:a16="http://schemas.microsoft.com/office/drawing/2014/main" id="{B8BB2290-8DFA-E65F-9CD7-7319DBDE154F}"/>
              </a:ext>
            </a:extLst>
          </p:cNvPr>
          <p:cNvGraphicFramePr/>
          <p:nvPr>
            <p:extLst>
              <p:ext uri="{D42A27DB-BD31-4B8C-83A1-F6EECF244321}">
                <p14:modId xmlns:p14="http://schemas.microsoft.com/office/powerpoint/2010/main" val="1300094964"/>
              </p:ext>
            </p:extLst>
          </p:nvPr>
        </p:nvGraphicFramePr>
        <p:xfrm>
          <a:off x="5862855" y="1114785"/>
          <a:ext cx="6329145" cy="3881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19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10802-CBE8-0A39-C2B0-FEFCD9B20B18}"/>
              </a:ext>
            </a:extLst>
          </p:cNvPr>
          <p:cNvSpPr>
            <a:spLocks noGrp="1"/>
          </p:cNvSpPr>
          <p:nvPr>
            <p:ph type="title"/>
          </p:nvPr>
        </p:nvSpPr>
        <p:spPr/>
        <p:txBody>
          <a:bodyPr>
            <a:normAutofit fontScale="90000"/>
          </a:bodyPr>
          <a:lstStyle/>
          <a:p>
            <a:r>
              <a:rPr lang="fr-FR" dirty="0"/>
              <a:t>Séance de TP 1 : Analyser l’effet d’un correcteur P</a:t>
            </a:r>
          </a:p>
        </p:txBody>
      </p:sp>
      <p:sp>
        <p:nvSpPr>
          <p:cNvPr id="4" name="Espace réservé du pied de page 3">
            <a:extLst>
              <a:ext uri="{FF2B5EF4-FFF2-40B4-BE49-F238E27FC236}">
                <a16:creationId xmlns:a16="http://schemas.microsoft.com/office/drawing/2014/main" id="{4DDDA502-D185-5865-DBB4-F76B5D096A1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57FA3A49-D66D-31A3-F9FB-CA821D7900AD}"/>
              </a:ext>
            </a:extLst>
          </p:cNvPr>
          <p:cNvSpPr>
            <a:spLocks noGrp="1"/>
          </p:cNvSpPr>
          <p:nvPr>
            <p:ph type="sldNum" sz="quarter" idx="12"/>
          </p:nvPr>
        </p:nvSpPr>
        <p:spPr/>
        <p:txBody>
          <a:bodyPr/>
          <a:lstStyle/>
          <a:p>
            <a:fld id="{956FD943-6D90-4B00-A69F-9AB9CE3206A3}" type="slidenum">
              <a:rPr lang="fr-FR" smtClean="0"/>
              <a:t>16</a:t>
            </a:fld>
            <a:endParaRPr lang="fr-FR"/>
          </a:p>
        </p:txBody>
      </p:sp>
      <p:sp>
        <p:nvSpPr>
          <p:cNvPr id="6" name="Rectangle : coins arrondis 5">
            <a:extLst>
              <a:ext uri="{FF2B5EF4-FFF2-40B4-BE49-F238E27FC236}">
                <a16:creationId xmlns:a16="http://schemas.microsoft.com/office/drawing/2014/main" id="{F870AEAA-791B-7E30-BC3A-2D0BE4348BAF}"/>
              </a:ext>
            </a:extLst>
          </p:cNvPr>
          <p:cNvSpPr/>
          <p:nvPr/>
        </p:nvSpPr>
        <p:spPr>
          <a:xfrm>
            <a:off x="1135781" y="1366787"/>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Découverte du système (Fonction principale, Technologie, Fonctionnement)</a:t>
            </a:r>
          </a:p>
        </p:txBody>
      </p:sp>
      <p:sp>
        <p:nvSpPr>
          <p:cNvPr id="9" name="Rectangle 8">
            <a:extLst>
              <a:ext uri="{FF2B5EF4-FFF2-40B4-BE49-F238E27FC236}">
                <a16:creationId xmlns:a16="http://schemas.microsoft.com/office/drawing/2014/main" id="{8BB71DC8-7506-7C37-4385-D482075CF380}"/>
              </a:ext>
            </a:extLst>
          </p:cNvPr>
          <p:cNvSpPr/>
          <p:nvPr/>
        </p:nvSpPr>
        <p:spPr>
          <a:xfrm>
            <a:off x="0" y="1506353"/>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12" name="Rectangle : coins arrondis 11">
            <a:extLst>
              <a:ext uri="{FF2B5EF4-FFF2-40B4-BE49-F238E27FC236}">
                <a16:creationId xmlns:a16="http://schemas.microsoft.com/office/drawing/2014/main" id="{BE9B87C8-1723-53EE-AF9A-F8CED84F7B7C}"/>
              </a:ext>
            </a:extLst>
          </p:cNvPr>
          <p:cNvSpPr/>
          <p:nvPr/>
        </p:nvSpPr>
        <p:spPr>
          <a:xfrm>
            <a:off x="1135781" y="4460335"/>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Synthèse</a:t>
            </a:r>
          </a:p>
        </p:txBody>
      </p:sp>
      <p:sp>
        <p:nvSpPr>
          <p:cNvPr id="17" name="Rectangle : coins arrondis 16">
            <a:extLst>
              <a:ext uri="{FF2B5EF4-FFF2-40B4-BE49-F238E27FC236}">
                <a16:creationId xmlns:a16="http://schemas.microsoft.com/office/drawing/2014/main" id="{7DA641A3-C64A-969A-497A-01E04153FBCC}"/>
              </a:ext>
            </a:extLst>
          </p:cNvPr>
          <p:cNvSpPr/>
          <p:nvPr/>
        </p:nvSpPr>
        <p:spPr>
          <a:xfrm>
            <a:off x="5534527" y="5376942"/>
            <a:ext cx="3609474"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Modélisation du système (numérique)</a:t>
            </a:r>
          </a:p>
        </p:txBody>
      </p:sp>
      <p:sp>
        <p:nvSpPr>
          <p:cNvPr id="18" name="Rectangle : coins arrondis 17">
            <a:extLst>
              <a:ext uri="{FF2B5EF4-FFF2-40B4-BE49-F238E27FC236}">
                <a16:creationId xmlns:a16="http://schemas.microsoft.com/office/drawing/2014/main" id="{DD706DFF-52F7-4622-A9FC-E53F4879D9C9}"/>
              </a:ext>
            </a:extLst>
          </p:cNvPr>
          <p:cNvSpPr/>
          <p:nvPr/>
        </p:nvSpPr>
        <p:spPr>
          <a:xfrm>
            <a:off x="1289785" y="2112327"/>
            <a:ext cx="3436219" cy="2103537"/>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Modélisation analytique</a:t>
            </a:r>
          </a:p>
        </p:txBody>
      </p:sp>
      <p:sp>
        <p:nvSpPr>
          <p:cNvPr id="22" name="Rectangle : coins arrondis 21">
            <a:extLst>
              <a:ext uri="{FF2B5EF4-FFF2-40B4-BE49-F238E27FC236}">
                <a16:creationId xmlns:a16="http://schemas.microsoft.com/office/drawing/2014/main" id="{97F2205C-92D2-A652-1C07-ABBFA0E00750}"/>
              </a:ext>
            </a:extLst>
          </p:cNvPr>
          <p:cNvSpPr/>
          <p:nvPr/>
        </p:nvSpPr>
        <p:spPr>
          <a:xfrm>
            <a:off x="4776097" y="2121197"/>
            <a:ext cx="3436219" cy="2103537"/>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Modélisation numérique</a:t>
            </a:r>
          </a:p>
        </p:txBody>
      </p:sp>
      <p:sp>
        <p:nvSpPr>
          <p:cNvPr id="23" name="Rectangle : coins arrondis 22">
            <a:extLst>
              <a:ext uri="{FF2B5EF4-FFF2-40B4-BE49-F238E27FC236}">
                <a16:creationId xmlns:a16="http://schemas.microsoft.com/office/drawing/2014/main" id="{4AB2EAE6-4480-8823-0D22-C7EF4FF948A2}"/>
              </a:ext>
            </a:extLst>
          </p:cNvPr>
          <p:cNvSpPr/>
          <p:nvPr/>
        </p:nvSpPr>
        <p:spPr>
          <a:xfrm>
            <a:off x="8416414" y="2161488"/>
            <a:ext cx="3436219" cy="2063246"/>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Expérimentation</a:t>
            </a:r>
          </a:p>
        </p:txBody>
      </p:sp>
      <p:sp>
        <p:nvSpPr>
          <p:cNvPr id="14" name="Rectangle : coins arrondis 13">
            <a:extLst>
              <a:ext uri="{FF2B5EF4-FFF2-40B4-BE49-F238E27FC236}">
                <a16:creationId xmlns:a16="http://schemas.microsoft.com/office/drawing/2014/main" id="{F36A7F6F-B5A0-6F1F-06AF-5CC112F26BB5}"/>
              </a:ext>
            </a:extLst>
          </p:cNvPr>
          <p:cNvSpPr/>
          <p:nvPr/>
        </p:nvSpPr>
        <p:spPr>
          <a:xfrm>
            <a:off x="1665171" y="2483321"/>
            <a:ext cx="10010273"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Comparaison des performances du système avec le CDCF (avant réglage)</a:t>
            </a:r>
          </a:p>
        </p:txBody>
      </p:sp>
      <p:sp>
        <p:nvSpPr>
          <p:cNvPr id="24" name="Rectangle : coins arrondis 23">
            <a:extLst>
              <a:ext uri="{FF2B5EF4-FFF2-40B4-BE49-F238E27FC236}">
                <a16:creationId xmlns:a16="http://schemas.microsoft.com/office/drawing/2014/main" id="{71724C6B-3437-7648-BA1D-6DBEF644C837}"/>
              </a:ext>
            </a:extLst>
          </p:cNvPr>
          <p:cNvSpPr/>
          <p:nvPr/>
        </p:nvSpPr>
        <p:spPr>
          <a:xfrm>
            <a:off x="1665170" y="3027483"/>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5" name="Rectangle : coins arrondis 24">
            <a:extLst>
              <a:ext uri="{FF2B5EF4-FFF2-40B4-BE49-F238E27FC236}">
                <a16:creationId xmlns:a16="http://schemas.microsoft.com/office/drawing/2014/main" id="{602727A8-B053-479C-BE83-5A008E642DCC}"/>
              </a:ext>
            </a:extLst>
          </p:cNvPr>
          <p:cNvSpPr/>
          <p:nvPr/>
        </p:nvSpPr>
        <p:spPr>
          <a:xfrm>
            <a:off x="5040791" y="3051768"/>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6" name="Rectangle : coins arrondis 25">
            <a:extLst>
              <a:ext uri="{FF2B5EF4-FFF2-40B4-BE49-F238E27FC236}">
                <a16:creationId xmlns:a16="http://schemas.microsoft.com/office/drawing/2014/main" id="{F0515736-1FDB-BF8A-9313-0E91C50296A4}"/>
              </a:ext>
            </a:extLst>
          </p:cNvPr>
          <p:cNvSpPr/>
          <p:nvPr/>
        </p:nvSpPr>
        <p:spPr>
          <a:xfrm>
            <a:off x="8681108" y="3068475"/>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7" name="Rectangle : coins arrondis 26">
            <a:extLst>
              <a:ext uri="{FF2B5EF4-FFF2-40B4-BE49-F238E27FC236}">
                <a16:creationId xmlns:a16="http://schemas.microsoft.com/office/drawing/2014/main" id="{0E3E1406-B4F4-043E-D690-0E98D1D39772}"/>
              </a:ext>
            </a:extLst>
          </p:cNvPr>
          <p:cNvSpPr/>
          <p:nvPr/>
        </p:nvSpPr>
        <p:spPr>
          <a:xfrm>
            <a:off x="1665170" y="3594953"/>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1" name="Rectangle : coins arrondis 30">
            <a:extLst>
              <a:ext uri="{FF2B5EF4-FFF2-40B4-BE49-F238E27FC236}">
                <a16:creationId xmlns:a16="http://schemas.microsoft.com/office/drawing/2014/main" id="{0446480E-A6F6-5FBB-E69D-3CBA5C92760A}"/>
              </a:ext>
            </a:extLst>
          </p:cNvPr>
          <p:cNvSpPr/>
          <p:nvPr/>
        </p:nvSpPr>
        <p:spPr>
          <a:xfrm>
            <a:off x="5040790" y="3594953"/>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4" name="Rectangle : coins arrondis 33">
            <a:extLst>
              <a:ext uri="{FF2B5EF4-FFF2-40B4-BE49-F238E27FC236}">
                <a16:creationId xmlns:a16="http://schemas.microsoft.com/office/drawing/2014/main" id="{96829EB8-694C-3034-4E70-4AAABC7F212E}"/>
              </a:ext>
            </a:extLst>
          </p:cNvPr>
          <p:cNvSpPr/>
          <p:nvPr/>
        </p:nvSpPr>
        <p:spPr>
          <a:xfrm>
            <a:off x="8654198" y="3613855"/>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5" name="Rectangle 34">
            <a:extLst>
              <a:ext uri="{FF2B5EF4-FFF2-40B4-BE49-F238E27FC236}">
                <a16:creationId xmlns:a16="http://schemas.microsoft.com/office/drawing/2014/main" id="{CB15567D-C3B7-3BB3-C265-1F2EE5CD3135}"/>
              </a:ext>
            </a:extLst>
          </p:cNvPr>
          <p:cNvSpPr/>
          <p:nvPr/>
        </p:nvSpPr>
        <p:spPr>
          <a:xfrm>
            <a:off x="0" y="459990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30 min</a:t>
            </a:r>
          </a:p>
        </p:txBody>
      </p:sp>
      <p:sp>
        <p:nvSpPr>
          <p:cNvPr id="36" name="Rectangle 35">
            <a:extLst>
              <a:ext uri="{FF2B5EF4-FFF2-40B4-BE49-F238E27FC236}">
                <a16:creationId xmlns:a16="http://schemas.microsoft.com/office/drawing/2014/main" id="{501833EE-3146-9ED7-7DBE-FF72D723A50E}"/>
              </a:ext>
            </a:extLst>
          </p:cNvPr>
          <p:cNvSpPr/>
          <p:nvPr/>
        </p:nvSpPr>
        <p:spPr>
          <a:xfrm>
            <a:off x="0" y="249237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25 min</a:t>
            </a:r>
          </a:p>
        </p:txBody>
      </p:sp>
      <p:sp>
        <p:nvSpPr>
          <p:cNvPr id="37" name="Rectangle 36">
            <a:extLst>
              <a:ext uri="{FF2B5EF4-FFF2-40B4-BE49-F238E27FC236}">
                <a16:creationId xmlns:a16="http://schemas.microsoft.com/office/drawing/2014/main" id="{514B445D-B42D-3F21-9D4B-1ED47893D33D}"/>
              </a:ext>
            </a:extLst>
          </p:cNvPr>
          <p:cNvSpPr/>
          <p:nvPr/>
        </p:nvSpPr>
        <p:spPr>
          <a:xfrm>
            <a:off x="-2" y="3663843"/>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8" name="Rectangle 37">
            <a:extLst>
              <a:ext uri="{FF2B5EF4-FFF2-40B4-BE49-F238E27FC236}">
                <a16:creationId xmlns:a16="http://schemas.microsoft.com/office/drawing/2014/main" id="{F57A4127-26EA-2580-BFBE-6E48CD5C4C27}"/>
              </a:ext>
            </a:extLst>
          </p:cNvPr>
          <p:cNvSpPr/>
          <p:nvPr/>
        </p:nvSpPr>
        <p:spPr>
          <a:xfrm>
            <a:off x="-1" y="3055045"/>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25 min</a:t>
            </a:r>
          </a:p>
        </p:txBody>
      </p:sp>
    </p:spTree>
    <p:extLst>
      <p:ext uri="{BB962C8B-B14F-4D97-AF65-F5344CB8AC3E}">
        <p14:creationId xmlns:p14="http://schemas.microsoft.com/office/powerpoint/2010/main" val="114693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1</a:t>
            </a:r>
            <a:r>
              <a:rPr lang="fr-FR" sz="2800" baseline="30000" dirty="0"/>
              <a:t>er</a:t>
            </a:r>
            <a:r>
              <a:rPr lang="fr-FR" sz="2800" dirty="0"/>
              <a:t>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premier temps, les candidats doivent réfléchir et concevoir une séquence de formation dont le contexte pédagogique imposé est composé :</a:t>
            </a:r>
          </a:p>
          <a:p>
            <a:pPr lvl="1"/>
            <a:r>
              <a:rPr lang="fr-FR" dirty="0"/>
              <a:t>du titre de la séquence ;</a:t>
            </a:r>
          </a:p>
          <a:p>
            <a:pPr lvl="1"/>
            <a:r>
              <a:rPr lang="fr-FR" dirty="0"/>
              <a:t>du niveau de formation visé ;</a:t>
            </a:r>
          </a:p>
          <a:p>
            <a:pPr lvl="1"/>
            <a:r>
              <a:rPr lang="fr-FR" dirty="0"/>
              <a:t>d’une proposition de progression pédagogique adaptée au niveau de formation ;</a:t>
            </a:r>
          </a:p>
          <a:p>
            <a:pPr lvl="1"/>
            <a:r>
              <a:rPr lang="fr-FR" dirty="0"/>
              <a:t>de la situation temporelle de la séquence dans la progression pédagogique annuelle ;</a:t>
            </a:r>
          </a:p>
          <a:p>
            <a:pPr lvl="1"/>
            <a:r>
              <a:rPr lang="fr-FR" dirty="0"/>
              <a:t>du référentiel du niveau de formation visé ;</a:t>
            </a:r>
          </a:p>
          <a:p>
            <a:pPr lvl="1"/>
            <a:r>
              <a:rPr lang="fr-FR" dirty="0"/>
              <a:t>d’un document d’accompagnement (ressources) ;</a:t>
            </a:r>
          </a:p>
          <a:p>
            <a:pPr lvl="1"/>
            <a:r>
              <a:rPr lang="fr-FR" dirty="0"/>
              <a:t>d’une liste de matériel de laboratoire de sciences industrielles de l’ingénieur à utiliser.</a:t>
            </a:r>
          </a:p>
          <a:p>
            <a:r>
              <a:rPr lang="fr-FR" dirty="0"/>
              <a:t>Les candidats doivent repérer les objectifs de formation du niveau imposé et s’approprier les compétences à faire acquérir aux élèves liées à la séquence demandée. Puis, ils doivent identifier les savoir-faire et savoirs du programme correspondant dans le but d’élaborer une trame détaillée de la séquence en décrivant son organisation pédagogique, temporelle, matérielle et humaine. Les prérequis de la séquence doivent être identifiés et analysés en cohérence avec la progression didactique annuelle proposée. Les candidats doivent justifier tous leurs choix sur les modalités pédagogique et didactique (TP, TD, cours, projet...). L’ensemble de ces éléments doit être rédigé sur un support de présentation numérique.</a:t>
            </a:r>
          </a:p>
          <a:p>
            <a:endParaRPr lang="fr-FR" dirty="0"/>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2</a:t>
            </a:fld>
            <a:endParaRPr lang="fr-FR"/>
          </a:p>
        </p:txBody>
      </p:sp>
    </p:spTree>
    <p:extLst>
      <p:ext uri="{BB962C8B-B14F-4D97-AF65-F5344CB8AC3E}">
        <p14:creationId xmlns:p14="http://schemas.microsoft.com/office/powerpoint/2010/main" val="9621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a:t>
            </a:r>
            <a:r>
              <a:rPr lang="fr-FR"/>
              <a:t>étayer la trame </a:t>
            </a:r>
            <a:r>
              <a:rPr lang="fr-FR" dirty="0"/>
              <a:t>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91348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Les candidats sont amenés au cours de la présentation orale à : </a:t>
            </a:r>
          </a:p>
          <a:p>
            <a:pPr lvl="1"/>
            <a:r>
              <a:rPr lang="fr-FR" dirty="0"/>
              <a:t>définir les objectifs de formation ; </a:t>
            </a:r>
          </a:p>
          <a:p>
            <a:pPr lvl="1"/>
            <a:r>
              <a:rPr lang="fr-FR" dirty="0"/>
              <a:t>présenter et justifier la structure de la séquence pédagogique, en précisant sa durée, la répartition des séances et leurs objectifs pédagogiques, etc. ; </a:t>
            </a:r>
          </a:p>
          <a:p>
            <a:pPr lvl="1"/>
            <a:r>
              <a:rPr lang="fr-FR" dirty="0"/>
              <a:t>identifier les prérequis et les conditions matérielles nécessaires pour la séance ; </a:t>
            </a:r>
          </a:p>
          <a:p>
            <a:pPr lvl="1"/>
            <a:r>
              <a:rPr lang="fr-FR" dirty="0"/>
              <a:t>mettre en évidence les informations, les données et les résultats issus de leurs propres investigations dans la perspective de la séquence pédagogique imposée et de la séance à caractère expérimental développée.</a:t>
            </a:r>
          </a:p>
          <a:p>
            <a:pPr lvl="1"/>
            <a:endParaRPr lang="fr-FR" dirty="0"/>
          </a:p>
          <a:p>
            <a:pPr lvl="1"/>
            <a:r>
              <a:rPr lang="fr-FR" dirty="0"/>
              <a:t>définir précisément les compétences abordées lors de la séance détaillée ; </a:t>
            </a:r>
          </a:p>
          <a:p>
            <a:pPr lvl="1"/>
            <a:r>
              <a:rPr lang="fr-FR" dirty="0"/>
              <a:t>mettre en adéquation les objectifs visés de la séance et de la séquence ; -</a:t>
            </a:r>
          </a:p>
          <a:p>
            <a:pPr lvl="1"/>
            <a:r>
              <a:rPr lang="fr-FR" dirty="0"/>
              <a:t>exploiter et adapter au niveau de formation demandé les informations, les données et les résultats issus des activités ou des investigations conduites au cours de l’activité pratique ; </a:t>
            </a:r>
          </a:p>
          <a:p>
            <a:pPr lvl="1"/>
            <a:r>
              <a:rPr lang="fr-FR" dirty="0"/>
              <a:t>détailler les activités proposées aux élèves lors de la séance ; </a:t>
            </a:r>
          </a:p>
          <a:p>
            <a:pPr lvl="1"/>
            <a:r>
              <a:rPr lang="fr-FR" dirty="0"/>
              <a:t>présenter les résultats attendus des élèves ; </a:t>
            </a:r>
          </a:p>
          <a:p>
            <a:pPr lvl="1"/>
            <a:r>
              <a:rPr lang="fr-FR" dirty="0"/>
              <a:t>présenter une synthèse ou une structuration des connaissances ; </a:t>
            </a:r>
          </a:p>
          <a:p>
            <a:pPr lvl="1"/>
            <a:r>
              <a:rPr lang="fr-FR" dirty="0"/>
              <a:t>définir les stratégies d’évaluation des acquis des élèves (évaluation sommative, évaluation formative…) et leur lien avec d’éventuelles remédiations.</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4</a:t>
            </a:fld>
            <a:endParaRPr lang="fr-FR"/>
          </a:p>
        </p:txBody>
      </p:sp>
    </p:spTree>
    <p:extLst>
      <p:ext uri="{BB962C8B-B14F-4D97-AF65-F5344CB8AC3E}">
        <p14:creationId xmlns:p14="http://schemas.microsoft.com/office/powerpoint/2010/main" val="188330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Commentaires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étayer la trame 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190842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C545E-1D7C-DC25-7DA6-55C644C5B4EB}"/>
              </a:ext>
            </a:extLst>
          </p:cNvPr>
          <p:cNvSpPr>
            <a:spLocks noGrp="1"/>
          </p:cNvSpPr>
          <p:nvPr>
            <p:ph type="title"/>
          </p:nvPr>
        </p:nvSpPr>
        <p:spPr/>
        <p:txBody>
          <a:bodyPr>
            <a:normAutofit/>
          </a:bodyPr>
          <a:lstStyle/>
          <a:p>
            <a:r>
              <a:rPr lang="fr-FR" dirty="0"/>
              <a:t>Remarques sur l’exploitation pédagogique</a:t>
            </a:r>
          </a:p>
        </p:txBody>
      </p:sp>
      <p:sp>
        <p:nvSpPr>
          <p:cNvPr id="3" name="Espace réservé du contenu 2">
            <a:extLst>
              <a:ext uri="{FF2B5EF4-FFF2-40B4-BE49-F238E27FC236}">
                <a16:creationId xmlns:a16="http://schemas.microsoft.com/office/drawing/2014/main" id="{DC9C640E-34E4-1CCA-C1DE-44D6953E8F4D}"/>
              </a:ext>
            </a:extLst>
          </p:cNvPr>
          <p:cNvSpPr>
            <a:spLocks noGrp="1"/>
          </p:cNvSpPr>
          <p:nvPr>
            <p:ph idx="1"/>
          </p:nvPr>
        </p:nvSpPr>
        <p:spPr/>
        <p:txBody>
          <a:bodyPr>
            <a:normAutofit fontScale="92500" lnSpcReduction="20000"/>
          </a:bodyPr>
          <a:lstStyle/>
          <a:p>
            <a:r>
              <a:rPr lang="fr-FR" dirty="0"/>
              <a:t>La trame pédagogique qui doit être conçue pour situer les activités regroupant et organisant les différentes facettes de l’acte pédagogique et sa progression étalée sur l’année scolaire a été réussie par certains candidats du fait que la majorité ne donne pas et ne sait pas lire correctement les référentiels pédagogiques des différentes filières qui sont mis à leur disposition. La séquence détaillée qu’ils proposent ne cerne pas les compétences et objectifs qu’ils annoncent dans leurs fiches pédagogiques. </a:t>
            </a:r>
          </a:p>
          <a:p>
            <a:r>
              <a:rPr lang="fr-FR" dirty="0"/>
              <a:t>La plupart des candidats n’arrivent pas à argumenter leurs choix pour l’exploitation pédagogique visant un niveau et une situation d’apprentissage dans l’année. Pour se défendre, ils reprennent les éléments de l’épreuve sans justifier ni argumenter la pertinence de leur utilisation pour étayer leur production pédagogique. </a:t>
            </a:r>
          </a:p>
          <a:p>
            <a:r>
              <a:rPr lang="fr-FR" dirty="0"/>
              <a:t>Certains candidats font appel à des techniques utilisées en classe (TP en ILOTS) (Cours Classes inversée, méthode déductive et inductive), qui nécessite des conditions particulières à vérifier. </a:t>
            </a:r>
          </a:p>
          <a:p>
            <a:r>
              <a:rPr lang="fr-FR" dirty="0"/>
              <a:t>Le découpage des séances de cours/Td/TP, n'est parfois pas adéquat. </a:t>
            </a:r>
          </a:p>
          <a:p>
            <a:r>
              <a:rPr lang="fr-FR" dirty="0"/>
              <a:t>Chez certains candidats, il y a un manque de vision au niveau de l’évaluation. </a:t>
            </a:r>
          </a:p>
          <a:p>
            <a:r>
              <a:rPr lang="fr-FR" dirty="0"/>
              <a:t>Les candidats n’exploitent pas le système disponible pour concevoir une séance pédagogique à caractère expérimental partie IV (manque de protocole expérimental et de mesures...) </a:t>
            </a:r>
          </a:p>
          <a:p>
            <a:r>
              <a:rPr lang="fr-FR" dirty="0"/>
              <a:t>Les candidats ne respectent pas les consignes de présentation de l’épreuve E1 en termes de contenu et en termes de durée. </a:t>
            </a:r>
          </a:p>
          <a:p>
            <a:r>
              <a:rPr lang="fr-FR" dirty="0"/>
              <a:t>Il y a nécessité de revoir les programmes enseignés au BTS et au CPGE pour situer la séquence de formation donnée et la séquence expérimentale. </a:t>
            </a:r>
          </a:p>
        </p:txBody>
      </p:sp>
      <p:sp>
        <p:nvSpPr>
          <p:cNvPr id="4" name="Espace réservé du pied de page 3">
            <a:extLst>
              <a:ext uri="{FF2B5EF4-FFF2-40B4-BE49-F238E27FC236}">
                <a16:creationId xmlns:a16="http://schemas.microsoft.com/office/drawing/2014/main" id="{D995EA63-3F92-8676-0B33-19322FBA887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9765889-4472-DE3B-5801-3EF92AC57921}"/>
              </a:ext>
            </a:extLst>
          </p:cNvPr>
          <p:cNvSpPr>
            <a:spLocks noGrp="1"/>
          </p:cNvSpPr>
          <p:nvPr>
            <p:ph type="sldNum" sz="quarter" idx="12"/>
          </p:nvPr>
        </p:nvSpPr>
        <p:spPr/>
        <p:txBody>
          <a:bodyPr/>
          <a:lstStyle/>
          <a:p>
            <a:fld id="{956FD943-6D90-4B00-A69F-9AB9CE3206A3}" type="slidenum">
              <a:rPr lang="fr-FR" smtClean="0"/>
              <a:t>6</a:t>
            </a:fld>
            <a:endParaRPr lang="fr-FR"/>
          </a:p>
        </p:txBody>
      </p:sp>
    </p:spTree>
    <p:extLst>
      <p:ext uri="{BB962C8B-B14F-4D97-AF65-F5344CB8AC3E}">
        <p14:creationId xmlns:p14="http://schemas.microsoft.com/office/powerpoint/2010/main" val="397488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53AAB9-FD39-8CDD-EB07-75181D20F504}"/>
              </a:ext>
            </a:extLst>
          </p:cNvPr>
          <p:cNvSpPr>
            <a:spLocks noGrp="1"/>
          </p:cNvSpPr>
          <p:nvPr>
            <p:ph type="title"/>
          </p:nvPr>
        </p:nvSpPr>
        <p:spPr/>
        <p:txBody>
          <a:bodyPr/>
          <a:lstStyle/>
          <a:p>
            <a:r>
              <a:rPr lang="fr-FR" dirty="0"/>
              <a:t>La filière PCSI – PSI </a:t>
            </a:r>
          </a:p>
        </p:txBody>
      </p:sp>
      <p:sp>
        <p:nvSpPr>
          <p:cNvPr id="3" name="Espace réservé du contenu 2">
            <a:extLst>
              <a:ext uri="{FF2B5EF4-FFF2-40B4-BE49-F238E27FC236}">
                <a16:creationId xmlns:a16="http://schemas.microsoft.com/office/drawing/2014/main" id="{EC34DC2A-8B8B-653D-03CD-E5DFEC282D7D}"/>
              </a:ext>
            </a:extLst>
          </p:cNvPr>
          <p:cNvSpPr>
            <a:spLocks noGrp="1"/>
          </p:cNvSpPr>
          <p:nvPr>
            <p:ph idx="1"/>
          </p:nvPr>
        </p:nvSpPr>
        <p:spPr>
          <a:xfrm>
            <a:off x="339365" y="954541"/>
            <a:ext cx="5756635" cy="5220013"/>
          </a:xfrm>
        </p:spPr>
        <p:txBody>
          <a:bodyPr/>
          <a:lstStyle/>
          <a:p>
            <a:r>
              <a:rPr lang="fr-FR" dirty="0"/>
              <a:t>Origine des élèves : </a:t>
            </a:r>
          </a:p>
          <a:p>
            <a:pPr lvl="1"/>
            <a:r>
              <a:rPr lang="fr-FR" dirty="0"/>
              <a:t>BAC ??</a:t>
            </a:r>
          </a:p>
          <a:p>
            <a:r>
              <a:rPr lang="fr-FR" dirty="0"/>
              <a:t>Objectif des élèves :</a:t>
            </a:r>
          </a:p>
          <a:p>
            <a:pPr lvl="1"/>
            <a:r>
              <a:rPr lang="fr-FR" dirty="0"/>
              <a:t>Niveau BAC + 2 et entrée dans le supérieur</a:t>
            </a:r>
          </a:p>
          <a:p>
            <a:pPr lvl="1"/>
            <a:r>
              <a:rPr lang="fr-FR" dirty="0"/>
              <a:t>Entrer dans une grande école d’ingénieur sur concours</a:t>
            </a:r>
          </a:p>
          <a:p>
            <a:pPr lvl="2"/>
            <a:r>
              <a:rPr lang="fr-FR" dirty="0"/>
              <a:t>Concours ??</a:t>
            </a:r>
          </a:p>
          <a:p>
            <a:pPr lvl="2"/>
            <a:endParaRPr lang="fr-FR" dirty="0"/>
          </a:p>
          <a:p>
            <a:pPr lvl="2"/>
            <a:endParaRPr lang="fr-FR" dirty="0"/>
          </a:p>
          <a:p>
            <a:r>
              <a:rPr lang="fr-FR" dirty="0"/>
              <a:t>Objectif des SII en PCSI – PSI :</a:t>
            </a:r>
          </a:p>
          <a:p>
            <a:pPr lvl="1"/>
            <a:r>
              <a:rPr lang="fr-FR" dirty="0"/>
              <a:t>Analyser les systèmes</a:t>
            </a:r>
          </a:p>
          <a:p>
            <a:pPr lvl="1"/>
            <a:r>
              <a:rPr lang="fr-FR" dirty="0"/>
              <a:t>Modéliser &amp; Résoudre (analytiquement et numériquement)</a:t>
            </a:r>
          </a:p>
          <a:p>
            <a:pPr lvl="1"/>
            <a:r>
              <a:rPr lang="fr-FR" dirty="0"/>
              <a:t>Expérimenter</a:t>
            </a:r>
          </a:p>
          <a:p>
            <a:pPr lvl="1"/>
            <a:r>
              <a:rPr lang="fr-FR" dirty="0"/>
              <a:t>Concevoir</a:t>
            </a:r>
          </a:p>
          <a:p>
            <a:pPr lvl="1"/>
            <a:r>
              <a:rPr lang="fr-FR" dirty="0"/>
              <a:t>Communiquer</a:t>
            </a:r>
          </a:p>
          <a:p>
            <a:pPr lvl="1"/>
            <a:endParaRPr lang="fr-FR" dirty="0"/>
          </a:p>
          <a:p>
            <a:endParaRPr lang="fr-FR" dirty="0"/>
          </a:p>
        </p:txBody>
      </p:sp>
      <p:sp>
        <p:nvSpPr>
          <p:cNvPr id="4" name="Espace réservé du pied de page 3">
            <a:extLst>
              <a:ext uri="{FF2B5EF4-FFF2-40B4-BE49-F238E27FC236}">
                <a16:creationId xmlns:a16="http://schemas.microsoft.com/office/drawing/2014/main" id="{E013FBD3-EE2A-FEF4-7813-A2E97EA4439A}"/>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D790A30F-7A3D-F564-2E46-D8BF4E4473C1}"/>
              </a:ext>
            </a:extLst>
          </p:cNvPr>
          <p:cNvSpPr>
            <a:spLocks noGrp="1"/>
          </p:cNvSpPr>
          <p:nvPr>
            <p:ph type="sldNum" sz="quarter" idx="12"/>
          </p:nvPr>
        </p:nvSpPr>
        <p:spPr/>
        <p:txBody>
          <a:bodyPr/>
          <a:lstStyle/>
          <a:p>
            <a:fld id="{956FD943-6D90-4B00-A69F-9AB9CE3206A3}" type="slidenum">
              <a:rPr lang="fr-FR" smtClean="0"/>
              <a:t>7</a:t>
            </a:fld>
            <a:endParaRPr lang="fr-FR"/>
          </a:p>
        </p:txBody>
      </p:sp>
      <p:pic>
        <p:nvPicPr>
          <p:cNvPr id="7" name="Image 6">
            <a:extLst>
              <a:ext uri="{FF2B5EF4-FFF2-40B4-BE49-F238E27FC236}">
                <a16:creationId xmlns:a16="http://schemas.microsoft.com/office/drawing/2014/main" id="{AD9C1B92-C70F-D4B0-D0C6-0D5D66ECC0C1}"/>
              </a:ext>
            </a:extLst>
          </p:cNvPr>
          <p:cNvPicPr>
            <a:picLocks noChangeAspect="1"/>
          </p:cNvPicPr>
          <p:nvPr/>
        </p:nvPicPr>
        <p:blipFill>
          <a:blip r:embed="rId2"/>
          <a:stretch>
            <a:fillRect/>
          </a:stretch>
        </p:blipFill>
        <p:spPr>
          <a:xfrm>
            <a:off x="6694250" y="4128805"/>
            <a:ext cx="4991357" cy="1606633"/>
          </a:xfrm>
          <a:prstGeom prst="rect">
            <a:avLst/>
          </a:prstGeom>
        </p:spPr>
      </p:pic>
      <p:sp>
        <p:nvSpPr>
          <p:cNvPr id="8" name="Espace réservé du contenu 2">
            <a:extLst>
              <a:ext uri="{FF2B5EF4-FFF2-40B4-BE49-F238E27FC236}">
                <a16:creationId xmlns:a16="http://schemas.microsoft.com/office/drawing/2014/main" id="{00AB1879-2B25-66D7-12C3-BCBD16AAAE4A}"/>
              </a:ext>
            </a:extLst>
          </p:cNvPr>
          <p:cNvSpPr txBox="1">
            <a:spLocks/>
          </p:cNvSpPr>
          <p:nvPr/>
        </p:nvSpPr>
        <p:spPr>
          <a:xfrm>
            <a:off x="6096000" y="1106942"/>
            <a:ext cx="5915320" cy="3021864"/>
          </a:xfrm>
          <a:prstGeom prst="rect">
            <a:avLst/>
          </a:prstGeom>
        </p:spPr>
        <p:txBody>
          <a:bodyPr vert="horz" lIns="0" tIns="45720" rIns="0" bIns="45720" rtlCol="0">
            <a:normAutofit/>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Volume horaire</a:t>
            </a:r>
          </a:p>
          <a:p>
            <a:pPr lvl="1"/>
            <a:r>
              <a:rPr lang="fr-FR" dirty="0"/>
              <a:t>2h de cours – TD (42 élèves)</a:t>
            </a:r>
          </a:p>
          <a:p>
            <a:pPr lvl="1"/>
            <a:r>
              <a:rPr lang="fr-FR" dirty="0"/>
              <a:t>2h de TP (21 élèves)</a:t>
            </a:r>
          </a:p>
          <a:p>
            <a:pPr lvl="1"/>
            <a:r>
              <a:rPr lang="fr-FR" dirty="0"/>
              <a:t>2h de TIPE</a:t>
            </a:r>
          </a:p>
          <a:p>
            <a:pPr lvl="1"/>
            <a:r>
              <a:rPr lang="fr-FR" dirty="0"/>
              <a:t>1 h de colle toutes les 4 semaines ?</a:t>
            </a:r>
          </a:p>
          <a:p>
            <a:pPr lvl="1"/>
            <a:endParaRPr lang="fr-FR" dirty="0"/>
          </a:p>
          <a:p>
            <a:pPr lvl="1"/>
            <a:endParaRPr lang="fr-FR" dirty="0"/>
          </a:p>
          <a:p>
            <a:endParaRPr lang="fr-FR" dirty="0"/>
          </a:p>
        </p:txBody>
      </p:sp>
    </p:spTree>
    <p:extLst>
      <p:ext uri="{BB962C8B-B14F-4D97-AF65-F5344CB8AC3E}">
        <p14:creationId xmlns:p14="http://schemas.microsoft.com/office/powerpoint/2010/main" val="396279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D4DA0-42F1-7F85-A1FB-A91AD9B0998E}"/>
              </a:ext>
            </a:extLst>
          </p:cNvPr>
          <p:cNvSpPr>
            <a:spLocks noGrp="1"/>
          </p:cNvSpPr>
          <p:nvPr>
            <p:ph type="title"/>
          </p:nvPr>
        </p:nvSpPr>
        <p:spPr/>
        <p:txBody>
          <a:bodyPr>
            <a:normAutofit/>
          </a:bodyPr>
          <a:lstStyle/>
          <a:p>
            <a:r>
              <a:rPr lang="fr-FR" dirty="0"/>
              <a:t>Objectif de la séquence</a:t>
            </a:r>
          </a:p>
        </p:txBody>
      </p:sp>
      <p:sp>
        <p:nvSpPr>
          <p:cNvPr id="3" name="Espace réservé du contenu 2">
            <a:extLst>
              <a:ext uri="{FF2B5EF4-FFF2-40B4-BE49-F238E27FC236}">
                <a16:creationId xmlns:a16="http://schemas.microsoft.com/office/drawing/2014/main" id="{E939A49E-2027-653E-7497-9A1256343FE8}"/>
              </a:ext>
            </a:extLst>
          </p:cNvPr>
          <p:cNvSpPr>
            <a:spLocks noGrp="1"/>
          </p:cNvSpPr>
          <p:nvPr>
            <p:ph idx="1"/>
          </p:nvPr>
        </p:nvSpPr>
        <p:spPr>
          <a:xfrm>
            <a:off x="339366" y="954541"/>
            <a:ext cx="5756634" cy="5220013"/>
          </a:xfrm>
        </p:spPr>
        <p:txBody>
          <a:bodyPr/>
          <a:lstStyle/>
          <a:p>
            <a:r>
              <a:rPr lang="fr-FR" dirty="0"/>
              <a:t>Titre de la séquence : les correcteurs d’un système asservi</a:t>
            </a:r>
          </a:p>
          <a:p>
            <a:r>
              <a:rPr lang="fr-FR" dirty="0"/>
              <a:t>Niveau de la formation : PSI</a:t>
            </a:r>
          </a:p>
          <a:p>
            <a:endParaRPr lang="fr-FR" dirty="0"/>
          </a:p>
          <a:p>
            <a:r>
              <a:rPr lang="fr-FR" dirty="0"/>
              <a:t>Amélioration des performances d’un système asservi : correction </a:t>
            </a:r>
          </a:p>
          <a:p>
            <a:pPr lvl="1"/>
            <a:r>
              <a:rPr lang="fr-FR" dirty="0"/>
              <a:t>Notions sur la correction des systèmes : </a:t>
            </a:r>
          </a:p>
          <a:p>
            <a:pPr lvl="2"/>
            <a:r>
              <a:rPr lang="fr-FR" dirty="0"/>
              <a:t>Action proportionnelle ; </a:t>
            </a:r>
          </a:p>
          <a:p>
            <a:pPr lvl="2"/>
            <a:r>
              <a:rPr lang="fr-FR" dirty="0"/>
              <a:t>Action intégrale ; </a:t>
            </a:r>
          </a:p>
          <a:p>
            <a:pPr lvl="2"/>
            <a:r>
              <a:rPr lang="fr-FR" dirty="0"/>
              <a:t>Action dérivée. </a:t>
            </a:r>
          </a:p>
          <a:p>
            <a:pPr lvl="1"/>
            <a:r>
              <a:rPr lang="fr-FR" dirty="0"/>
              <a:t>Réglage du correcteur proportionnel ; </a:t>
            </a:r>
          </a:p>
          <a:p>
            <a:pPr lvl="1"/>
            <a:r>
              <a:rPr lang="fr-FR" dirty="0"/>
              <a:t>Réglage du correcteur proportionnel intégral (P.I) ; </a:t>
            </a:r>
          </a:p>
          <a:p>
            <a:pPr lvl="1"/>
            <a:r>
              <a:rPr lang="fr-FR" dirty="0"/>
              <a:t>Réglage du correcteur à avance de phase.</a:t>
            </a:r>
          </a:p>
          <a:p>
            <a:endParaRPr lang="fr-FR" dirty="0"/>
          </a:p>
        </p:txBody>
      </p:sp>
      <p:sp>
        <p:nvSpPr>
          <p:cNvPr id="4" name="Espace réservé du pied de page 3">
            <a:extLst>
              <a:ext uri="{FF2B5EF4-FFF2-40B4-BE49-F238E27FC236}">
                <a16:creationId xmlns:a16="http://schemas.microsoft.com/office/drawing/2014/main" id="{3CA419AF-8C5A-0EE2-FB2C-711B80FC0A4F}"/>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5E6FBF54-C704-C589-C852-50DD43D757AC}"/>
              </a:ext>
            </a:extLst>
          </p:cNvPr>
          <p:cNvSpPr>
            <a:spLocks noGrp="1"/>
          </p:cNvSpPr>
          <p:nvPr>
            <p:ph type="sldNum" sz="quarter" idx="12"/>
          </p:nvPr>
        </p:nvSpPr>
        <p:spPr/>
        <p:txBody>
          <a:bodyPr/>
          <a:lstStyle/>
          <a:p>
            <a:fld id="{956FD943-6D90-4B00-A69F-9AB9CE3206A3}" type="slidenum">
              <a:rPr lang="fr-FR" smtClean="0"/>
              <a:t>8</a:t>
            </a:fld>
            <a:endParaRPr lang="fr-FR"/>
          </a:p>
        </p:txBody>
      </p:sp>
      <p:sp>
        <p:nvSpPr>
          <p:cNvPr id="6" name="Espace réservé du contenu 2">
            <a:extLst>
              <a:ext uri="{FF2B5EF4-FFF2-40B4-BE49-F238E27FC236}">
                <a16:creationId xmlns:a16="http://schemas.microsoft.com/office/drawing/2014/main" id="{F3115B94-19B9-E2A5-F561-EFD46E45475E}"/>
              </a:ext>
            </a:extLst>
          </p:cNvPr>
          <p:cNvSpPr txBox="1">
            <a:spLocks/>
          </p:cNvSpPr>
          <p:nvPr/>
        </p:nvSpPr>
        <p:spPr>
          <a:xfrm>
            <a:off x="6096000" y="2617940"/>
            <a:ext cx="5891408" cy="3556613"/>
          </a:xfrm>
          <a:prstGeom prst="rect">
            <a:avLst/>
          </a:prstGeom>
        </p:spPr>
        <p:txBody>
          <a:bodyPr vert="horz" lIns="0" tIns="45720" rIns="0" bIns="45720" rtlCol="0">
            <a:normAutofit/>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Les relations entre les paramètres de réglage fournies, l’étudiant doit être capable de : </a:t>
            </a:r>
          </a:p>
          <a:p>
            <a:pPr lvl="1"/>
            <a:r>
              <a:rPr lang="fr-FR" dirty="0"/>
              <a:t>Choisir un type de correcteur adapté ; </a:t>
            </a:r>
          </a:p>
          <a:p>
            <a:pPr lvl="1"/>
            <a:r>
              <a:rPr lang="fr-FR" dirty="0"/>
              <a:t>Proposer la démarche de réglage d’un correcteur proportionnel, proportionnel intégral et à avance de phase ; </a:t>
            </a:r>
          </a:p>
          <a:p>
            <a:pPr lvl="1"/>
            <a:r>
              <a:rPr lang="fr-FR" dirty="0"/>
              <a:t>Déterminer les paramètres d’un correcteur proportionnel, proportionnel intégral et à avance de phase ; </a:t>
            </a:r>
          </a:p>
          <a:p>
            <a:pPr lvl="1"/>
            <a:r>
              <a:rPr lang="fr-FR" dirty="0"/>
              <a:t>Réaliser une intégration et une dérivation sous une forme numérique (somme et différence en activité de TP).</a:t>
            </a:r>
          </a:p>
          <a:p>
            <a:endParaRPr lang="fr-FR" dirty="0"/>
          </a:p>
        </p:txBody>
      </p:sp>
      <p:sp>
        <p:nvSpPr>
          <p:cNvPr id="7" name="Espace réservé du contenu 2">
            <a:extLst>
              <a:ext uri="{FF2B5EF4-FFF2-40B4-BE49-F238E27FC236}">
                <a16:creationId xmlns:a16="http://schemas.microsoft.com/office/drawing/2014/main" id="{23D7135A-0C89-F2B5-2A99-68080032A575}"/>
              </a:ext>
            </a:extLst>
          </p:cNvPr>
          <p:cNvSpPr txBox="1">
            <a:spLocks/>
          </p:cNvSpPr>
          <p:nvPr/>
        </p:nvSpPr>
        <p:spPr>
          <a:xfrm>
            <a:off x="6096000" y="954541"/>
            <a:ext cx="5891408" cy="1538412"/>
          </a:xfrm>
          <a:prstGeom prst="rect">
            <a:avLst/>
          </a:prstGeom>
        </p:spPr>
        <p:txBody>
          <a:bodyPr vert="horz" lIns="0" tIns="45720" rIns="0" bIns="45720" rtlCol="0">
            <a:normAutofit lnSpcReduction="10000"/>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Prérequis pour la séquence :</a:t>
            </a:r>
          </a:p>
          <a:p>
            <a:pPr lvl="1"/>
            <a:r>
              <a:rPr lang="fr-FR" dirty="0"/>
              <a:t>Modélisation des systèmes asservis</a:t>
            </a:r>
          </a:p>
          <a:p>
            <a:pPr lvl="1"/>
            <a:r>
              <a:rPr lang="fr-FR" dirty="0"/>
              <a:t>Performances asservis</a:t>
            </a:r>
          </a:p>
          <a:p>
            <a:pPr lvl="1"/>
            <a:r>
              <a:rPr lang="fr-FR" dirty="0"/>
              <a:t>Réponses temporelles et fréquentielle des systèmes asservis</a:t>
            </a:r>
          </a:p>
        </p:txBody>
      </p:sp>
    </p:spTree>
    <p:extLst>
      <p:ext uri="{BB962C8B-B14F-4D97-AF65-F5344CB8AC3E}">
        <p14:creationId xmlns:p14="http://schemas.microsoft.com/office/powerpoint/2010/main" val="26496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1F58D-D4BE-FDAF-DA97-2CC3E31EC855}"/>
              </a:ext>
            </a:extLst>
          </p:cNvPr>
          <p:cNvSpPr>
            <a:spLocks noGrp="1"/>
          </p:cNvSpPr>
          <p:nvPr>
            <p:ph type="title"/>
          </p:nvPr>
        </p:nvSpPr>
        <p:spPr/>
        <p:txBody>
          <a:bodyPr/>
          <a:lstStyle/>
          <a:p>
            <a:r>
              <a:rPr lang="fr-FR" dirty="0"/>
              <a:t>Progression pédagogique annuelle</a:t>
            </a:r>
          </a:p>
        </p:txBody>
      </p:sp>
      <p:sp>
        <p:nvSpPr>
          <p:cNvPr id="4" name="Espace réservé du pied de page 3">
            <a:extLst>
              <a:ext uri="{FF2B5EF4-FFF2-40B4-BE49-F238E27FC236}">
                <a16:creationId xmlns:a16="http://schemas.microsoft.com/office/drawing/2014/main" id="{6CBB82D3-DB6D-03A1-931C-F5EF7C4E33D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389E0C11-EBA3-E0AA-F118-1CB2CB309F64}"/>
              </a:ext>
            </a:extLst>
          </p:cNvPr>
          <p:cNvSpPr>
            <a:spLocks noGrp="1"/>
          </p:cNvSpPr>
          <p:nvPr>
            <p:ph type="sldNum" sz="quarter" idx="12"/>
          </p:nvPr>
        </p:nvSpPr>
        <p:spPr/>
        <p:txBody>
          <a:bodyPr/>
          <a:lstStyle/>
          <a:p>
            <a:fld id="{956FD943-6D90-4B00-A69F-9AB9CE3206A3}" type="slidenum">
              <a:rPr lang="fr-FR" smtClean="0"/>
              <a:t>9</a:t>
            </a:fld>
            <a:endParaRPr lang="fr-FR"/>
          </a:p>
        </p:txBody>
      </p:sp>
      <p:graphicFrame>
        <p:nvGraphicFramePr>
          <p:cNvPr id="6" name="Tableau 6">
            <a:extLst>
              <a:ext uri="{FF2B5EF4-FFF2-40B4-BE49-F238E27FC236}">
                <a16:creationId xmlns:a16="http://schemas.microsoft.com/office/drawing/2014/main" id="{9AF8BBC3-8AF3-D6FC-5A60-6A80DEF304A2}"/>
              </a:ext>
            </a:extLst>
          </p:cNvPr>
          <p:cNvGraphicFramePr>
            <a:graphicFrameLocks noGrp="1"/>
          </p:cNvGraphicFramePr>
          <p:nvPr>
            <p:extLst>
              <p:ext uri="{D42A27DB-BD31-4B8C-83A1-F6EECF244321}">
                <p14:modId xmlns:p14="http://schemas.microsoft.com/office/powerpoint/2010/main" val="2875887478"/>
              </p:ext>
            </p:extLst>
          </p:nvPr>
        </p:nvGraphicFramePr>
        <p:xfrm>
          <a:off x="339364" y="939454"/>
          <a:ext cx="11472313" cy="4936538"/>
        </p:xfrm>
        <a:graphic>
          <a:graphicData uri="http://schemas.openxmlformats.org/drawingml/2006/table">
            <a:tbl>
              <a:tblPr firstRow="1" bandRow="1">
                <a:tableStyleId>{5C22544A-7EE6-4342-B048-85BDC9FD1C3A}</a:tableStyleId>
              </a:tblPr>
              <a:tblGrid>
                <a:gridCol w="1021333">
                  <a:extLst>
                    <a:ext uri="{9D8B030D-6E8A-4147-A177-3AD203B41FA5}">
                      <a16:colId xmlns:a16="http://schemas.microsoft.com/office/drawing/2014/main" val="1107093511"/>
                    </a:ext>
                  </a:extLst>
                </a:gridCol>
                <a:gridCol w="7272000">
                  <a:extLst>
                    <a:ext uri="{9D8B030D-6E8A-4147-A177-3AD203B41FA5}">
                      <a16:colId xmlns:a16="http://schemas.microsoft.com/office/drawing/2014/main" val="4178950373"/>
                    </a:ext>
                  </a:extLst>
                </a:gridCol>
                <a:gridCol w="349830">
                  <a:extLst>
                    <a:ext uri="{9D8B030D-6E8A-4147-A177-3AD203B41FA5}">
                      <a16:colId xmlns:a16="http://schemas.microsoft.com/office/drawing/2014/main" val="1877055742"/>
                    </a:ext>
                  </a:extLst>
                </a:gridCol>
                <a:gridCol w="349830">
                  <a:extLst>
                    <a:ext uri="{9D8B030D-6E8A-4147-A177-3AD203B41FA5}">
                      <a16:colId xmlns:a16="http://schemas.microsoft.com/office/drawing/2014/main" val="1508430162"/>
                    </a:ext>
                  </a:extLst>
                </a:gridCol>
                <a:gridCol w="349830">
                  <a:extLst>
                    <a:ext uri="{9D8B030D-6E8A-4147-A177-3AD203B41FA5}">
                      <a16:colId xmlns:a16="http://schemas.microsoft.com/office/drawing/2014/main" val="728004288"/>
                    </a:ext>
                  </a:extLst>
                </a:gridCol>
                <a:gridCol w="349830">
                  <a:extLst>
                    <a:ext uri="{9D8B030D-6E8A-4147-A177-3AD203B41FA5}">
                      <a16:colId xmlns:a16="http://schemas.microsoft.com/office/drawing/2014/main" val="2083796404"/>
                    </a:ext>
                  </a:extLst>
                </a:gridCol>
                <a:gridCol w="349830">
                  <a:extLst>
                    <a:ext uri="{9D8B030D-6E8A-4147-A177-3AD203B41FA5}">
                      <a16:colId xmlns:a16="http://schemas.microsoft.com/office/drawing/2014/main" val="209637096"/>
                    </a:ext>
                  </a:extLst>
                </a:gridCol>
                <a:gridCol w="349830">
                  <a:extLst>
                    <a:ext uri="{9D8B030D-6E8A-4147-A177-3AD203B41FA5}">
                      <a16:colId xmlns:a16="http://schemas.microsoft.com/office/drawing/2014/main" val="3578659993"/>
                    </a:ext>
                  </a:extLst>
                </a:gridCol>
                <a:gridCol w="1080000">
                  <a:extLst>
                    <a:ext uri="{9D8B030D-6E8A-4147-A177-3AD203B41FA5}">
                      <a16:colId xmlns:a16="http://schemas.microsoft.com/office/drawing/2014/main" val="1738250318"/>
                    </a:ext>
                  </a:extLst>
                </a:gridCol>
              </a:tblGrid>
              <a:tr h="839211">
                <a:tc>
                  <a:txBody>
                    <a:bodyPr/>
                    <a:lstStyle/>
                    <a:p>
                      <a:r>
                        <a:rPr lang="fr-FR" sz="1600" dirty="0"/>
                        <a:t>Semaines</a:t>
                      </a:r>
                    </a:p>
                  </a:txBody>
                  <a:tcPr anchor="ctr"/>
                </a:tc>
                <a:tc>
                  <a:txBody>
                    <a:bodyPr/>
                    <a:lstStyle/>
                    <a:p>
                      <a:r>
                        <a:rPr lang="fr-FR" sz="1600" dirty="0"/>
                        <a:t>Titre de la séquence</a:t>
                      </a:r>
                    </a:p>
                  </a:txBody>
                  <a:tcPr anchor="ctr"/>
                </a:tc>
                <a:tc>
                  <a:txBody>
                    <a:bodyPr/>
                    <a:lstStyle/>
                    <a:p>
                      <a:r>
                        <a:rPr lang="fr-FR" sz="1200" dirty="0"/>
                        <a:t>Analyser</a:t>
                      </a:r>
                    </a:p>
                  </a:txBody>
                  <a:tcPr vert="vert270" anchor="ctr"/>
                </a:tc>
                <a:tc>
                  <a:txBody>
                    <a:bodyPr/>
                    <a:lstStyle/>
                    <a:p>
                      <a:r>
                        <a:rPr lang="fr-FR" sz="1200" dirty="0"/>
                        <a:t>Modéliser</a:t>
                      </a:r>
                    </a:p>
                  </a:txBody>
                  <a:tcPr vert="vert270" anchor="ctr"/>
                </a:tc>
                <a:tc>
                  <a:txBody>
                    <a:bodyPr/>
                    <a:lstStyle/>
                    <a:p>
                      <a:r>
                        <a:rPr lang="fr-FR" sz="1200" dirty="0"/>
                        <a:t>Résoudre</a:t>
                      </a:r>
                    </a:p>
                  </a:txBody>
                  <a:tcPr vert="vert270" anchor="ctr"/>
                </a:tc>
                <a:tc>
                  <a:txBody>
                    <a:bodyPr/>
                    <a:lstStyle/>
                    <a:p>
                      <a:r>
                        <a:rPr lang="fr-FR" sz="1200" dirty="0"/>
                        <a:t>Expérimenter</a:t>
                      </a:r>
                    </a:p>
                  </a:txBody>
                  <a:tcPr vert="vert270" anchor="ctr"/>
                </a:tc>
                <a:tc>
                  <a:txBody>
                    <a:bodyPr/>
                    <a:lstStyle/>
                    <a:p>
                      <a:r>
                        <a:rPr lang="fr-FR" sz="1200" dirty="0"/>
                        <a:t>Concevoir</a:t>
                      </a:r>
                    </a:p>
                  </a:txBody>
                  <a:tcPr vert="vert270" anchor="ctr"/>
                </a:tc>
                <a:tc>
                  <a:txBody>
                    <a:bodyPr/>
                    <a:lstStyle/>
                    <a:p>
                      <a:r>
                        <a:rPr lang="fr-FR" sz="1200" dirty="0"/>
                        <a:t>Communiquer</a:t>
                      </a:r>
                    </a:p>
                  </a:txBody>
                  <a:tcPr vert="vert270" anchor="ctr"/>
                </a:tc>
                <a:tc>
                  <a:txBody>
                    <a:bodyPr/>
                    <a:lstStyle/>
                    <a:p>
                      <a:r>
                        <a:rPr lang="fr-FR" sz="1600" dirty="0"/>
                        <a:t>Evaluation</a:t>
                      </a:r>
                    </a:p>
                  </a:txBody>
                  <a:tcPr anchor="ctr"/>
                </a:tc>
                <a:extLst>
                  <a:ext uri="{0D108BD9-81ED-4DB2-BD59-A6C34878D82A}">
                    <a16:rowId xmlns:a16="http://schemas.microsoft.com/office/drawing/2014/main" val="2920928768"/>
                  </a:ext>
                </a:extLst>
              </a:tr>
              <a:tr h="429862">
                <a:tc>
                  <a:txBody>
                    <a:bodyPr/>
                    <a:lstStyle/>
                    <a:p>
                      <a:r>
                        <a:rPr lang="fr-FR" sz="1600" dirty="0"/>
                        <a:t>2</a:t>
                      </a:r>
                    </a:p>
                  </a:txBody>
                  <a:tcPr/>
                </a:tc>
                <a:tc>
                  <a:txBody>
                    <a:bodyPr/>
                    <a:lstStyle/>
                    <a:p>
                      <a:r>
                        <a:rPr lang="fr-FR" sz="1600" dirty="0"/>
                        <a:t>Modéliser le comportement dynamique des systèmes à 1 DDL </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634740182"/>
                  </a:ext>
                </a:extLst>
              </a:tr>
              <a:tr h="520337">
                <a:tc>
                  <a:txBody>
                    <a:bodyPr/>
                    <a:lstStyle/>
                    <a:p>
                      <a:r>
                        <a:rPr lang="fr-FR" sz="1600" dirty="0"/>
                        <a:t>3</a:t>
                      </a:r>
                    </a:p>
                  </a:txBody>
                  <a:tcPr/>
                </a:tc>
                <a:tc>
                  <a:txBody>
                    <a:bodyPr/>
                    <a:lstStyle/>
                    <a:p>
                      <a:r>
                        <a:rPr lang="fr-FR" sz="1600" dirty="0"/>
                        <a:t>Modéliser le comportement des systèmes asservis et déterminer analytiquement leur comportement</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3680566908"/>
                  </a:ext>
                </a:extLst>
              </a:tr>
              <a:tr h="520337">
                <a:tc>
                  <a:txBody>
                    <a:bodyPr/>
                    <a:lstStyle/>
                    <a:p>
                      <a:r>
                        <a:rPr lang="fr-FR" sz="1600" dirty="0"/>
                        <a:t>3</a:t>
                      </a:r>
                    </a:p>
                  </a:txBody>
                  <a:tcPr/>
                </a:tc>
                <a:tc>
                  <a:txBody>
                    <a:bodyPr/>
                    <a:lstStyle/>
                    <a:p>
                      <a:r>
                        <a:rPr lang="fr-FR" sz="1600" dirty="0"/>
                        <a:t>Modéliser les comportement des système  asservis dans le but de prévoir leur comportement</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443680042"/>
                  </a:ext>
                </a:extLst>
              </a:tr>
              <a:tr h="301248">
                <a:tc>
                  <a:txBody>
                    <a:bodyPr/>
                    <a:lstStyle/>
                    <a:p>
                      <a:r>
                        <a:rPr lang="fr-FR" sz="1600" dirty="0"/>
                        <a:t>2</a:t>
                      </a:r>
                    </a:p>
                  </a:txBody>
                  <a:tcPr/>
                </a:tc>
                <a:tc>
                  <a:txBody>
                    <a:bodyPr/>
                    <a:lstStyle/>
                    <a:p>
                      <a:r>
                        <a:rPr lang="fr-FR" sz="1600" dirty="0"/>
                        <a:t>Modéliser les caractéristiques des solides</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3835913168"/>
                  </a:ext>
                </a:extLst>
              </a:tr>
              <a:tr h="431128">
                <a:tc>
                  <a:txBody>
                    <a:bodyPr/>
                    <a:lstStyle/>
                    <a:p>
                      <a:r>
                        <a:rPr lang="fr-FR" sz="1600" dirty="0"/>
                        <a:t>3</a:t>
                      </a:r>
                    </a:p>
                  </a:txBody>
                  <a:tcPr/>
                </a:tc>
                <a:tc>
                  <a:txBody>
                    <a:bodyPr/>
                    <a:lstStyle/>
                    <a:p>
                      <a:r>
                        <a:rPr lang="fr-FR" sz="1600" dirty="0"/>
                        <a:t>Valider le choix d’un actionneur, en utilisant une résolution dynamique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530063043"/>
                  </a:ext>
                </a:extLst>
              </a:tr>
              <a:tr h="431128">
                <a:tc>
                  <a:txBody>
                    <a:bodyPr/>
                    <a:lstStyle/>
                    <a:p>
                      <a:r>
                        <a:rPr lang="fr-FR"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Valider le choix d’un actionneur, en utilisant une résolution énergétique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3402905890"/>
                  </a:ext>
                </a:extLst>
              </a:tr>
              <a:tr h="484751">
                <a:tc>
                  <a:txBody>
                    <a:bodyPr/>
                    <a:lstStyle/>
                    <a:p>
                      <a:r>
                        <a:rPr lang="fr-FR" sz="1600" dirty="0"/>
                        <a:t>2</a:t>
                      </a:r>
                    </a:p>
                  </a:txBody>
                  <a:tcPr/>
                </a:tc>
                <a:tc>
                  <a:txBody>
                    <a:bodyPr/>
                    <a:lstStyle/>
                    <a:p>
                      <a:r>
                        <a:rPr lang="fr-FR" sz="1600" dirty="0"/>
                        <a:t>Choisir une méthode de résolution dans le but de </a:t>
                      </a:r>
                      <a:r>
                        <a:rPr lang="fr-FR" sz="1600" dirty="0" err="1"/>
                        <a:t>prédimensionner</a:t>
                      </a:r>
                      <a:r>
                        <a:rPr lang="fr-FR" sz="1600" dirty="0"/>
                        <a:t> un actionneur</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1178936534"/>
                  </a:ext>
                </a:extLst>
              </a:tr>
              <a:tr h="413469">
                <a:tc>
                  <a:txBody>
                    <a:bodyPr/>
                    <a:lstStyle/>
                    <a:p>
                      <a:r>
                        <a:rPr lang="fr-FR" sz="1600" dirty="0"/>
                        <a:t>3</a:t>
                      </a:r>
                    </a:p>
                  </a:txBody>
                  <a:tcPr/>
                </a:tc>
                <a:tc>
                  <a:txBody>
                    <a:bodyPr/>
                    <a:lstStyle/>
                    <a:p>
                      <a:r>
                        <a:rPr lang="fr-FR" sz="1600" dirty="0"/>
                        <a:t>Prédire les performances d’un système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4068820531"/>
                  </a:ext>
                </a:extLst>
              </a:tr>
              <a:tr h="413469">
                <a:tc>
                  <a:txBody>
                    <a:bodyPr/>
                    <a:lstStyle/>
                    <a:p>
                      <a:r>
                        <a:rPr lang="fr-FR" sz="1600" dirty="0"/>
                        <a:t>3</a:t>
                      </a:r>
                    </a:p>
                  </a:txBody>
                  <a:tcPr/>
                </a:tc>
                <a:tc>
                  <a:txBody>
                    <a:bodyPr/>
                    <a:lstStyle/>
                    <a:p>
                      <a:r>
                        <a:rPr lang="fr-FR" sz="1600" dirty="0"/>
                        <a:t>Concevoir la partie commande d’un système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298595789"/>
                  </a:ext>
                </a:extLst>
              </a:tr>
            </a:tbl>
          </a:graphicData>
        </a:graphic>
      </p:graphicFrame>
    </p:spTree>
    <p:extLst>
      <p:ext uri="{BB962C8B-B14F-4D97-AF65-F5344CB8AC3E}">
        <p14:creationId xmlns:p14="http://schemas.microsoft.com/office/powerpoint/2010/main" val="3457167075"/>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2410</Words>
  <Application>Microsoft Office PowerPoint</Application>
  <PresentationFormat>Grand écran</PresentationFormat>
  <Paragraphs>342</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Calibri Light</vt:lpstr>
      <vt:lpstr>Cambria Math</vt:lpstr>
      <vt:lpstr>Wingdings</vt:lpstr>
      <vt:lpstr>Rétrospective</vt:lpstr>
      <vt:lpstr>Education Fellow UM6P</vt:lpstr>
      <vt:lpstr>Rappels – Rapport du jury 2021 Phase 1, 1er temps</vt:lpstr>
      <vt:lpstr>Rappels – Rapport du jury 2021 Phase 1, 4ème temps</vt:lpstr>
      <vt:lpstr>Rappels – Rapport du jury 2021</vt:lpstr>
      <vt:lpstr>Commentaires – Rapport du jury 2021 Phase 1, 4ème temps</vt:lpstr>
      <vt:lpstr>Remarques sur l’exploitation pédagogique</vt:lpstr>
      <vt:lpstr>La filière PCSI – PSI </vt:lpstr>
      <vt:lpstr>Objectif de la séquence</vt:lpstr>
      <vt:lpstr>Progression pédagogique annuelle</vt:lpstr>
      <vt:lpstr>Conception de la commande d’un système asservi</vt:lpstr>
      <vt:lpstr>Conception de la commande d’un système asservi</vt:lpstr>
      <vt:lpstr>Conception de la commande d’un système asservi</vt:lpstr>
      <vt:lpstr>Semaine 2 – Exemple d’évaluation diagnostique</vt:lpstr>
      <vt:lpstr>Semaine 2 – Exemple d’évaluation diagnostique</vt:lpstr>
      <vt:lpstr>Séance de TP 1 : Analyser l’effet d’un correcteur P</vt:lpstr>
      <vt:lpstr>Séance de TP 1 : Analyser l’effet d’un correcteur 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101</cp:revision>
  <dcterms:created xsi:type="dcterms:W3CDTF">2020-07-07T20:56:13Z</dcterms:created>
  <dcterms:modified xsi:type="dcterms:W3CDTF">2023-04-11T15:29:26Z</dcterms:modified>
</cp:coreProperties>
</file>