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3333" autoAdjust="0"/>
  </p:normalViewPr>
  <p:slideViewPr>
    <p:cSldViewPr>
      <p:cViewPr>
        <p:scale>
          <a:sx n="50" d="100"/>
          <a:sy n="50" d="100"/>
        </p:scale>
        <p:origin x="84" y="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05/10/2024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05/10/2024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=2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=5+5+3+3=16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=3⋅6=18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=2−18+16=0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3+2+2+2=9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=0−9+9=0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899584" y="15901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901230" y="12354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1126368" y="2347642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3" name="Ellipse 22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4" name="Ellipse 23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5" name="Ellipse 24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056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868971" y="1814197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=2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=4+3+5+3=15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=3−18+15=</m:t>
                    </m:r>
                    <m:r>
                      <a:rPr lang="fr-FR" b="0" i="0" smtClean="0">
                        <a:latin typeface="Cambria Math"/>
                      </a:rPr>
                      <m:t>0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=1−9+8=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1" name="Ellipse 20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3" name="Ellipse 22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9212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868971" y="1814197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=2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=5+3+5+3=1</m:t>
                    </m:r>
                  </m:oMath>
                </a14:m>
                <a:r>
                  <a:rPr lang="fr-FR" b="0" dirty="0"/>
                  <a:t>6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=2−18+16=</m:t>
                    </m:r>
                    <m:r>
                      <a:rPr lang="fr-FR" b="0" i="0" smtClean="0">
                        <a:latin typeface="Cambria Math"/>
                      </a:rPr>
                      <m:t>0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3+2+2+2=</m:t>
                    </m:r>
                    <m:r>
                      <a:rPr lang="fr-FR" b="0" i="0" smtClean="0">
                        <a:latin typeface="Cambria Math"/>
                      </a:rPr>
                      <m:t>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=0−9+9=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5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/>
          <p:nvPr/>
        </p:nvCxnSpPr>
        <p:spPr>
          <a:xfrm flipH="1">
            <a:off x="901213" y="1238496"/>
            <a:ext cx="14400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901213" y="1587745"/>
            <a:ext cx="14400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4" name="Ellipse 23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5" name="Ellipse 24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6" name="Ellipse 25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8991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868971" y="1814197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=5+3+5+3=16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=2−18+16=</m:t>
                    </m:r>
                    <m:r>
                      <a:rPr lang="fr-FR" b="0" i="0" smtClean="0">
                        <a:latin typeface="Cambria Math"/>
                      </a:rPr>
                      <m:t>0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=1−9+8=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1" name="Ellipse 20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3" name="Ellipse 22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654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90BE600-BE5B-E5C4-35C4-D530979A92DC}"/>
              </a:ext>
            </a:extLst>
          </p:cNvPr>
          <p:cNvGrpSpPr/>
          <p:nvPr/>
        </p:nvGrpSpPr>
        <p:grpSpPr>
          <a:xfrm>
            <a:off x="851012" y="2915433"/>
            <a:ext cx="1255936" cy="144002"/>
            <a:chOff x="959462" y="3564487"/>
            <a:chExt cx="288032" cy="1440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605A59-E1B6-EC63-05CC-2956F41BF060}"/>
                </a:ext>
              </a:extLst>
            </p:cNvPr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1731AF3A-C4F2-3537-D6ED-2D750FFD0A2E}"/>
                </a:ext>
              </a:extLst>
            </p:cNvPr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795C3E3-2E60-F51F-F63B-A8A33735102D}"/>
              </a:ext>
            </a:extLst>
          </p:cNvPr>
          <p:cNvGrpSpPr/>
          <p:nvPr/>
        </p:nvGrpSpPr>
        <p:grpSpPr>
          <a:xfrm>
            <a:off x="851012" y="2479796"/>
            <a:ext cx="415268" cy="415268"/>
            <a:chOff x="851012" y="2479796"/>
            <a:chExt cx="415268" cy="415268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C22DACA-2508-20BE-80E0-DAD97B0F388B}"/>
                </a:ext>
              </a:extLst>
            </p:cNvPr>
            <p:cNvSpPr/>
            <p:nvPr/>
          </p:nvSpPr>
          <p:spPr>
            <a:xfrm>
              <a:off x="851012" y="2479796"/>
              <a:ext cx="415268" cy="4152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6D231DF-DDF0-94A9-71AA-9C150BC632B4}"/>
                </a:ext>
              </a:extLst>
            </p:cNvPr>
            <p:cNvSpPr/>
            <p:nvPr/>
          </p:nvSpPr>
          <p:spPr>
            <a:xfrm>
              <a:off x="986638" y="2615422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B49ED74-1294-DEB3-516F-7A32CE1BC477}"/>
                </a:ext>
              </a:extLst>
            </p:cNvPr>
            <p:cNvCxnSpPr>
              <a:cxnSpLocks/>
              <a:stCxn id="8" idx="7"/>
              <a:endCxn id="7" idx="7"/>
            </p:cNvCxnSpPr>
            <p:nvPr/>
          </p:nvCxnSpPr>
          <p:spPr>
            <a:xfrm flipH="1">
              <a:off x="1109563" y="2540611"/>
              <a:ext cx="95902" cy="95902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776DFFC-2327-A026-DA05-7A866037ED5F}"/>
              </a:ext>
            </a:extLst>
          </p:cNvPr>
          <p:cNvGrpSpPr/>
          <p:nvPr/>
        </p:nvGrpSpPr>
        <p:grpSpPr>
          <a:xfrm>
            <a:off x="1691680" y="2479796"/>
            <a:ext cx="415268" cy="415268"/>
            <a:chOff x="851012" y="2479796"/>
            <a:chExt cx="415268" cy="415268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8D42CC7-348D-D721-39ED-39E3B9F04B9B}"/>
                </a:ext>
              </a:extLst>
            </p:cNvPr>
            <p:cNvSpPr/>
            <p:nvPr/>
          </p:nvSpPr>
          <p:spPr>
            <a:xfrm>
              <a:off x="851012" y="2479796"/>
              <a:ext cx="415268" cy="4152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EDD25EB-B0E4-21E0-A035-39A11B13ED77}"/>
                </a:ext>
              </a:extLst>
            </p:cNvPr>
            <p:cNvSpPr/>
            <p:nvPr/>
          </p:nvSpPr>
          <p:spPr>
            <a:xfrm>
              <a:off x="986638" y="2615422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A1B64C9-7165-599D-F3C2-7BA319A58A20}"/>
                </a:ext>
              </a:extLst>
            </p:cNvPr>
            <p:cNvCxnSpPr>
              <a:cxnSpLocks/>
              <a:stCxn id="16" idx="7"/>
              <a:endCxn id="17" idx="7"/>
            </p:cNvCxnSpPr>
            <p:nvPr/>
          </p:nvCxnSpPr>
          <p:spPr>
            <a:xfrm flipH="1">
              <a:off x="1109563" y="2540611"/>
              <a:ext cx="95902" cy="95902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07C2F28-D272-2813-4E1F-C83F18FBDAE2}"/>
              </a:ext>
            </a:extLst>
          </p:cNvPr>
          <p:cNvCxnSpPr>
            <a:cxnSpLocks/>
            <a:stCxn id="17" idx="2"/>
            <a:endCxn id="7" idx="6"/>
          </p:cNvCxnSpPr>
          <p:nvPr/>
        </p:nvCxnSpPr>
        <p:spPr>
          <a:xfrm flipH="1">
            <a:off x="1130654" y="2687430"/>
            <a:ext cx="696652" cy="0"/>
          </a:xfrm>
          <a:prstGeom prst="lin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Espace réservé du contenu 2">
                <a:extLst>
                  <a:ext uri="{FF2B5EF4-FFF2-40B4-BE49-F238E27FC236}">
                    <a16:creationId xmlns:a16="http://schemas.microsoft.com/office/drawing/2014/main" id="{CFCBDF9B-92FD-C439-DD43-15DA3B28D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0" y="188640"/>
                <a:ext cx="4114800" cy="6480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/>
                      </a:rPr>
                      <m:t>=1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=6−</m:t>
                    </m:r>
                    <m:r>
                      <a:rPr lang="fr-FR" b="0" i="1" smtClean="0">
                        <a:latin typeface="Cambria Math"/>
                      </a:rPr>
                      <m:t>18+12=</m:t>
                    </m:r>
                    <m:r>
                      <a:rPr lang="fr-FR" b="0" i="0" smtClean="0">
                        <a:latin typeface="Cambria Math"/>
                      </a:rPr>
                      <m:t>0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23" name="Espace réservé du contenu 2">
                <a:extLst>
                  <a:ext uri="{FF2B5EF4-FFF2-40B4-BE49-F238E27FC236}">
                    <a16:creationId xmlns:a16="http://schemas.microsoft.com/office/drawing/2014/main" id="{CFCBDF9B-92FD-C439-DD43-15DA3B28D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0" y="188640"/>
                <a:ext cx="4114800" cy="6480720"/>
              </a:xfrm>
              <a:blipFill>
                <a:blip r:embed="rId2"/>
                <a:stretch>
                  <a:fillRect l="-34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>
            <a:extLst>
              <a:ext uri="{FF2B5EF4-FFF2-40B4-BE49-F238E27FC236}">
                <a16:creationId xmlns:a16="http://schemas.microsoft.com/office/drawing/2014/main" id="{2F1B8988-AA83-A5D0-FADD-5F9D4E826823}"/>
              </a:ext>
            </a:extLst>
          </p:cNvPr>
          <p:cNvSpPr txBox="1"/>
          <p:nvPr/>
        </p:nvSpPr>
        <p:spPr>
          <a:xfrm>
            <a:off x="755576" y="305943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00" dirty="0"/>
              <a:t>Deux roues en contact sphère-cylindre avec le sol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3FB5599-DB55-C431-DD56-DD9DAE467415}"/>
              </a:ext>
            </a:extLst>
          </p:cNvPr>
          <p:cNvSpPr txBox="1"/>
          <p:nvPr/>
        </p:nvSpPr>
        <p:spPr>
          <a:xfrm>
            <a:off x="986638" y="404664"/>
            <a:ext cx="68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Exo 1</a:t>
            </a:r>
          </a:p>
        </p:txBody>
      </p:sp>
    </p:spTree>
    <p:extLst>
      <p:ext uri="{BB962C8B-B14F-4D97-AF65-F5344CB8AC3E}">
        <p14:creationId xmlns:p14="http://schemas.microsoft.com/office/powerpoint/2010/main" val="135852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90BE600-BE5B-E5C4-35C4-D530979A92DC}"/>
              </a:ext>
            </a:extLst>
          </p:cNvPr>
          <p:cNvGrpSpPr/>
          <p:nvPr/>
        </p:nvGrpSpPr>
        <p:grpSpPr>
          <a:xfrm>
            <a:off x="851012" y="2915433"/>
            <a:ext cx="1255936" cy="144002"/>
            <a:chOff x="959462" y="3564487"/>
            <a:chExt cx="288032" cy="1440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605A59-E1B6-EC63-05CC-2956F41BF060}"/>
                </a:ext>
              </a:extLst>
            </p:cNvPr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1731AF3A-C4F2-3537-D6ED-2D750FFD0A2E}"/>
                </a:ext>
              </a:extLst>
            </p:cNvPr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795C3E3-2E60-F51F-F63B-A8A33735102D}"/>
              </a:ext>
            </a:extLst>
          </p:cNvPr>
          <p:cNvGrpSpPr/>
          <p:nvPr/>
        </p:nvGrpSpPr>
        <p:grpSpPr>
          <a:xfrm>
            <a:off x="851012" y="2479796"/>
            <a:ext cx="415268" cy="415268"/>
            <a:chOff x="851012" y="2479796"/>
            <a:chExt cx="415268" cy="415268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CC22DACA-2508-20BE-80E0-DAD97B0F388B}"/>
                </a:ext>
              </a:extLst>
            </p:cNvPr>
            <p:cNvSpPr/>
            <p:nvPr/>
          </p:nvSpPr>
          <p:spPr>
            <a:xfrm>
              <a:off x="851012" y="2479796"/>
              <a:ext cx="415268" cy="4152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6D231DF-DDF0-94A9-71AA-9C150BC632B4}"/>
                </a:ext>
              </a:extLst>
            </p:cNvPr>
            <p:cNvSpPr/>
            <p:nvPr/>
          </p:nvSpPr>
          <p:spPr>
            <a:xfrm>
              <a:off x="986638" y="2615422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B49ED74-1294-DEB3-516F-7A32CE1BC477}"/>
                </a:ext>
              </a:extLst>
            </p:cNvPr>
            <p:cNvCxnSpPr>
              <a:cxnSpLocks/>
              <a:stCxn id="8" idx="7"/>
              <a:endCxn id="7" idx="7"/>
            </p:cNvCxnSpPr>
            <p:nvPr/>
          </p:nvCxnSpPr>
          <p:spPr>
            <a:xfrm flipH="1">
              <a:off x="1109563" y="2540611"/>
              <a:ext cx="95902" cy="95902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776DFFC-2327-A026-DA05-7A866037ED5F}"/>
              </a:ext>
            </a:extLst>
          </p:cNvPr>
          <p:cNvGrpSpPr/>
          <p:nvPr/>
        </p:nvGrpSpPr>
        <p:grpSpPr>
          <a:xfrm>
            <a:off x="1691680" y="2479796"/>
            <a:ext cx="415268" cy="415268"/>
            <a:chOff x="851012" y="2479796"/>
            <a:chExt cx="415268" cy="415268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8D42CC7-348D-D721-39ED-39E3B9F04B9B}"/>
                </a:ext>
              </a:extLst>
            </p:cNvPr>
            <p:cNvSpPr/>
            <p:nvPr/>
          </p:nvSpPr>
          <p:spPr>
            <a:xfrm>
              <a:off x="851012" y="2479796"/>
              <a:ext cx="415268" cy="4152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EDD25EB-B0E4-21E0-A035-39A11B13ED77}"/>
                </a:ext>
              </a:extLst>
            </p:cNvPr>
            <p:cNvSpPr/>
            <p:nvPr/>
          </p:nvSpPr>
          <p:spPr>
            <a:xfrm>
              <a:off x="986638" y="2615422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A1B64C9-7165-599D-F3C2-7BA319A58A20}"/>
                </a:ext>
              </a:extLst>
            </p:cNvPr>
            <p:cNvCxnSpPr>
              <a:cxnSpLocks/>
              <a:stCxn id="16" idx="7"/>
              <a:endCxn id="17" idx="7"/>
            </p:cNvCxnSpPr>
            <p:nvPr/>
          </p:nvCxnSpPr>
          <p:spPr>
            <a:xfrm flipH="1">
              <a:off x="1109563" y="2540611"/>
              <a:ext cx="95902" cy="95902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07C2F28-D272-2813-4E1F-C83F18FBDAE2}"/>
              </a:ext>
            </a:extLst>
          </p:cNvPr>
          <p:cNvCxnSpPr>
            <a:cxnSpLocks/>
            <a:stCxn id="17" idx="2"/>
            <a:endCxn id="7" idx="6"/>
          </p:cNvCxnSpPr>
          <p:nvPr/>
        </p:nvCxnSpPr>
        <p:spPr>
          <a:xfrm flipH="1">
            <a:off x="1130654" y="2687430"/>
            <a:ext cx="696652" cy="0"/>
          </a:xfrm>
          <a:prstGeom prst="lin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Espace réservé du contenu 2">
                <a:extLst>
                  <a:ext uri="{FF2B5EF4-FFF2-40B4-BE49-F238E27FC236}">
                    <a16:creationId xmlns:a16="http://schemas.microsoft.com/office/drawing/2014/main" id="{CFCBDF9B-92FD-C439-DD43-15DA3B28D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0" y="260648"/>
                <a:ext cx="4392488" cy="6480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2+2</m:t>
                    </m:r>
                    <m:r>
                      <a:rPr lang="fr-FR" b="0" i="1" smtClean="0">
                        <a:latin typeface="Cambria Math"/>
                      </a:rPr>
                      <m:t>=1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=6−</m:t>
                    </m:r>
                    <m:r>
                      <a:rPr lang="fr-FR" b="0" i="1" smtClean="0">
                        <a:latin typeface="Cambria Math"/>
                      </a:rPr>
                      <m:t>18+14=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23" name="Espace réservé du contenu 2">
                <a:extLst>
                  <a:ext uri="{FF2B5EF4-FFF2-40B4-BE49-F238E27FC236}">
                    <a16:creationId xmlns:a16="http://schemas.microsoft.com/office/drawing/2014/main" id="{CFCBDF9B-92FD-C439-DD43-15DA3B28D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0" y="260648"/>
                <a:ext cx="4392488" cy="6480720"/>
              </a:xfrm>
              <a:blipFill>
                <a:blip r:embed="rId2"/>
                <a:stretch>
                  <a:fillRect l="-3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AA9FEB85-8A76-B30B-F78F-2C1FE718E61D}"/>
              </a:ext>
            </a:extLst>
          </p:cNvPr>
          <p:cNvSpPr txBox="1"/>
          <p:nvPr/>
        </p:nvSpPr>
        <p:spPr>
          <a:xfrm>
            <a:off x="762085" y="3059435"/>
            <a:ext cx="143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00" dirty="0"/>
              <a:t>Deux roues en contact cylindre-plan  avec le sol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84E4F4-845E-AEEC-8066-E59BFEFEB806}"/>
              </a:ext>
            </a:extLst>
          </p:cNvPr>
          <p:cNvSpPr txBox="1"/>
          <p:nvPr/>
        </p:nvSpPr>
        <p:spPr>
          <a:xfrm>
            <a:off x="395536" y="2606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Exo 2</a:t>
            </a:r>
          </a:p>
        </p:txBody>
      </p:sp>
    </p:spTree>
    <p:extLst>
      <p:ext uri="{BB962C8B-B14F-4D97-AF65-F5344CB8AC3E}">
        <p14:creationId xmlns:p14="http://schemas.microsoft.com/office/powerpoint/2010/main" val="195812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3D59515-59B0-1FD5-5241-7F48376904BD}"/>
              </a:ext>
            </a:extLst>
          </p:cNvPr>
          <p:cNvGrpSpPr/>
          <p:nvPr/>
        </p:nvGrpSpPr>
        <p:grpSpPr>
          <a:xfrm>
            <a:off x="1187624" y="1628800"/>
            <a:ext cx="1080001" cy="1080001"/>
            <a:chOff x="851012" y="2479796"/>
            <a:chExt cx="450827" cy="450827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92B95DA-385A-FEA4-2866-619018D113E6}"/>
                </a:ext>
              </a:extLst>
            </p:cNvPr>
            <p:cNvSpPr/>
            <p:nvPr/>
          </p:nvSpPr>
          <p:spPr>
            <a:xfrm>
              <a:off x="851012" y="2479796"/>
              <a:ext cx="450827" cy="45082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9A6BF59-07DF-13DD-E0B5-A5490D23104F}"/>
                </a:ext>
              </a:extLst>
            </p:cNvPr>
            <p:cNvSpPr/>
            <p:nvPr/>
          </p:nvSpPr>
          <p:spPr>
            <a:xfrm>
              <a:off x="1046370" y="2675154"/>
              <a:ext cx="60110" cy="6011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2CD9FC44-B1C5-9FC2-C41E-361C2439B173}"/>
                </a:ext>
              </a:extLst>
            </p:cNvPr>
            <p:cNvCxnSpPr>
              <a:cxnSpLocks/>
              <a:stCxn id="5" idx="7"/>
              <a:endCxn id="6" idx="7"/>
            </p:cNvCxnSpPr>
            <p:nvPr/>
          </p:nvCxnSpPr>
          <p:spPr>
            <a:xfrm flipH="1">
              <a:off x="1097677" y="2545818"/>
              <a:ext cx="138140" cy="138139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50D192E7-CEB1-6145-B8A2-16E59DF04719}"/>
              </a:ext>
            </a:extLst>
          </p:cNvPr>
          <p:cNvGrpSpPr/>
          <p:nvPr/>
        </p:nvGrpSpPr>
        <p:grpSpPr>
          <a:xfrm>
            <a:off x="1520093" y="2708799"/>
            <a:ext cx="415268" cy="415268"/>
            <a:chOff x="851012" y="2479796"/>
            <a:chExt cx="415268" cy="415268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A880343-2E89-A8F2-824A-F23555869044}"/>
                </a:ext>
              </a:extLst>
            </p:cNvPr>
            <p:cNvSpPr/>
            <p:nvPr/>
          </p:nvSpPr>
          <p:spPr>
            <a:xfrm>
              <a:off x="851012" y="2479796"/>
              <a:ext cx="415268" cy="41526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2264AF7-89B6-C89B-24BB-FB354FC5EEB0}"/>
                </a:ext>
              </a:extLst>
            </p:cNvPr>
            <p:cNvSpPr/>
            <p:nvPr/>
          </p:nvSpPr>
          <p:spPr>
            <a:xfrm>
              <a:off x="986638" y="2615422"/>
              <a:ext cx="144016" cy="14401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07D4237C-633C-CA21-851D-82F57DD8A6E6}"/>
                </a:ext>
              </a:extLst>
            </p:cNvPr>
            <p:cNvCxnSpPr>
              <a:cxnSpLocks/>
              <a:stCxn id="9" idx="7"/>
              <a:endCxn id="10" idx="7"/>
            </p:cNvCxnSpPr>
            <p:nvPr/>
          </p:nvCxnSpPr>
          <p:spPr>
            <a:xfrm flipH="1">
              <a:off x="1109563" y="2540611"/>
              <a:ext cx="95902" cy="95902"/>
            </a:xfrm>
            <a:prstGeom prst="lin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45E44CC-F6D8-90B4-2F45-6C1F589CABCD}"/>
              </a:ext>
            </a:extLst>
          </p:cNvPr>
          <p:cNvCxnSpPr>
            <a:cxnSpLocks/>
          </p:cNvCxnSpPr>
          <p:nvPr/>
        </p:nvCxnSpPr>
        <p:spPr>
          <a:xfrm flipH="1">
            <a:off x="971600" y="2168798"/>
            <a:ext cx="684024" cy="3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415D9BC-9873-0B55-C6E1-EDA402FC4F41}"/>
              </a:ext>
            </a:extLst>
          </p:cNvPr>
          <p:cNvCxnSpPr>
            <a:cxnSpLocks/>
          </p:cNvCxnSpPr>
          <p:nvPr/>
        </p:nvCxnSpPr>
        <p:spPr>
          <a:xfrm flipH="1">
            <a:off x="971600" y="2916432"/>
            <a:ext cx="684024" cy="3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F5CE079-6E02-B97D-D397-CED2226D7C01}"/>
              </a:ext>
            </a:extLst>
          </p:cNvPr>
          <p:cNvCxnSpPr>
            <a:cxnSpLocks/>
          </p:cNvCxnSpPr>
          <p:nvPr/>
        </p:nvCxnSpPr>
        <p:spPr>
          <a:xfrm flipV="1">
            <a:off x="971600" y="2168798"/>
            <a:ext cx="0" cy="747634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A645007-D3E6-865F-F95F-3FC327823040}"/>
              </a:ext>
            </a:extLst>
          </p:cNvPr>
          <p:cNvGrpSpPr/>
          <p:nvPr/>
        </p:nvGrpSpPr>
        <p:grpSpPr>
          <a:xfrm rot="5400000">
            <a:off x="611561" y="2470614"/>
            <a:ext cx="288032" cy="144002"/>
            <a:chOff x="959462" y="3564487"/>
            <a:chExt cx="288032" cy="14400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3F68D1-8596-6C48-E035-E9D51047B062}"/>
                </a:ext>
              </a:extLst>
            </p:cNvPr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57874C8B-56C8-8326-D829-ADC21A02C3A7}"/>
                </a:ext>
              </a:extLst>
            </p:cNvPr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66DAAD1-87BE-318C-8F4C-073EC6EB1DB7}"/>
              </a:ext>
            </a:extLst>
          </p:cNvPr>
          <p:cNvCxnSpPr>
            <a:cxnSpLocks/>
          </p:cNvCxnSpPr>
          <p:nvPr/>
        </p:nvCxnSpPr>
        <p:spPr>
          <a:xfrm flipH="1">
            <a:off x="825469" y="2542615"/>
            <a:ext cx="146131" cy="3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Espace réservé du contenu 2">
                <a:extLst>
                  <a:ext uri="{FF2B5EF4-FFF2-40B4-BE49-F238E27FC236}">
                    <a16:creationId xmlns:a16="http://schemas.microsoft.com/office/drawing/2014/main" id="{0B331235-3FB4-CB8F-7ACF-A424BAA53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0" y="188640"/>
                <a:ext cx="4392488" cy="6480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5+5+1=11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=2−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fr-FR" b="0" i="1" smtClean="0">
                        <a:latin typeface="Cambria Math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25" name="Espace réservé du contenu 2">
                <a:extLst>
                  <a:ext uri="{FF2B5EF4-FFF2-40B4-BE49-F238E27FC236}">
                    <a16:creationId xmlns:a16="http://schemas.microsoft.com/office/drawing/2014/main" id="{0B331235-3FB4-CB8F-7ACF-A424BAA53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0" y="188640"/>
                <a:ext cx="4392488" cy="6480720"/>
              </a:xfrm>
              <a:blipFill>
                <a:blip r:embed="rId2"/>
                <a:stretch>
                  <a:fillRect l="-3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>
            <a:extLst>
              <a:ext uri="{FF2B5EF4-FFF2-40B4-BE49-F238E27FC236}">
                <a16:creationId xmlns:a16="http://schemas.microsoft.com/office/drawing/2014/main" id="{CF8510C8-A246-60A4-1476-9C45EBD866CA}"/>
              </a:ext>
            </a:extLst>
          </p:cNvPr>
          <p:cNvSpPr txBox="1"/>
          <p:nvPr/>
        </p:nvSpPr>
        <p:spPr>
          <a:xfrm>
            <a:off x="395536" y="2606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Exo 3</a:t>
            </a:r>
          </a:p>
        </p:txBody>
      </p:sp>
    </p:spTree>
    <p:extLst>
      <p:ext uri="{BB962C8B-B14F-4D97-AF65-F5344CB8AC3E}">
        <p14:creationId xmlns:p14="http://schemas.microsoft.com/office/powerpoint/2010/main" val="1857164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FCFEAD-F3C5-6B31-858B-8BCE8E7168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7" t="19550" b="3800"/>
          <a:stretch/>
        </p:blipFill>
        <p:spPr bwMode="auto">
          <a:xfrm>
            <a:off x="971600" y="3068959"/>
            <a:ext cx="2304918" cy="270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D0FDD1E-4935-1797-0492-FF0B3B38B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0" y="188640"/>
                <a:ext cx="4392488" cy="6480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5+4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5×10+2×1=52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×9</m:t>
                    </m:r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54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=9−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54+52=7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D0FDD1E-4935-1797-0492-FF0B3B38B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0" y="188640"/>
                <a:ext cx="4392488" cy="6480720"/>
              </a:xfrm>
              <a:blipFill>
                <a:blip r:embed="rId3"/>
                <a:stretch>
                  <a:fillRect l="-3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8092237F-9757-D08C-23DA-EEF6E8A1121D}"/>
              </a:ext>
            </a:extLst>
          </p:cNvPr>
          <p:cNvSpPr txBox="1"/>
          <p:nvPr/>
        </p:nvSpPr>
        <p:spPr>
          <a:xfrm>
            <a:off x="395536" y="2606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Exo 4</a:t>
            </a:r>
          </a:p>
        </p:txBody>
      </p:sp>
    </p:spTree>
    <p:extLst>
      <p:ext uri="{BB962C8B-B14F-4D97-AF65-F5344CB8AC3E}">
        <p14:creationId xmlns:p14="http://schemas.microsoft.com/office/powerpoint/2010/main" val="41173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61B90D8-E4C7-00E3-2912-B75AB05EB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48680"/>
            <a:ext cx="3880962" cy="21333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91A64BE5-AABF-BD2B-35E8-B0BFF132D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0" y="188640"/>
                <a:ext cx="4392488" cy="6480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800" b="0" i="1" smtClean="0">
                        <a:latin typeface="Cambria Math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1+8+</m:t>
                    </m:r>
                    <m:r>
                      <a:rPr lang="fr-FR" sz="2800" b="0" i="0" smtClean="0">
                        <a:latin typeface="Cambria Math" panose="02040503050406030204" pitchFamily="18" charset="0"/>
                      </a:rPr>
                      <m:t>3=12</m:t>
                    </m:r>
                  </m:oMath>
                </a14:m>
                <a:endParaRPr lang="fr-FR" sz="2800" b="0" dirty="0"/>
              </a:p>
              <a:p>
                <a:r>
                  <a:rPr lang="fr-FR" sz="2800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15×5+8×2=91</m:t>
                    </m:r>
                  </m:oMath>
                </a14:m>
                <a:endParaRPr lang="fr-FR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=6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×16</m:t>
                    </m:r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96</m:t>
                    </m:r>
                  </m:oMath>
                </a14:m>
                <a:endParaRPr lang="fr-FR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h</m:t>
                    </m:r>
                    <m:r>
                      <a:rPr lang="fr-FR" sz="2400" b="0" i="1" smtClean="0">
                        <a:latin typeface="Cambria Math"/>
                      </a:rPr>
                      <m:t>=12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−96+91=7</m:t>
                    </m:r>
                  </m:oMath>
                </a14:m>
                <a:endParaRPr lang="fr-FR" sz="2400" dirty="0"/>
              </a:p>
              <a:p>
                <a:endParaRPr lang="fr-FR" sz="2800" dirty="0"/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91A64BE5-AABF-BD2B-35E8-B0BFF132D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0" y="188640"/>
                <a:ext cx="4392488" cy="6480720"/>
              </a:xfrm>
              <a:blipFill>
                <a:blip r:embed="rId3"/>
                <a:stretch>
                  <a:fillRect l="-24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7B59E87B-7F4B-E98D-F70B-E9D665BFB2B9}"/>
              </a:ext>
            </a:extLst>
          </p:cNvPr>
          <p:cNvSpPr txBox="1"/>
          <p:nvPr/>
        </p:nvSpPr>
        <p:spPr>
          <a:xfrm>
            <a:off x="611560" y="2665121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00" dirty="0"/>
              <a:t>Les galets sont en contact linéaire rectiligne avec le rail. Les autres liaisons sont des pivots.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FE8FD9-896F-7976-BD35-F1718D65224F}"/>
              </a:ext>
            </a:extLst>
          </p:cNvPr>
          <p:cNvSpPr txBox="1"/>
          <p:nvPr/>
        </p:nvSpPr>
        <p:spPr>
          <a:xfrm>
            <a:off x="395536" y="2606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Exo 5</a:t>
            </a:r>
          </a:p>
        </p:txBody>
      </p:sp>
    </p:spTree>
    <p:extLst>
      <p:ext uri="{BB962C8B-B14F-4D97-AF65-F5344CB8AC3E}">
        <p14:creationId xmlns:p14="http://schemas.microsoft.com/office/powerpoint/2010/main" val="382527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BF1BE5E-D79B-F4A7-B0B7-6DAD0A8D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4" y="548680"/>
            <a:ext cx="2993694" cy="41383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C8FB3F67-7F90-7845-B87F-A6242CB3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9952" y="188640"/>
                <a:ext cx="4824536" cy="6480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800" b="0" i="1" smtClean="0">
                        <a:latin typeface="Cambria Math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1+1+1+1+</m:t>
                    </m:r>
                    <m:r>
                      <a:rPr lang="fr-FR" sz="2800" b="0" i="0" smtClean="0">
                        <a:latin typeface="Cambria Math" panose="02040503050406030204" pitchFamily="18" charset="0"/>
                      </a:rPr>
                      <m:t>4=8</m:t>
                    </m:r>
                  </m:oMath>
                </a14:m>
                <a:endParaRPr lang="fr-FR" sz="2800" b="0" dirty="0"/>
              </a:p>
              <a:p>
                <a:r>
                  <a:rPr lang="fr-FR" sz="2800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1+1+5+5+5=17</m:t>
                    </m:r>
                  </m:oMath>
                </a14:m>
                <a:endParaRPr lang="fr-FR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=6×4=24</m:t>
                    </m:r>
                  </m:oMath>
                </a14:m>
                <a:endParaRPr lang="fr-FR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=8−24+17=1</m:t>
                    </m:r>
                  </m:oMath>
                </a14:m>
                <a:endParaRPr lang="fr-FR" sz="2400" dirty="0"/>
              </a:p>
              <a:p>
                <a:endParaRPr lang="fr-FR" sz="2800" dirty="0"/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C8FB3F67-7F90-7845-B87F-A6242CB3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9952" y="188640"/>
                <a:ext cx="4824536" cy="6480720"/>
              </a:xfrm>
              <a:blipFill>
                <a:blip r:embed="rId3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94866AE1-A950-9A98-7FBB-BDC84CBF412C}"/>
              </a:ext>
            </a:extLst>
          </p:cNvPr>
          <p:cNvSpPr txBox="1"/>
          <p:nvPr/>
        </p:nvSpPr>
        <p:spPr>
          <a:xfrm>
            <a:off x="210154" y="4687022"/>
            <a:ext cx="299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2 roues indépendantes en contact ponctuel avec le sol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B6826C-E202-CAAE-BB15-47E286847C81}"/>
              </a:ext>
            </a:extLst>
          </p:cNvPr>
          <p:cNvSpPr txBox="1"/>
          <p:nvPr/>
        </p:nvSpPr>
        <p:spPr>
          <a:xfrm>
            <a:off x="395536" y="2606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Exo 6</a:t>
            </a:r>
          </a:p>
        </p:txBody>
      </p:sp>
    </p:spTree>
    <p:extLst>
      <p:ext uri="{BB962C8B-B14F-4D97-AF65-F5344CB8AC3E}">
        <p14:creationId xmlns:p14="http://schemas.microsoft.com/office/powerpoint/2010/main" val="3517816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CF6BA0C-5FBF-3A7E-F66D-8E994A2DE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048" y="1772816"/>
            <a:ext cx="3410775" cy="452596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42BDB84D-9840-6EA0-8D9E-FFE60D6A79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9952" y="188640"/>
                <a:ext cx="4824536" cy="64807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800" i="1" smtClean="0">
                        <a:latin typeface="Cambria Math"/>
                      </a:rPr>
                      <m:t>=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2800" dirty="0"/>
              </a:p>
              <a:p>
                <a:r>
                  <a:rPr lang="fr-FR" sz="2800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240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sz="2400" i="1" smtClean="0">
                        <a:latin typeface="Cambria Math"/>
                      </a:rPr>
                      <m:t>=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1+1+5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×4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endParaRPr lang="fr-FR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i="1" smtClean="0">
                        <a:latin typeface="Cambria Math" panose="02040503050406030204" pitchFamily="18" charset="0"/>
                      </a:rPr>
                      <m:t>=6×4=24</m:t>
                    </m:r>
                  </m:oMath>
                </a14:m>
                <a:endParaRPr lang="fr-FR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1−22+24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fr-FR" sz="2400" dirty="0"/>
              </a:p>
              <a:p>
                <a:endParaRPr lang="fr-FR" sz="2800" dirty="0"/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42BDB84D-9840-6EA0-8D9E-FFE60D6A7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88640"/>
                <a:ext cx="4824536" cy="6480720"/>
              </a:xfrm>
              <a:prstGeom prst="rect">
                <a:avLst/>
              </a:prstGeom>
              <a:blipFill>
                <a:blip r:embed="rId3"/>
                <a:stretch>
                  <a:fillRect l="-2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B33EB43C-C2D4-826A-71DB-CA079D822695}"/>
              </a:ext>
            </a:extLst>
          </p:cNvPr>
          <p:cNvSpPr txBox="1"/>
          <p:nvPr/>
        </p:nvSpPr>
        <p:spPr>
          <a:xfrm>
            <a:off x="395536" y="2606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Exo 7</a:t>
            </a:r>
          </a:p>
        </p:txBody>
      </p:sp>
    </p:spTree>
    <p:extLst>
      <p:ext uri="{BB962C8B-B14F-4D97-AF65-F5344CB8AC3E}">
        <p14:creationId xmlns:p14="http://schemas.microsoft.com/office/powerpoint/2010/main" val="30697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0" smtClean="0">
                        <a:latin typeface="Cambria Math"/>
                      </a:rPr>
                      <m:t>5+5+5+5=20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=0−18+20=2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3+2+2+2=9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=0−9+9=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899584" y="15901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901230" y="12354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1" name="Ellipse 20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2" name="Ellipse 21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3" name="Ellipse 22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4505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82C30CD-D86A-ADC5-D25E-9D198209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22" y="1700808"/>
            <a:ext cx="4001865" cy="3168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E4CE23E1-F600-85ED-77F2-561EF7EE7B7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0" y="1600200"/>
                <a:ext cx="41148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800" i="1" smtClean="0">
                        <a:latin typeface="Cambria Math"/>
                      </a:rPr>
                      <m:t>=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2800" dirty="0"/>
              </a:p>
              <a:p>
                <a:r>
                  <a:rPr lang="fr-FR" sz="2800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240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sz="2400" i="1" smtClean="0">
                        <a:latin typeface="Cambria Math"/>
                      </a:rPr>
                      <m:t>=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×13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65</m:t>
                    </m:r>
                  </m:oMath>
                </a14:m>
                <a:endParaRPr lang="fr-FR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i="1" smtClean="0">
                        <a:latin typeface="Cambria Math" panose="02040503050406030204" pitchFamily="18" charset="0"/>
                      </a:rPr>
                      <m:t>=6×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fr-FR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1−54+65=12</m:t>
                    </m:r>
                  </m:oMath>
                </a14:m>
                <a:endParaRPr lang="fr-FR" sz="2400" dirty="0"/>
              </a:p>
              <a:p>
                <a:endParaRPr lang="fr-FR" sz="2800" dirty="0"/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E4CE23E1-F600-85ED-77F2-561EF7EE7B7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0" y="1600200"/>
                <a:ext cx="4114800" cy="4525963"/>
              </a:xfrm>
              <a:prstGeom prst="rect">
                <a:avLst/>
              </a:prstGeom>
              <a:blipFill>
                <a:blip r:embed="rId3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A6B6AAF6-CA9D-59B0-5D14-77CA59E63095}"/>
              </a:ext>
            </a:extLst>
          </p:cNvPr>
          <p:cNvSpPr txBox="1"/>
          <p:nvPr/>
        </p:nvSpPr>
        <p:spPr>
          <a:xfrm>
            <a:off x="395536" y="2606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Exo 8</a:t>
            </a:r>
          </a:p>
        </p:txBody>
      </p:sp>
    </p:spTree>
    <p:extLst>
      <p:ext uri="{BB962C8B-B14F-4D97-AF65-F5344CB8AC3E}">
        <p14:creationId xmlns:p14="http://schemas.microsoft.com/office/powerpoint/2010/main" val="985598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C13CF-2031-1F8F-908F-7486B239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Exo 9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1C0747-C456-3A74-9C04-66B52581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10" y="2371322"/>
            <a:ext cx="4363059" cy="28864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1E29397A-CE1C-3447-AFF8-291B48A71C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600200"/>
                <a:ext cx="41148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800" i="1" smtClean="0">
                        <a:latin typeface="Cambria Math"/>
                      </a:rPr>
                      <m:t>=</m:t>
                    </m:r>
                    <m:r>
                      <a:rPr lang="fr-FR" sz="280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2800" dirty="0"/>
              </a:p>
              <a:p>
                <a:r>
                  <a:rPr lang="fr-FR" sz="2800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240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sz="240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15+4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endParaRPr lang="fr-FR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endParaRPr lang="fr-FR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18+19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r-FR" sz="2400" dirty="0"/>
              </a:p>
              <a:p>
                <a:endParaRPr lang="fr-FR" sz="2800" dirty="0"/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1E29397A-CE1C-3447-AFF8-291B48A71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00200"/>
                <a:ext cx="4114800" cy="4525963"/>
              </a:xfrm>
              <a:prstGeom prst="rect">
                <a:avLst/>
              </a:prstGeom>
              <a:blipFill>
                <a:blip r:embed="rId3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03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3D3FD-786A-9825-1CEC-ACD1B763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Exo 10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D73B6D1-FBA3-0117-9CDB-402E2AA33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430017"/>
            <a:ext cx="3984806" cy="136815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066D24D7-601C-063A-6952-C297E2D15E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600200"/>
                <a:ext cx="41148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800" i="1" smtClean="0">
                        <a:latin typeface="Cambria Math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4+4</m:t>
                    </m:r>
                  </m:oMath>
                </a14:m>
                <a:endParaRPr lang="fr-FR" sz="2800" dirty="0"/>
              </a:p>
              <a:p>
                <a:r>
                  <a:rPr lang="fr-FR" sz="2800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240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sz="240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6×5+4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endParaRPr lang="fr-FR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6×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42</m:t>
                    </m:r>
                  </m:oMath>
                </a14:m>
                <a:endParaRPr lang="fr-FR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42+34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fr-FR" sz="2400" dirty="0"/>
              </a:p>
              <a:p>
                <a:endParaRPr lang="fr-FR" sz="2800" dirty="0"/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066D24D7-601C-063A-6952-C297E2D15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00200"/>
                <a:ext cx="4114800" cy="4525963"/>
              </a:xfrm>
              <a:prstGeom prst="rect">
                <a:avLst/>
              </a:prstGeom>
              <a:blipFill>
                <a:blip r:embed="rId3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978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B63C4-D5CC-3D4A-24BF-9E5556B4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Exo 11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55ACCB6-9551-1291-9A62-F4F0E21E1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269" r="2140" b="5963"/>
          <a:stretch/>
        </p:blipFill>
        <p:spPr>
          <a:xfrm>
            <a:off x="0" y="1916832"/>
            <a:ext cx="4560506" cy="273630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61EC1FD3-BE82-0720-10D9-B0DED551F6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600200"/>
                <a:ext cx="41148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800" i="1" smtClean="0">
                        <a:latin typeface="Cambria Math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4+3</m:t>
                    </m:r>
                  </m:oMath>
                </a14:m>
                <a:endParaRPr lang="fr-FR" sz="2800" dirty="0"/>
              </a:p>
              <a:p>
                <a:r>
                  <a:rPr lang="fr-FR" sz="2800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sz="240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sz="2400" i="1" smtClean="0">
                        <a:latin typeface="Cambria Math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5×4+4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endParaRPr lang="fr-FR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6×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fr-FR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30+24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fr-FR" sz="2400" dirty="0"/>
              </a:p>
              <a:p>
                <a:endParaRPr lang="fr-FR" sz="2800" dirty="0"/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61EC1FD3-BE82-0720-10D9-B0DED551F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00200"/>
                <a:ext cx="4114800" cy="4525963"/>
              </a:xfrm>
              <a:prstGeom prst="rect">
                <a:avLst/>
              </a:prstGeom>
              <a:blipFill>
                <a:blip r:embed="rId3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382C7E6E-5335-B977-9A16-CE1D2A5B7EF1}"/>
              </a:ext>
            </a:extLst>
          </p:cNvPr>
          <p:cNvSpPr txBox="1"/>
          <p:nvPr/>
        </p:nvSpPr>
        <p:spPr>
          <a:xfrm>
            <a:off x="0" y="4687022"/>
            <a:ext cx="4560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Les pivots entre le châssis et les roues sont bloquées.</a:t>
            </a:r>
          </a:p>
          <a:p>
            <a:pPr algn="ctr"/>
            <a:r>
              <a:rPr lang="fr-FR" sz="1600" dirty="0"/>
              <a:t>Les rouleaux sont en contact ponctuel avec le sol.</a:t>
            </a:r>
          </a:p>
        </p:txBody>
      </p:sp>
    </p:spTree>
    <p:extLst>
      <p:ext uri="{BB962C8B-B14F-4D97-AF65-F5344CB8AC3E}">
        <p14:creationId xmlns:p14="http://schemas.microsoft.com/office/powerpoint/2010/main" val="62244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=0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=5+5+5+3=18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=1−18+18=1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3+2+2+2=9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=0−9+9=</m:t>
                    </m:r>
                    <m:r>
                      <a:rPr lang="fr-FR" b="0" i="0" smtClean="0">
                        <a:latin typeface="Cambria Math"/>
                      </a:rPr>
                      <m:t>0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899584" y="15901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/>
          <p:cNvCxnSpPr/>
          <p:nvPr/>
        </p:nvCxnSpPr>
        <p:spPr>
          <a:xfrm flipH="1">
            <a:off x="901230" y="1235426"/>
            <a:ext cx="144000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1" name="Ellipse 20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3" name="Ellipse 22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450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0" smtClean="0">
                        <a:latin typeface="Cambria Math"/>
                      </a:rPr>
                      <m:t>2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=4+5+3+3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=3−18+15=0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=1−9+8=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5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1126368" y="2347642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1" name="Ellipse 20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3" name="Ellipse 22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119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=4+5+3+5=17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=1−18+17=0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/>
                      </a:rPr>
                      <m:t>=1−9+8=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1126368" y="2347642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0" name="Ellipse 19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353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0" smtClean="0">
                        <a:latin typeface="Cambria Math"/>
                      </a:rPr>
                      <m:t>=0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=4+5+5+5=19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=6⋅3=18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=1−18+19=</m:t>
                    </m:r>
                    <m:r>
                      <a:rPr lang="fr-FR" b="0" i="0" smtClean="0">
                        <a:latin typeface="Cambria Math"/>
                      </a:rPr>
                      <m:t>2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=1−9+8=0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8" name="Ellipse 17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353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=5+5+3+3=16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=6⋅3</m:t>
                    </m:r>
                    <m:r>
                      <a:rPr lang="fr-FR" i="1">
                        <a:latin typeface="Cambria Math"/>
                      </a:rPr>
                      <m:t>=18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=2−18+16=0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3⋅3=9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=1−9+8=0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Arc 4"/>
          <p:cNvSpPr/>
          <p:nvPr/>
        </p:nvSpPr>
        <p:spPr>
          <a:xfrm>
            <a:off x="1126368" y="2347642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1" name="Ellipse 20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3" name="Ellipse 22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4" name="Ellipse 23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353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=5+5+5+3=18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=6</m:t>
                    </m:r>
                    <m:r>
                      <a:rPr lang="fr-FR" i="1">
                        <a:latin typeface="Cambria Math"/>
                      </a:rPr>
                      <m:t>⋅</m:t>
                    </m:r>
                    <m:r>
                      <a:rPr lang="fr-FR" b="0" i="1" smtClean="0">
                        <a:latin typeface="Cambria Math"/>
                      </a:rPr>
                      <m:t>3</m:t>
                    </m:r>
                    <m:r>
                      <a:rPr lang="fr-FR" i="1">
                        <a:latin typeface="Cambria Math"/>
                      </a:rPr>
                      <m:t>=18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=1−18+18=1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=1−9+8=0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c 21"/>
          <p:cNvSpPr/>
          <p:nvPr/>
        </p:nvSpPr>
        <p:spPr>
          <a:xfrm rot="11700000">
            <a:off x="875350" y="2589844"/>
            <a:ext cx="205272" cy="205272"/>
          </a:xfrm>
          <a:prstGeom prst="arc">
            <a:avLst>
              <a:gd name="adj1" fmla="val 20342386"/>
              <a:gd name="adj2" fmla="val 1348114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0" name="Ellipse 19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3" name="Ellipse 22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099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=0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3D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=5+5+5+5=20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=18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h</m:t>
                    </m:r>
                    <m:r>
                      <a:rPr lang="fr-FR" b="0" i="1" smtClean="0">
                        <a:latin typeface="Cambria Math"/>
                      </a:rPr>
                      <m:t>=1−18+20=3</m:t>
                    </m:r>
                  </m:oMath>
                </a14:m>
                <a:endParaRPr lang="fr-FR" dirty="0"/>
              </a:p>
              <a:p>
                <a:r>
                  <a:rPr lang="fr-FR" dirty="0"/>
                  <a:t>En 2D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2+2+2+2=8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9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/>
                      </a:rPr>
                      <m:t>h</m:t>
                    </m:r>
                    <m:r>
                      <a:rPr lang="fr-FR" i="1">
                        <a:latin typeface="Cambria Math"/>
                      </a:rPr>
                      <m:t>=1−9+8=0</m:t>
                    </m:r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0032" y="188640"/>
                <a:ext cx="3826768" cy="6480720"/>
              </a:xfrm>
              <a:blipFill rotWithShape="1">
                <a:blip r:embed="rId2"/>
                <a:stretch>
                  <a:fillRect l="-31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/>
          <p:cNvCxnSpPr/>
          <p:nvPr/>
        </p:nvCxnSpPr>
        <p:spPr>
          <a:xfrm>
            <a:off x="971600" y="1124744"/>
            <a:ext cx="0" cy="72008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 flipH="1" flipV="1">
            <a:off x="977985" y="1916833"/>
            <a:ext cx="251019" cy="53344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977985" y="2450278"/>
            <a:ext cx="251019" cy="242201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Ellipse 8"/>
          <p:cNvSpPr/>
          <p:nvPr/>
        </p:nvSpPr>
        <p:spPr>
          <a:xfrm>
            <a:off x="899584" y="1844824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29"/>
          <p:cNvCxnSpPr>
            <a:stCxn id="10" idx="4"/>
          </p:cNvCxnSpPr>
          <p:nvPr/>
        </p:nvCxnSpPr>
        <p:spPr>
          <a:xfrm>
            <a:off x="977984" y="2764486"/>
            <a:ext cx="0" cy="15240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7" name="Groupe 36"/>
          <p:cNvGrpSpPr/>
          <p:nvPr/>
        </p:nvGrpSpPr>
        <p:grpSpPr>
          <a:xfrm>
            <a:off x="827576" y="2916886"/>
            <a:ext cx="288032" cy="144002"/>
            <a:chOff x="959462" y="3564487"/>
            <a:chExt cx="288032" cy="144002"/>
          </a:xfrm>
        </p:grpSpPr>
        <p:sp>
          <p:nvSpPr>
            <p:cNvPr id="36" name="Rectangle 35"/>
            <p:cNvSpPr/>
            <p:nvPr/>
          </p:nvSpPr>
          <p:spPr>
            <a:xfrm rot="5400000">
              <a:off x="1031478" y="3492473"/>
              <a:ext cx="144000" cy="2880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4" name="Connecteur droit 33"/>
            <p:cNvCxnSpPr/>
            <p:nvPr/>
          </p:nvCxnSpPr>
          <p:spPr>
            <a:xfrm rot="5400000">
              <a:off x="1103493" y="3420488"/>
              <a:ext cx="1" cy="288000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Connecteur droit 37"/>
          <p:cNvCxnSpPr/>
          <p:nvPr/>
        </p:nvCxnSpPr>
        <p:spPr>
          <a:xfrm flipH="1">
            <a:off x="717980" y="2840686"/>
            <a:ext cx="260006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stCxn id="4" idx="1"/>
          </p:cNvCxnSpPr>
          <p:nvPr/>
        </p:nvCxnSpPr>
        <p:spPr>
          <a:xfrm flipH="1">
            <a:off x="717980" y="1412776"/>
            <a:ext cx="181620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717980" y="1412776"/>
            <a:ext cx="0" cy="142791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/>
          <p:cNvSpPr/>
          <p:nvPr/>
        </p:nvSpPr>
        <p:spPr>
          <a:xfrm>
            <a:off x="1156996" y="23782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905976" y="2620470"/>
            <a:ext cx="144016" cy="1440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99600" y="1268760"/>
            <a:ext cx="144000" cy="2880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395536" y="2554072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8" name="Ellipse 17"/>
          <p:cNvSpPr/>
          <p:nvPr/>
        </p:nvSpPr>
        <p:spPr>
          <a:xfrm>
            <a:off x="1128356" y="2605550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1136152" y="2001028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21" name="Ellipse 20"/>
          <p:cNvSpPr/>
          <p:nvPr/>
        </p:nvSpPr>
        <p:spPr>
          <a:xfrm>
            <a:off x="1136152" y="1305386"/>
            <a:ext cx="251406" cy="251406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0996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Office PowerPoint</Application>
  <PresentationFormat>Affichage à l'écran (4:3)</PresentationFormat>
  <Paragraphs>240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Exo 9</vt:lpstr>
      <vt:lpstr>Exo 10</vt:lpstr>
      <vt:lpstr>Exo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24</cp:revision>
  <dcterms:created xsi:type="dcterms:W3CDTF">2018-03-13T08:18:39Z</dcterms:created>
  <dcterms:modified xsi:type="dcterms:W3CDTF">2024-10-05T19:04:52Z</dcterms:modified>
</cp:coreProperties>
</file>