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69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1" autoAdjust="0"/>
    <p:restoredTop sz="93333" autoAdjust="0"/>
  </p:normalViewPr>
  <p:slideViewPr>
    <p:cSldViewPr>
      <p:cViewPr>
        <p:scale>
          <a:sx n="60" d="100"/>
          <a:sy n="60" d="100"/>
        </p:scale>
        <p:origin x="22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14/03/2018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14/03/2018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14/03/2018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14/03/2018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00" y="1268760"/>
            <a:ext cx="144000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=0</m:t>
                    </m:r>
                  </m:oMath>
                </a14:m>
                <a:endParaRPr lang="fr-F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=2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3D :</a:t>
                </a:r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=5+5+3+3=16</m:t>
                    </m:r>
                  </m:oMath>
                </a14:m>
                <a:endParaRPr lang="fr-F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=3⋅6=18</m:t>
                    </m:r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=2−18+16=0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2D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3+2+2+2=9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3⋅3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=0−9+9=0</m:t>
                    </m:r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  <a:p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  <a:blipFill rotWithShape="1">
                <a:blip r:embed="rId2"/>
                <a:stretch>
                  <a:fillRect l="-31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>
            <a:off x="971600" y="1124744"/>
            <a:ext cx="0" cy="72008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977985" y="1916833"/>
            <a:ext cx="251019" cy="53344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977985" y="2450278"/>
            <a:ext cx="251019" cy="2422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899584" y="18448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10" idx="4"/>
          </p:cNvCxnSpPr>
          <p:nvPr/>
        </p:nvCxnSpPr>
        <p:spPr>
          <a:xfrm>
            <a:off x="977984" y="2764486"/>
            <a:ext cx="0" cy="15240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e 36"/>
          <p:cNvGrpSpPr/>
          <p:nvPr/>
        </p:nvGrpSpPr>
        <p:grpSpPr>
          <a:xfrm>
            <a:off x="827576" y="2916886"/>
            <a:ext cx="288032" cy="144002"/>
            <a:chOff x="959462" y="3564487"/>
            <a:chExt cx="288032" cy="144002"/>
          </a:xfrm>
        </p:grpSpPr>
        <p:sp>
          <p:nvSpPr>
            <p:cNvPr id="36" name="Rectangle 35"/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/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 flipH="1">
            <a:off x="717980" y="2840686"/>
            <a:ext cx="260006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stCxn id="4" idx="1"/>
          </p:cNvCxnSpPr>
          <p:nvPr/>
        </p:nvCxnSpPr>
        <p:spPr>
          <a:xfrm flipH="1">
            <a:off x="717980" y="1412776"/>
            <a:ext cx="18162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17980" y="1412776"/>
            <a:ext cx="0" cy="1427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899584" y="1590126"/>
            <a:ext cx="144000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901230" y="1235426"/>
            <a:ext cx="144000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Arc 4"/>
          <p:cNvSpPr/>
          <p:nvPr/>
        </p:nvSpPr>
        <p:spPr>
          <a:xfrm>
            <a:off x="1126368" y="2347642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1156996" y="23782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/>
          <p:cNvSpPr/>
          <p:nvPr/>
        </p:nvSpPr>
        <p:spPr>
          <a:xfrm rot="11700000">
            <a:off x="875350" y="2589844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905976" y="26204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395536" y="2554072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lang="fr-F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1128356" y="2605550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4" name="Ellipse 23"/>
          <p:cNvSpPr/>
          <p:nvPr/>
        </p:nvSpPr>
        <p:spPr>
          <a:xfrm>
            <a:off x="1136152" y="2001028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5" name="Ellipse 24"/>
          <p:cNvSpPr/>
          <p:nvPr/>
        </p:nvSpPr>
        <p:spPr>
          <a:xfrm>
            <a:off x="1136152" y="1305386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rgbClr val="C00000"/>
                </a:solidFill>
              </a:rPr>
              <a:t>3</a:t>
            </a:r>
            <a:endParaRPr lang="fr-FR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564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 flipV="1">
            <a:off x="977985" y="1916833"/>
            <a:ext cx="251019" cy="53344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Arc 4"/>
          <p:cNvSpPr/>
          <p:nvPr/>
        </p:nvSpPr>
        <p:spPr>
          <a:xfrm>
            <a:off x="868971" y="1814197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899600" y="1268760"/>
            <a:ext cx="144000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=1</m:t>
                    </m:r>
                  </m:oMath>
                </a14:m>
                <a:endParaRPr lang="fr-F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=2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3D :</a:t>
                </a:r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=4+3+5+3=15</m:t>
                    </m:r>
                  </m:oMath>
                </a14:m>
                <a:endParaRPr lang="fr-F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=6⋅3=18</m:t>
                    </m:r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=3−18+15=</m:t>
                    </m:r>
                    <m:r>
                      <a:rPr lang="fr-FR" b="0" i="0" smtClean="0">
                        <a:latin typeface="Cambria Math"/>
                      </a:rPr>
                      <m:t>0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2D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2+2+2+2=8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3⋅3=9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=1−9+8=</m:t>
                    </m:r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  <a:p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  <a:blipFill rotWithShape="1">
                <a:blip r:embed="rId2"/>
                <a:stretch>
                  <a:fillRect l="-31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>
            <a:off x="971600" y="1124744"/>
            <a:ext cx="0" cy="72008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977985" y="2450278"/>
            <a:ext cx="251019" cy="2422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899584" y="18448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10" idx="4"/>
          </p:cNvCxnSpPr>
          <p:nvPr/>
        </p:nvCxnSpPr>
        <p:spPr>
          <a:xfrm>
            <a:off x="977984" y="2764486"/>
            <a:ext cx="0" cy="15240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e 36"/>
          <p:cNvGrpSpPr/>
          <p:nvPr/>
        </p:nvGrpSpPr>
        <p:grpSpPr>
          <a:xfrm>
            <a:off x="827576" y="2916886"/>
            <a:ext cx="288032" cy="144002"/>
            <a:chOff x="959462" y="3564487"/>
            <a:chExt cx="288032" cy="144002"/>
          </a:xfrm>
        </p:grpSpPr>
        <p:sp>
          <p:nvSpPr>
            <p:cNvPr id="36" name="Rectangle 35"/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/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 flipH="1">
            <a:off x="717980" y="2840686"/>
            <a:ext cx="260006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stCxn id="4" idx="1"/>
          </p:cNvCxnSpPr>
          <p:nvPr/>
        </p:nvCxnSpPr>
        <p:spPr>
          <a:xfrm flipH="1">
            <a:off x="717980" y="1412776"/>
            <a:ext cx="18162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17980" y="1412776"/>
            <a:ext cx="0" cy="1427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>
            <a:off x="1156996" y="23782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/>
          <p:cNvSpPr/>
          <p:nvPr/>
        </p:nvSpPr>
        <p:spPr>
          <a:xfrm rot="11700000">
            <a:off x="875350" y="2589844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905976" y="26204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395536" y="2554072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lang="fr-F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1128356" y="2605550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3" name="Ellipse 22"/>
          <p:cNvSpPr/>
          <p:nvPr/>
        </p:nvSpPr>
        <p:spPr>
          <a:xfrm>
            <a:off x="1136152" y="2001028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4" name="Ellipse 23"/>
          <p:cNvSpPr/>
          <p:nvPr/>
        </p:nvSpPr>
        <p:spPr>
          <a:xfrm>
            <a:off x="1136152" y="1305386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rgbClr val="C00000"/>
                </a:solidFill>
              </a:rPr>
              <a:t>3</a:t>
            </a:r>
            <a:endParaRPr lang="fr-FR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123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 flipV="1">
            <a:off x="977985" y="1916833"/>
            <a:ext cx="251019" cy="53344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Arc 4"/>
          <p:cNvSpPr/>
          <p:nvPr/>
        </p:nvSpPr>
        <p:spPr>
          <a:xfrm>
            <a:off x="868971" y="1814197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899600" y="1268760"/>
            <a:ext cx="144000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=0</m:t>
                    </m:r>
                  </m:oMath>
                </a14:m>
                <a:endParaRPr lang="fr-F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2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3D :</a:t>
                </a:r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=5+3+5+3=1</m:t>
                    </m:r>
                  </m:oMath>
                </a14:m>
                <a:r>
                  <a:rPr lang="fr-FR" b="0" dirty="0" smtClean="0"/>
                  <a:t>6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=6⋅3=18</m:t>
                    </m:r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=2−</m:t>
                    </m:r>
                    <m:r>
                      <a:rPr lang="fr-FR" b="0" i="1" smtClean="0">
                        <a:latin typeface="Cambria Math"/>
                      </a:rPr>
                      <m:t>18+16=</m:t>
                    </m:r>
                    <m:r>
                      <a:rPr lang="fr-FR" b="0" i="0" smtClean="0">
                        <a:latin typeface="Cambria Math"/>
                      </a:rPr>
                      <m:t>0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2D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3+2+2+2=</m:t>
                    </m:r>
                    <m:r>
                      <a:rPr lang="fr-FR" b="0" i="0" smtClean="0">
                        <a:latin typeface="Cambria Math"/>
                      </a:rPr>
                      <m:t>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3⋅3=9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=0−9+9=</m:t>
                    </m:r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  <a:p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  <a:blipFill rotWithShape="1">
                <a:blip r:embed="rId2"/>
                <a:stretch>
                  <a:fillRect l="-35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>
            <a:off x="971600" y="1124744"/>
            <a:ext cx="0" cy="72008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977985" y="2450278"/>
            <a:ext cx="251019" cy="2422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899584" y="18448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10" idx="4"/>
          </p:cNvCxnSpPr>
          <p:nvPr/>
        </p:nvCxnSpPr>
        <p:spPr>
          <a:xfrm>
            <a:off x="977984" y="2764486"/>
            <a:ext cx="0" cy="15240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e 36"/>
          <p:cNvGrpSpPr/>
          <p:nvPr/>
        </p:nvGrpSpPr>
        <p:grpSpPr>
          <a:xfrm>
            <a:off x="827576" y="2916886"/>
            <a:ext cx="288032" cy="144002"/>
            <a:chOff x="959462" y="3564487"/>
            <a:chExt cx="288032" cy="144002"/>
          </a:xfrm>
        </p:grpSpPr>
        <p:sp>
          <p:nvSpPr>
            <p:cNvPr id="36" name="Rectangle 35"/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/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 flipH="1">
            <a:off x="717980" y="2840686"/>
            <a:ext cx="260006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stCxn id="4" idx="1"/>
          </p:cNvCxnSpPr>
          <p:nvPr/>
        </p:nvCxnSpPr>
        <p:spPr>
          <a:xfrm flipH="1">
            <a:off x="717980" y="1412776"/>
            <a:ext cx="18162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17980" y="1412776"/>
            <a:ext cx="0" cy="1427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>
            <a:off x="1156996" y="23782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/>
          <p:cNvSpPr/>
          <p:nvPr/>
        </p:nvSpPr>
        <p:spPr>
          <a:xfrm rot="11700000">
            <a:off x="875350" y="2589844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905976" y="26204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901213" y="1238496"/>
            <a:ext cx="14400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901213" y="1587745"/>
            <a:ext cx="14400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Ellipse 22"/>
          <p:cNvSpPr/>
          <p:nvPr/>
        </p:nvSpPr>
        <p:spPr>
          <a:xfrm>
            <a:off x="395536" y="2554072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lang="fr-F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1128356" y="2605550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5" name="Ellipse 24"/>
          <p:cNvSpPr/>
          <p:nvPr/>
        </p:nvSpPr>
        <p:spPr>
          <a:xfrm>
            <a:off x="1136152" y="2001028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6" name="Ellipse 25"/>
          <p:cNvSpPr/>
          <p:nvPr/>
        </p:nvSpPr>
        <p:spPr>
          <a:xfrm>
            <a:off x="1136152" y="1305386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rgbClr val="C00000"/>
                </a:solidFill>
              </a:rPr>
              <a:t>3</a:t>
            </a:r>
            <a:endParaRPr lang="fr-FR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918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 flipV="1">
            <a:off x="977985" y="1916833"/>
            <a:ext cx="251019" cy="53344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Arc 4"/>
          <p:cNvSpPr/>
          <p:nvPr/>
        </p:nvSpPr>
        <p:spPr>
          <a:xfrm>
            <a:off x="868971" y="1814197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=1</m:t>
                    </m:r>
                  </m:oMath>
                </a14:m>
                <a:endParaRPr lang="fr-F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=1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3D :</a:t>
                </a:r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=5+3+5+3=16</m:t>
                    </m:r>
                  </m:oMath>
                </a14:m>
                <a:endParaRPr lang="fr-F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=6⋅3=18</m:t>
                    </m:r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=2−18+16=</m:t>
                    </m:r>
                    <m:r>
                      <a:rPr lang="fr-FR" b="0" i="0" smtClean="0">
                        <a:latin typeface="Cambria Math"/>
                      </a:rPr>
                      <m:t>0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2D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2+2+2+2=8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3⋅3=9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=1−9+8=</m:t>
                    </m:r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  <a:p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  <a:blipFill rotWithShape="1">
                <a:blip r:embed="rId2"/>
                <a:stretch>
                  <a:fillRect l="-31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>
            <a:off x="971600" y="1124744"/>
            <a:ext cx="0" cy="72008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977985" y="2450278"/>
            <a:ext cx="251019" cy="2422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899584" y="18448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10" idx="4"/>
          </p:cNvCxnSpPr>
          <p:nvPr/>
        </p:nvCxnSpPr>
        <p:spPr>
          <a:xfrm>
            <a:off x="977984" y="2764486"/>
            <a:ext cx="0" cy="15240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e 36"/>
          <p:cNvGrpSpPr/>
          <p:nvPr/>
        </p:nvGrpSpPr>
        <p:grpSpPr>
          <a:xfrm>
            <a:off x="827576" y="2916886"/>
            <a:ext cx="288032" cy="144002"/>
            <a:chOff x="959462" y="3564487"/>
            <a:chExt cx="288032" cy="144002"/>
          </a:xfrm>
        </p:grpSpPr>
        <p:sp>
          <p:nvSpPr>
            <p:cNvPr id="36" name="Rectangle 35"/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/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 flipH="1">
            <a:off x="717980" y="2840686"/>
            <a:ext cx="260006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stCxn id="4" idx="1"/>
          </p:cNvCxnSpPr>
          <p:nvPr/>
        </p:nvCxnSpPr>
        <p:spPr>
          <a:xfrm flipH="1">
            <a:off x="717980" y="1412776"/>
            <a:ext cx="18162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17980" y="1412776"/>
            <a:ext cx="0" cy="1427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>
            <a:off x="1156996" y="23782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/>
          <p:cNvSpPr/>
          <p:nvPr/>
        </p:nvSpPr>
        <p:spPr>
          <a:xfrm rot="11700000">
            <a:off x="875350" y="2589844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905976" y="26204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899600" y="1268760"/>
            <a:ext cx="144000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395536" y="2554072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lang="fr-F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1128356" y="2605550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3" name="Ellipse 22"/>
          <p:cNvSpPr/>
          <p:nvPr/>
        </p:nvSpPr>
        <p:spPr>
          <a:xfrm>
            <a:off x="1136152" y="2001028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4" name="Ellipse 23"/>
          <p:cNvSpPr/>
          <p:nvPr/>
        </p:nvSpPr>
        <p:spPr>
          <a:xfrm>
            <a:off x="1136152" y="1305386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rgbClr val="C00000"/>
                </a:solidFill>
              </a:rPr>
              <a:t>3</a:t>
            </a:r>
            <a:endParaRPr lang="fr-FR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4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00" y="1268760"/>
            <a:ext cx="144000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=0</m:t>
                    </m:r>
                  </m:oMath>
                </a14:m>
                <a:endParaRPr lang="fr-F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0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3D :</a:t>
                </a:r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0" smtClean="0">
                        <a:latin typeface="Cambria Math"/>
                      </a:rPr>
                      <m:t>5+5+5+5=20</m:t>
                    </m:r>
                  </m:oMath>
                </a14:m>
                <a:endParaRPr lang="fr-F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=6⋅3=18</m:t>
                    </m:r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=0−</m:t>
                    </m:r>
                    <m:r>
                      <a:rPr lang="fr-FR" b="0" i="1" smtClean="0">
                        <a:latin typeface="Cambria Math"/>
                      </a:rPr>
                      <m:t>18+20=2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2D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3+2+2+2=9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3⋅3=9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=0−9+9=</m:t>
                    </m:r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  <a:p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  <a:blipFill rotWithShape="1">
                <a:blip r:embed="rId2"/>
                <a:stretch>
                  <a:fillRect l="-31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>
            <a:off x="971600" y="1124744"/>
            <a:ext cx="0" cy="72008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977985" y="1916833"/>
            <a:ext cx="251019" cy="53344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977985" y="2450278"/>
            <a:ext cx="251019" cy="2422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899584" y="18448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10" idx="4"/>
          </p:cNvCxnSpPr>
          <p:nvPr/>
        </p:nvCxnSpPr>
        <p:spPr>
          <a:xfrm>
            <a:off x="977984" y="2764486"/>
            <a:ext cx="0" cy="15240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e 36"/>
          <p:cNvGrpSpPr/>
          <p:nvPr/>
        </p:nvGrpSpPr>
        <p:grpSpPr>
          <a:xfrm>
            <a:off x="827576" y="2916886"/>
            <a:ext cx="288032" cy="144002"/>
            <a:chOff x="959462" y="3564487"/>
            <a:chExt cx="288032" cy="144002"/>
          </a:xfrm>
        </p:grpSpPr>
        <p:sp>
          <p:nvSpPr>
            <p:cNvPr id="36" name="Rectangle 35"/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/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 flipH="1">
            <a:off x="717980" y="2840686"/>
            <a:ext cx="260006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stCxn id="4" idx="1"/>
          </p:cNvCxnSpPr>
          <p:nvPr/>
        </p:nvCxnSpPr>
        <p:spPr>
          <a:xfrm flipH="1">
            <a:off x="717980" y="1412776"/>
            <a:ext cx="18162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17980" y="1412776"/>
            <a:ext cx="0" cy="1427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899584" y="1590126"/>
            <a:ext cx="144000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901230" y="1235426"/>
            <a:ext cx="144000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>
            <a:off x="1156996" y="23782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905976" y="26204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395536" y="2554072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lang="fr-F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1128356" y="2605550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2" name="Ellipse 21"/>
          <p:cNvSpPr/>
          <p:nvPr/>
        </p:nvSpPr>
        <p:spPr>
          <a:xfrm>
            <a:off x="1136152" y="2001028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3" name="Ellipse 22"/>
          <p:cNvSpPr/>
          <p:nvPr/>
        </p:nvSpPr>
        <p:spPr>
          <a:xfrm>
            <a:off x="1136152" y="1305386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rgbClr val="C00000"/>
                </a:solidFill>
              </a:rPr>
              <a:t>3</a:t>
            </a:r>
            <a:endParaRPr lang="fr-FR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0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00" y="1268760"/>
            <a:ext cx="144000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b="0" i="0" smtClean="0">
                        <a:latin typeface="Cambria Math"/>
                      </a:rPr>
                      <m:t>=0</m:t>
                    </m:r>
                  </m:oMath>
                </a14:m>
                <a:endParaRPr lang="fr-F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1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3D :</a:t>
                </a:r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=5+5+5+3=18</m:t>
                    </m:r>
                  </m:oMath>
                </a14:m>
                <a:endParaRPr lang="fr-F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=6⋅3=18</m:t>
                    </m:r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=1−</m:t>
                    </m:r>
                    <m:r>
                      <a:rPr lang="fr-FR" b="0" i="1" smtClean="0">
                        <a:latin typeface="Cambria Math"/>
                      </a:rPr>
                      <m:t>18+18=1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2D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3+2+2+2=9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3⋅3=9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h</m:t>
                    </m:r>
                    <m:r>
                      <a:rPr lang="fr-FR" i="1">
                        <a:latin typeface="Cambria Math"/>
                      </a:rPr>
                      <m:t>=0−9+9=</m:t>
                    </m:r>
                    <m:r>
                      <a:rPr lang="fr-FR" b="0" i="0" smtClean="0">
                        <a:latin typeface="Cambria Math"/>
                      </a:rPr>
                      <m:t>0</m:t>
                    </m:r>
                  </m:oMath>
                </a14:m>
                <a:endParaRPr lang="fr-FR" dirty="0"/>
              </a:p>
              <a:p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  <a:blipFill rotWithShape="1">
                <a:blip r:embed="rId2"/>
                <a:stretch>
                  <a:fillRect l="-31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>
            <a:off x="971600" y="1124744"/>
            <a:ext cx="0" cy="72008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977985" y="1916833"/>
            <a:ext cx="251019" cy="53344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977985" y="2450278"/>
            <a:ext cx="251019" cy="2422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899584" y="18448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10" idx="4"/>
          </p:cNvCxnSpPr>
          <p:nvPr/>
        </p:nvCxnSpPr>
        <p:spPr>
          <a:xfrm>
            <a:off x="977984" y="2764486"/>
            <a:ext cx="0" cy="15240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e 36"/>
          <p:cNvGrpSpPr/>
          <p:nvPr/>
        </p:nvGrpSpPr>
        <p:grpSpPr>
          <a:xfrm>
            <a:off x="827576" y="2916886"/>
            <a:ext cx="288032" cy="144002"/>
            <a:chOff x="959462" y="3564487"/>
            <a:chExt cx="288032" cy="144002"/>
          </a:xfrm>
        </p:grpSpPr>
        <p:sp>
          <p:nvSpPr>
            <p:cNvPr id="36" name="Rectangle 35"/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/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 flipH="1">
            <a:off x="717980" y="2840686"/>
            <a:ext cx="260006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stCxn id="4" idx="1"/>
          </p:cNvCxnSpPr>
          <p:nvPr/>
        </p:nvCxnSpPr>
        <p:spPr>
          <a:xfrm flipH="1">
            <a:off x="717980" y="1412776"/>
            <a:ext cx="18162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17980" y="1412776"/>
            <a:ext cx="0" cy="1427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899584" y="1590126"/>
            <a:ext cx="144000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901230" y="1235426"/>
            <a:ext cx="144000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>
            <a:off x="1156996" y="23782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/>
          <p:cNvSpPr/>
          <p:nvPr/>
        </p:nvSpPr>
        <p:spPr>
          <a:xfrm rot="11700000">
            <a:off x="875350" y="2589844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905976" y="26204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395536" y="2554072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lang="fr-F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1128356" y="2605550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3" name="Ellipse 22"/>
          <p:cNvSpPr/>
          <p:nvPr/>
        </p:nvSpPr>
        <p:spPr>
          <a:xfrm>
            <a:off x="1136152" y="2001028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4" name="Ellipse 23"/>
          <p:cNvSpPr/>
          <p:nvPr/>
        </p:nvSpPr>
        <p:spPr>
          <a:xfrm>
            <a:off x="1136152" y="1305386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rgbClr val="C00000"/>
                </a:solidFill>
              </a:rPr>
              <a:t>3</a:t>
            </a:r>
            <a:endParaRPr lang="fr-FR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0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00" y="1268760"/>
            <a:ext cx="144000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=1</m:t>
                    </m:r>
                  </m:oMath>
                </a14:m>
                <a:endParaRPr lang="fr-F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0" smtClean="0">
                        <a:latin typeface="Cambria Math"/>
                      </a:rPr>
                      <m:t>2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3D :</a:t>
                </a:r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=4+5+3+3</m:t>
                    </m:r>
                  </m:oMath>
                </a14:m>
                <a:endParaRPr lang="fr-F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=6⋅3=18</m:t>
                    </m:r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=3−</m:t>
                    </m:r>
                    <m:r>
                      <a:rPr lang="fr-FR" b="0" i="1" smtClean="0">
                        <a:latin typeface="Cambria Math"/>
                      </a:rPr>
                      <m:t>18+15=0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2D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2+2+2+2=8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3⋅3=9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=1−9+8=</m:t>
                    </m:r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  <a:p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  <a:blipFill rotWithShape="1">
                <a:blip r:embed="rId2"/>
                <a:stretch>
                  <a:fillRect l="-35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>
            <a:off x="971600" y="1124744"/>
            <a:ext cx="0" cy="72008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977985" y="1916833"/>
            <a:ext cx="251019" cy="53344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977985" y="2450278"/>
            <a:ext cx="251019" cy="2422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899584" y="18448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10" idx="4"/>
          </p:cNvCxnSpPr>
          <p:nvPr/>
        </p:nvCxnSpPr>
        <p:spPr>
          <a:xfrm>
            <a:off x="977984" y="2764486"/>
            <a:ext cx="0" cy="15240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e 36"/>
          <p:cNvGrpSpPr/>
          <p:nvPr/>
        </p:nvGrpSpPr>
        <p:grpSpPr>
          <a:xfrm>
            <a:off x="827576" y="2916886"/>
            <a:ext cx="288032" cy="144002"/>
            <a:chOff x="959462" y="3564487"/>
            <a:chExt cx="288032" cy="144002"/>
          </a:xfrm>
        </p:grpSpPr>
        <p:sp>
          <p:nvSpPr>
            <p:cNvPr id="36" name="Rectangle 35"/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/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 flipH="1">
            <a:off x="717980" y="2840686"/>
            <a:ext cx="260006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stCxn id="4" idx="1"/>
          </p:cNvCxnSpPr>
          <p:nvPr/>
        </p:nvCxnSpPr>
        <p:spPr>
          <a:xfrm flipH="1">
            <a:off x="717980" y="1412776"/>
            <a:ext cx="18162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17980" y="1412776"/>
            <a:ext cx="0" cy="1427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Arc 4"/>
          <p:cNvSpPr/>
          <p:nvPr/>
        </p:nvSpPr>
        <p:spPr>
          <a:xfrm>
            <a:off x="1126368" y="2347642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1156996" y="23782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/>
          <p:cNvSpPr/>
          <p:nvPr/>
        </p:nvSpPr>
        <p:spPr>
          <a:xfrm rot="11700000">
            <a:off x="875350" y="2589844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905976" y="26204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395536" y="2554072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lang="fr-F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1128356" y="2605550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3" name="Ellipse 22"/>
          <p:cNvSpPr/>
          <p:nvPr/>
        </p:nvSpPr>
        <p:spPr>
          <a:xfrm>
            <a:off x="1136152" y="2001028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4" name="Ellipse 23"/>
          <p:cNvSpPr/>
          <p:nvPr/>
        </p:nvSpPr>
        <p:spPr>
          <a:xfrm>
            <a:off x="1136152" y="1305386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rgbClr val="C00000"/>
                </a:solidFill>
              </a:rPr>
              <a:t>3</a:t>
            </a:r>
            <a:endParaRPr lang="fr-FR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9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00" y="1268760"/>
            <a:ext cx="144000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b="0" i="0" smtClean="0">
                        <a:latin typeface="Cambria Math"/>
                      </a:rPr>
                      <m:t>=1</m:t>
                    </m:r>
                  </m:oMath>
                </a14:m>
                <a:endParaRPr lang="fr-F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=0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3D :</a:t>
                </a:r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=4+5+3+5=17</m:t>
                    </m:r>
                  </m:oMath>
                </a14:m>
                <a:endParaRPr lang="fr-F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=6⋅3=18</m:t>
                    </m:r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=1−18+17=0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2D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2+2+2+2=8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3⋅3=9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=1−9+8=</m:t>
                    </m:r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  <a:p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  <a:blipFill rotWithShape="1">
                <a:blip r:embed="rId2"/>
                <a:stretch>
                  <a:fillRect l="-31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>
            <a:off x="971600" y="1124744"/>
            <a:ext cx="0" cy="72008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977985" y="1916833"/>
            <a:ext cx="251019" cy="53344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977985" y="2450278"/>
            <a:ext cx="251019" cy="2422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899584" y="18448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10" idx="4"/>
          </p:cNvCxnSpPr>
          <p:nvPr/>
        </p:nvCxnSpPr>
        <p:spPr>
          <a:xfrm>
            <a:off x="977984" y="2764486"/>
            <a:ext cx="0" cy="15240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e 36"/>
          <p:cNvGrpSpPr/>
          <p:nvPr/>
        </p:nvGrpSpPr>
        <p:grpSpPr>
          <a:xfrm>
            <a:off x="827576" y="2916886"/>
            <a:ext cx="288032" cy="144002"/>
            <a:chOff x="959462" y="3564487"/>
            <a:chExt cx="288032" cy="144002"/>
          </a:xfrm>
        </p:grpSpPr>
        <p:sp>
          <p:nvSpPr>
            <p:cNvPr id="36" name="Rectangle 35"/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/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 flipH="1">
            <a:off x="717980" y="2840686"/>
            <a:ext cx="260006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stCxn id="4" idx="1"/>
          </p:cNvCxnSpPr>
          <p:nvPr/>
        </p:nvCxnSpPr>
        <p:spPr>
          <a:xfrm flipH="1">
            <a:off x="717980" y="1412776"/>
            <a:ext cx="18162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17980" y="1412776"/>
            <a:ext cx="0" cy="1427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Arc 4"/>
          <p:cNvSpPr/>
          <p:nvPr/>
        </p:nvSpPr>
        <p:spPr>
          <a:xfrm>
            <a:off x="1126368" y="2347642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1156996" y="23782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905976" y="26204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395536" y="2554072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lang="fr-F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1128356" y="2605550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Ellipse 20"/>
          <p:cNvSpPr/>
          <p:nvPr/>
        </p:nvSpPr>
        <p:spPr>
          <a:xfrm>
            <a:off x="1136152" y="2001028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2" name="Ellipse 21"/>
          <p:cNvSpPr/>
          <p:nvPr/>
        </p:nvSpPr>
        <p:spPr>
          <a:xfrm>
            <a:off x="1136152" y="1305386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rgbClr val="C00000"/>
                </a:solidFill>
              </a:rPr>
              <a:t>3</a:t>
            </a:r>
            <a:endParaRPr lang="fr-FR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534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00" y="1268760"/>
            <a:ext cx="144000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=1</m:t>
                    </m:r>
                  </m:oMath>
                </a14:m>
                <a:endParaRPr lang="fr-F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0" smtClean="0">
                        <a:latin typeface="Cambria Math"/>
                      </a:rPr>
                      <m:t>=0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3D :</a:t>
                </a:r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=4+5+5+5=19</m:t>
                    </m:r>
                  </m:oMath>
                </a14:m>
                <a:endParaRPr lang="fr-F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=6⋅3=18</m:t>
                    </m:r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=1−18+19=</m:t>
                    </m:r>
                    <m:r>
                      <a:rPr lang="fr-FR" b="0" i="0" smtClean="0">
                        <a:latin typeface="Cambria Math"/>
                      </a:rPr>
                      <m:t>2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2D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2+2+2+2=8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3⋅3=9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h</m:t>
                    </m:r>
                    <m:r>
                      <a:rPr lang="fr-FR" i="1">
                        <a:latin typeface="Cambria Math"/>
                      </a:rPr>
                      <m:t>=1−9+8=0</m:t>
                    </m:r>
                  </m:oMath>
                </a14:m>
                <a:endParaRPr lang="fr-FR" dirty="0"/>
              </a:p>
              <a:p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  <a:blipFill rotWithShape="1">
                <a:blip r:embed="rId2"/>
                <a:stretch>
                  <a:fillRect l="-31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>
            <a:off x="971600" y="1124744"/>
            <a:ext cx="0" cy="72008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977985" y="1916833"/>
            <a:ext cx="251019" cy="53344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977985" y="2450278"/>
            <a:ext cx="251019" cy="2422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899584" y="18448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10" idx="4"/>
          </p:cNvCxnSpPr>
          <p:nvPr/>
        </p:nvCxnSpPr>
        <p:spPr>
          <a:xfrm>
            <a:off x="977984" y="2764486"/>
            <a:ext cx="0" cy="15240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e 36"/>
          <p:cNvGrpSpPr/>
          <p:nvPr/>
        </p:nvGrpSpPr>
        <p:grpSpPr>
          <a:xfrm>
            <a:off x="827576" y="2916886"/>
            <a:ext cx="288032" cy="144002"/>
            <a:chOff x="959462" y="3564487"/>
            <a:chExt cx="288032" cy="144002"/>
          </a:xfrm>
        </p:grpSpPr>
        <p:sp>
          <p:nvSpPr>
            <p:cNvPr id="36" name="Rectangle 35"/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/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 flipH="1">
            <a:off x="717980" y="2840686"/>
            <a:ext cx="260006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stCxn id="4" idx="1"/>
          </p:cNvCxnSpPr>
          <p:nvPr/>
        </p:nvCxnSpPr>
        <p:spPr>
          <a:xfrm flipH="1">
            <a:off x="717980" y="1412776"/>
            <a:ext cx="18162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17980" y="1412776"/>
            <a:ext cx="0" cy="1427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>
            <a:off x="1156996" y="23782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905976" y="26204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395536" y="2554072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lang="fr-F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1128356" y="2605550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1136152" y="2001028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1" name="Ellipse 20"/>
          <p:cNvSpPr/>
          <p:nvPr/>
        </p:nvSpPr>
        <p:spPr>
          <a:xfrm>
            <a:off x="1136152" y="1305386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rgbClr val="C00000"/>
                </a:solidFill>
              </a:rPr>
              <a:t>3</a:t>
            </a:r>
            <a:endParaRPr lang="fr-FR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53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=1</m:t>
                    </m:r>
                  </m:oMath>
                </a14:m>
                <a:endParaRPr lang="fr-F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=1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3D :</a:t>
                </a:r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=5+5+3+3=16</m:t>
                    </m:r>
                  </m:oMath>
                </a14:m>
                <a:endParaRPr lang="fr-F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=6⋅3</m:t>
                    </m:r>
                    <m:r>
                      <a:rPr lang="fr-FR" i="1">
                        <a:latin typeface="Cambria Math"/>
                      </a:rPr>
                      <m:t>=18</m:t>
                    </m:r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=2−18+16=0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2D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2+2+2+2=8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3⋅3=9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h</m:t>
                    </m:r>
                    <m:r>
                      <a:rPr lang="fr-FR" i="1">
                        <a:latin typeface="Cambria Math"/>
                      </a:rPr>
                      <m:t>=1−9+8=</m:t>
                    </m:r>
                    <m:r>
                      <a:rPr lang="fr-FR" b="0" i="1" smtClean="0">
                        <a:latin typeface="Cambria Math"/>
                      </a:rPr>
                      <m:t>0</m:t>
                    </m:r>
                  </m:oMath>
                </a14:m>
                <a:endParaRPr lang="fr-FR" dirty="0"/>
              </a:p>
              <a:p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  <a:blipFill rotWithShape="1">
                <a:blip r:embed="rId2"/>
                <a:stretch>
                  <a:fillRect l="-31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>
            <a:off x="971600" y="1124744"/>
            <a:ext cx="0" cy="72008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977985" y="1916833"/>
            <a:ext cx="251019" cy="53344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977985" y="2450278"/>
            <a:ext cx="251019" cy="2422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899584" y="18448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10" idx="4"/>
          </p:cNvCxnSpPr>
          <p:nvPr/>
        </p:nvCxnSpPr>
        <p:spPr>
          <a:xfrm>
            <a:off x="977984" y="2764486"/>
            <a:ext cx="0" cy="15240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e 36"/>
          <p:cNvGrpSpPr/>
          <p:nvPr/>
        </p:nvGrpSpPr>
        <p:grpSpPr>
          <a:xfrm>
            <a:off x="827576" y="2916886"/>
            <a:ext cx="288032" cy="144002"/>
            <a:chOff x="959462" y="3564487"/>
            <a:chExt cx="288032" cy="144002"/>
          </a:xfrm>
        </p:grpSpPr>
        <p:sp>
          <p:nvSpPr>
            <p:cNvPr id="36" name="Rectangle 35"/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/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 flipH="1">
            <a:off x="717980" y="2840686"/>
            <a:ext cx="260006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stCxn id="4" idx="1"/>
          </p:cNvCxnSpPr>
          <p:nvPr/>
        </p:nvCxnSpPr>
        <p:spPr>
          <a:xfrm flipH="1">
            <a:off x="717980" y="1412776"/>
            <a:ext cx="18162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17980" y="1412776"/>
            <a:ext cx="0" cy="1427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Arc 4"/>
          <p:cNvSpPr/>
          <p:nvPr/>
        </p:nvSpPr>
        <p:spPr>
          <a:xfrm>
            <a:off x="1126368" y="2347642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1156996" y="23782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/>
          <p:cNvSpPr/>
          <p:nvPr/>
        </p:nvSpPr>
        <p:spPr>
          <a:xfrm rot="11700000">
            <a:off x="875350" y="2589844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905976" y="26204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899600" y="1268760"/>
            <a:ext cx="144000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395536" y="2554072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lang="fr-F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1128356" y="2605550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3" name="Ellipse 22"/>
          <p:cNvSpPr/>
          <p:nvPr/>
        </p:nvSpPr>
        <p:spPr>
          <a:xfrm>
            <a:off x="1136152" y="2001028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4" name="Ellipse 23"/>
          <p:cNvSpPr/>
          <p:nvPr/>
        </p:nvSpPr>
        <p:spPr>
          <a:xfrm>
            <a:off x="1136152" y="1305386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rgbClr val="C00000"/>
                </a:solidFill>
              </a:rPr>
              <a:t>3</a:t>
            </a:r>
            <a:endParaRPr lang="fr-FR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53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=1</m:t>
                    </m:r>
                  </m:oMath>
                </a14:m>
                <a:endParaRPr lang="fr-F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=0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3D :</a:t>
                </a:r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=5+5+5+3=18</m:t>
                    </m:r>
                  </m:oMath>
                </a14:m>
                <a:endParaRPr lang="fr-F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=6</m:t>
                    </m:r>
                    <m:r>
                      <a:rPr lang="fr-FR" i="1">
                        <a:latin typeface="Cambria Math"/>
                      </a:rPr>
                      <m:t>⋅</m:t>
                    </m:r>
                    <m:r>
                      <a:rPr lang="fr-FR" b="0" i="1" smtClean="0">
                        <a:latin typeface="Cambria Math"/>
                      </a:rPr>
                      <m:t>3</m:t>
                    </m:r>
                    <m:r>
                      <a:rPr lang="fr-FR" i="1">
                        <a:latin typeface="Cambria Math"/>
                      </a:rPr>
                      <m:t>=18</m:t>
                    </m:r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=1−18+18=1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2D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2+2+2+2=8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h</m:t>
                    </m:r>
                    <m:r>
                      <a:rPr lang="fr-FR" i="1">
                        <a:latin typeface="Cambria Math"/>
                      </a:rPr>
                      <m:t>=1−9+8=</m:t>
                    </m:r>
                    <m:r>
                      <a:rPr lang="fr-FR" b="0" i="1" smtClean="0">
                        <a:latin typeface="Cambria Math"/>
                      </a:rPr>
                      <m:t>0</m:t>
                    </m:r>
                  </m:oMath>
                </a14:m>
                <a:endParaRPr lang="fr-FR" dirty="0"/>
              </a:p>
              <a:p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  <a:blipFill rotWithShape="1">
                <a:blip r:embed="rId2"/>
                <a:stretch>
                  <a:fillRect l="-31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>
            <a:off x="971600" y="1124744"/>
            <a:ext cx="0" cy="72008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977985" y="1916833"/>
            <a:ext cx="251019" cy="53344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977985" y="2450278"/>
            <a:ext cx="251019" cy="2422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899584" y="18448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10" idx="4"/>
          </p:cNvCxnSpPr>
          <p:nvPr/>
        </p:nvCxnSpPr>
        <p:spPr>
          <a:xfrm>
            <a:off x="977984" y="2764486"/>
            <a:ext cx="0" cy="15240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e 36"/>
          <p:cNvGrpSpPr/>
          <p:nvPr/>
        </p:nvGrpSpPr>
        <p:grpSpPr>
          <a:xfrm>
            <a:off x="827576" y="2916886"/>
            <a:ext cx="288032" cy="144002"/>
            <a:chOff x="959462" y="3564487"/>
            <a:chExt cx="288032" cy="144002"/>
          </a:xfrm>
        </p:grpSpPr>
        <p:sp>
          <p:nvSpPr>
            <p:cNvPr id="36" name="Rectangle 35"/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/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 flipH="1">
            <a:off x="717980" y="2840686"/>
            <a:ext cx="260006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stCxn id="4" idx="1"/>
          </p:cNvCxnSpPr>
          <p:nvPr/>
        </p:nvCxnSpPr>
        <p:spPr>
          <a:xfrm flipH="1">
            <a:off x="717980" y="1412776"/>
            <a:ext cx="18162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17980" y="1412776"/>
            <a:ext cx="0" cy="1427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>
            <a:off x="1156996" y="23782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/>
          <p:cNvSpPr/>
          <p:nvPr/>
        </p:nvSpPr>
        <p:spPr>
          <a:xfrm rot="11700000">
            <a:off x="875350" y="2589844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905976" y="26204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899600" y="1268760"/>
            <a:ext cx="144000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395536" y="2554072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lang="fr-F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1128356" y="2605550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Ellipse 20"/>
          <p:cNvSpPr/>
          <p:nvPr/>
        </p:nvSpPr>
        <p:spPr>
          <a:xfrm>
            <a:off x="1136152" y="2001028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3" name="Ellipse 22"/>
          <p:cNvSpPr/>
          <p:nvPr/>
        </p:nvSpPr>
        <p:spPr>
          <a:xfrm>
            <a:off x="1136152" y="1305386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rgbClr val="C00000"/>
                </a:solidFill>
              </a:rPr>
              <a:t>3</a:t>
            </a:r>
            <a:endParaRPr lang="fr-FR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9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=1</m:t>
                    </m:r>
                  </m:oMath>
                </a14:m>
                <a:endParaRPr lang="fr-F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=0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3D :</a:t>
                </a:r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=5+5+5+5=20</m:t>
                    </m:r>
                  </m:oMath>
                </a14:m>
                <a:endParaRPr lang="fr-F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=18</m:t>
                    </m:r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=1−18+20=3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2D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2+2+2+2=8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h</m:t>
                    </m:r>
                    <m:r>
                      <a:rPr lang="fr-FR" i="1">
                        <a:latin typeface="Cambria Math"/>
                      </a:rPr>
                      <m:t>=1−9+8=</m:t>
                    </m:r>
                    <m:r>
                      <a:rPr lang="fr-FR" b="0" i="1" smtClean="0">
                        <a:latin typeface="Cambria Math"/>
                      </a:rPr>
                      <m:t>0</m:t>
                    </m:r>
                  </m:oMath>
                </a14:m>
                <a:endParaRPr lang="fr-FR" dirty="0"/>
              </a:p>
              <a:p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  <a:blipFill rotWithShape="1">
                <a:blip r:embed="rId2"/>
                <a:stretch>
                  <a:fillRect l="-31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>
            <a:off x="971600" y="1124744"/>
            <a:ext cx="0" cy="72008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977985" y="1916833"/>
            <a:ext cx="251019" cy="53344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977985" y="2450278"/>
            <a:ext cx="251019" cy="2422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899584" y="18448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10" idx="4"/>
          </p:cNvCxnSpPr>
          <p:nvPr/>
        </p:nvCxnSpPr>
        <p:spPr>
          <a:xfrm>
            <a:off x="977984" y="2764486"/>
            <a:ext cx="0" cy="15240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e 36"/>
          <p:cNvGrpSpPr/>
          <p:nvPr/>
        </p:nvGrpSpPr>
        <p:grpSpPr>
          <a:xfrm>
            <a:off x="827576" y="2916886"/>
            <a:ext cx="288032" cy="144002"/>
            <a:chOff x="959462" y="3564487"/>
            <a:chExt cx="288032" cy="144002"/>
          </a:xfrm>
        </p:grpSpPr>
        <p:sp>
          <p:nvSpPr>
            <p:cNvPr id="36" name="Rectangle 35"/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/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 flipH="1">
            <a:off x="717980" y="2840686"/>
            <a:ext cx="260006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stCxn id="4" idx="1"/>
          </p:cNvCxnSpPr>
          <p:nvPr/>
        </p:nvCxnSpPr>
        <p:spPr>
          <a:xfrm flipH="1">
            <a:off x="717980" y="1412776"/>
            <a:ext cx="18162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17980" y="1412776"/>
            <a:ext cx="0" cy="1427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>
            <a:off x="1156996" y="23782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905976" y="26204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899600" y="1268760"/>
            <a:ext cx="144000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395536" y="2554072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lang="fr-F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1128356" y="2605550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1136152" y="2001028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1" name="Ellipse 20"/>
          <p:cNvSpPr/>
          <p:nvPr/>
        </p:nvSpPr>
        <p:spPr>
          <a:xfrm>
            <a:off x="1136152" y="1305386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rgbClr val="C00000"/>
                </a:solidFill>
              </a:rPr>
              <a:t>3</a:t>
            </a:r>
            <a:endParaRPr lang="fr-FR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962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666</Words>
  <Application>Microsoft Office PowerPoint</Application>
  <PresentationFormat>Affichage à l'écran (4:3)</PresentationFormat>
  <Paragraphs>168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Xavier Pessoles</cp:lastModifiedBy>
  <cp:revision>18</cp:revision>
  <dcterms:created xsi:type="dcterms:W3CDTF">2018-03-13T08:18:39Z</dcterms:created>
  <dcterms:modified xsi:type="dcterms:W3CDTF">2018-03-14T08:58:14Z</dcterms:modified>
</cp:coreProperties>
</file>