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59" r:id="rId7"/>
    <p:sldId id="261" r:id="rId8"/>
    <p:sldId id="263" r:id="rId9"/>
    <p:sldId id="262" r:id="rId10"/>
    <p:sldId id="264" r:id="rId11"/>
    <p:sldId id="269" r:id="rId12"/>
    <p:sldId id="268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66" r:id="rId21"/>
    <p:sldId id="26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E3D"/>
    <a:srgbClr val="D1E5E2"/>
    <a:srgbClr val="CCE4DF"/>
    <a:srgbClr val="1DAE97"/>
    <a:srgbClr val="7C8390"/>
    <a:srgbClr val="455368"/>
    <a:srgbClr val="55687C"/>
    <a:srgbClr val="BBC7D4"/>
    <a:srgbClr val="F3D6D3"/>
    <a:srgbClr val="E79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38" d="100"/>
          <a:sy n="38" d="100"/>
        </p:scale>
        <p:origin x="5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8B4D8-0AF6-4333-9EA0-1AECAE022804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2C988A-86D5-4929-883E-AA87E0B5469F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9499D1-B137-4EF3-AEF5-391B484E80BC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73E03-3F8D-4EE2-9E67-8E6C0F72509A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1A3D9B3B-1EC8-4BC4-B783-7630517B3190}" type="datetimeFigureOut">
              <a:rPr lang="fr-FR" smtClean="0"/>
              <a:pPr/>
              <a:t>16/03/2022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seignementsup-recherche.gouv.fr/sites/default/files/imported_files/documents/NF_2021_02_cpge_num_1374823.pdf" TargetMode="External"/><Relationship Id="rId2" Type="http://schemas.openxmlformats.org/officeDocument/2006/relationships/hyperlink" Target="https://www.enseignementsup-recherche.gouv.fr/sites/default/files/imported_files/documents/NF_IUT_juin_2018_f_966906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Quelques éléments d’orientation suite à la réforme du bac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A4E52-3045-4DE7-8AC9-6EA9409B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conseils pour </a:t>
            </a:r>
            <a:r>
              <a:rPr lang="fr-FR" dirty="0" err="1"/>
              <a:t>ParcoursSup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F029C8-3560-48BE-8295-5E8A135F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Diversifier les choix </a:t>
            </a:r>
          </a:p>
          <a:p>
            <a:pPr lvl="1"/>
            <a:r>
              <a:rPr lang="fr-FR" dirty="0"/>
              <a:t>Diversifier les filières</a:t>
            </a:r>
          </a:p>
          <a:p>
            <a:pPr lvl="1"/>
            <a:r>
              <a:rPr lang="fr-FR" dirty="0"/>
              <a:t>Diversifier les lycées</a:t>
            </a:r>
          </a:p>
          <a:p>
            <a:r>
              <a:rPr lang="fr-FR" dirty="0"/>
              <a:t>Ne pas s’attacher à un couple Ecole/Lycée</a:t>
            </a:r>
          </a:p>
        </p:txBody>
      </p:sp>
    </p:spTree>
    <p:extLst>
      <p:ext uri="{BB962C8B-B14F-4D97-AF65-F5344CB8AC3E}">
        <p14:creationId xmlns:p14="http://schemas.microsoft.com/office/powerpoint/2010/main" val="159537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A9740CC-E8AC-4EFE-B033-3C18B55F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IUT – DUT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182F19-A57A-4241-A80F-A5B7D53B9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79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B50E3-17AA-4370-86EA-094713D8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BCC7D-1008-42F3-BB56-81E063E1B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248228"/>
            <a:ext cx="5863771" cy="5110161"/>
          </a:xfrm>
        </p:spPr>
        <p:txBody>
          <a:bodyPr>
            <a:normAutofit fontScale="47500" lnSpcReduction="20000"/>
          </a:bodyPr>
          <a:lstStyle/>
          <a:p>
            <a:r>
              <a:rPr lang="fr-FR" dirty="0"/>
              <a:t>Secteur des services</a:t>
            </a:r>
          </a:p>
          <a:p>
            <a:pPr lvl="1"/>
            <a:r>
              <a:rPr lang="fr-FR" dirty="0"/>
              <a:t>Carrières juridiques</a:t>
            </a:r>
          </a:p>
          <a:p>
            <a:pPr lvl="1"/>
            <a:r>
              <a:rPr lang="fr-FR" dirty="0"/>
              <a:t>Carrières sociales</a:t>
            </a:r>
          </a:p>
          <a:p>
            <a:pPr lvl="1"/>
            <a:r>
              <a:rPr lang="fr-FR" dirty="0"/>
              <a:t>Gestion administrative et commerciale des organisations</a:t>
            </a:r>
          </a:p>
          <a:p>
            <a:pPr lvl="1"/>
            <a:r>
              <a:rPr lang="fr-FR" dirty="0"/>
              <a:t>Gestion des entreprises et administrations</a:t>
            </a:r>
          </a:p>
          <a:p>
            <a:pPr lvl="1"/>
            <a:r>
              <a:rPr lang="fr-FR" dirty="0"/>
              <a:t>Gestion logistique et transport</a:t>
            </a:r>
          </a:p>
          <a:p>
            <a:pPr lvl="1"/>
            <a:r>
              <a:rPr lang="fr-FR" dirty="0"/>
              <a:t>Information-Communication</a:t>
            </a:r>
          </a:p>
          <a:p>
            <a:pPr lvl="1"/>
            <a:r>
              <a:rPr lang="fr-FR" dirty="0"/>
              <a:t>Statistique et informatique décisionnelle</a:t>
            </a:r>
          </a:p>
          <a:p>
            <a:pPr lvl="1"/>
            <a:r>
              <a:rPr lang="fr-FR" dirty="0"/>
              <a:t>Techniques de commercialisation</a:t>
            </a:r>
          </a:p>
          <a:p>
            <a:r>
              <a:rPr lang="fr-FR" dirty="0"/>
              <a:t>Secteur industriel</a:t>
            </a:r>
          </a:p>
          <a:p>
            <a:pPr lvl="1"/>
            <a:r>
              <a:rPr lang="fr-FR" dirty="0"/>
              <a:t>Chimie</a:t>
            </a:r>
          </a:p>
          <a:p>
            <a:pPr lvl="1"/>
            <a:r>
              <a:rPr lang="fr-FR" dirty="0"/>
              <a:t>Génie biologique</a:t>
            </a:r>
          </a:p>
          <a:p>
            <a:pPr lvl="1"/>
            <a:r>
              <a:rPr lang="fr-FR" dirty="0"/>
              <a:t>Génie chimique - Génie des procédés</a:t>
            </a:r>
          </a:p>
          <a:p>
            <a:pPr lvl="1"/>
            <a:r>
              <a:rPr lang="fr-FR" dirty="0"/>
              <a:t>Génie Civil - Construction Durable</a:t>
            </a:r>
          </a:p>
          <a:p>
            <a:pPr lvl="1"/>
            <a:r>
              <a:rPr lang="fr-FR" dirty="0"/>
              <a:t>Génie électrique et informatique industrielle</a:t>
            </a:r>
          </a:p>
          <a:p>
            <a:pPr lvl="1"/>
            <a:r>
              <a:rPr lang="fr-FR" dirty="0"/>
              <a:t>Génie industriel et maintenance</a:t>
            </a:r>
          </a:p>
          <a:p>
            <a:pPr lvl="1"/>
            <a:r>
              <a:rPr lang="fr-FR" dirty="0"/>
              <a:t>Génie mécanique et productique</a:t>
            </a:r>
          </a:p>
          <a:p>
            <a:pPr lvl="1"/>
            <a:r>
              <a:rPr lang="fr-FR" dirty="0"/>
              <a:t>Génie thermique et énergie</a:t>
            </a:r>
          </a:p>
          <a:p>
            <a:pPr lvl="1"/>
            <a:r>
              <a:rPr lang="fr-FR" dirty="0"/>
              <a:t>Hygiène, sécurité, environnement</a:t>
            </a:r>
          </a:p>
          <a:p>
            <a:pPr lvl="1"/>
            <a:r>
              <a:rPr lang="fr-FR" dirty="0"/>
              <a:t>Informatique</a:t>
            </a:r>
          </a:p>
          <a:p>
            <a:pPr lvl="1"/>
            <a:r>
              <a:rPr lang="fr-FR" dirty="0"/>
              <a:t>Mesures physiques</a:t>
            </a:r>
          </a:p>
          <a:p>
            <a:pPr lvl="1"/>
            <a:r>
              <a:rPr lang="fr-FR" dirty="0"/>
              <a:t>Métiers du Multimédia et de l'Internet</a:t>
            </a:r>
          </a:p>
          <a:p>
            <a:pPr lvl="1"/>
            <a:r>
              <a:rPr lang="fr-FR" dirty="0"/>
              <a:t>Packaging, Emballage et conditionnement</a:t>
            </a:r>
          </a:p>
          <a:p>
            <a:pPr lvl="1"/>
            <a:r>
              <a:rPr lang="fr-FR" dirty="0"/>
              <a:t>Qualité, logistique industrielle et organisation</a:t>
            </a:r>
          </a:p>
          <a:p>
            <a:pPr lvl="1"/>
            <a:r>
              <a:rPr lang="fr-FR" dirty="0"/>
              <a:t>Réseaux et télécommunications</a:t>
            </a:r>
          </a:p>
          <a:p>
            <a:pPr lvl="1"/>
            <a:r>
              <a:rPr lang="fr-FR" dirty="0"/>
              <a:t>Sciences et génie des matériaux</a:t>
            </a:r>
          </a:p>
        </p:txBody>
      </p:sp>
    </p:spTree>
    <p:extLst>
      <p:ext uri="{BB962C8B-B14F-4D97-AF65-F5344CB8AC3E}">
        <p14:creationId xmlns:p14="http://schemas.microsoft.com/office/powerpoint/2010/main" val="185423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3A071-7734-44D3-8EF5-C165DA19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Déconstruction </a:t>
            </a:r>
            <a:r>
              <a:rPr lang="fr-FR" dirty="0">
                <a:sym typeface="Wingdings" panose="05000000000000000000" pitchFamily="2" charset="2"/>
              </a:rPr>
              <a:t>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61E73F-D981-463D-8A27-CA51DFC1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Image de l’IUT</a:t>
            </a:r>
          </a:p>
          <a:p>
            <a:pPr lvl="1"/>
            <a:r>
              <a:rPr lang="fr-FR" dirty="0"/>
              <a:t>Trop dur, beaucoup de travail</a:t>
            </a:r>
          </a:p>
          <a:p>
            <a:pPr lvl="1"/>
            <a:r>
              <a:rPr lang="fr-FR" dirty="0"/>
              <a:t>Cours en amphi</a:t>
            </a:r>
          </a:p>
          <a:p>
            <a:pPr lvl="1"/>
            <a:r>
              <a:rPr lang="fr-FR" dirty="0"/>
              <a:t>Filière réservé aux bacs généraux</a:t>
            </a:r>
          </a:p>
          <a:p>
            <a:pPr lvl="1"/>
            <a:r>
              <a:rPr lang="fr-FR" dirty="0"/>
              <a:t>Département peu connus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860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8299C-9EFD-4B5F-B1D4-68DED450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Reconstruction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DEE60F-4CB0-4ED7-BA4B-FFACA1509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Parcours sécurisé</a:t>
            </a:r>
          </a:p>
          <a:p>
            <a:r>
              <a:rPr lang="fr-FR" dirty="0"/>
              <a:t>Contrôle continu</a:t>
            </a:r>
          </a:p>
          <a:p>
            <a:r>
              <a:rPr lang="fr-FR" dirty="0"/>
              <a:t>Demande d’assiduité</a:t>
            </a:r>
          </a:p>
          <a:p>
            <a:r>
              <a:rPr lang="fr-FR" dirty="0"/>
              <a:t>Quotas 50% STI2D</a:t>
            </a:r>
          </a:p>
          <a:p>
            <a:pPr lvl="1"/>
            <a:r>
              <a:rPr lang="fr-FR" dirty="0"/>
              <a:t>Permet de faciliter l’orientation des STI2D dans ces filières</a:t>
            </a:r>
          </a:p>
          <a:p>
            <a:pPr lvl="1"/>
            <a:r>
              <a:rPr lang="fr-FR" dirty="0"/>
              <a:t>Mais risque de capter de bons profils qui allaient en BTS</a:t>
            </a:r>
          </a:p>
          <a:p>
            <a:pPr lvl="2"/>
            <a:r>
              <a:rPr lang="fr-FR" dirty="0"/>
              <a:t>IUT GC : 47% de bac STI2D </a:t>
            </a:r>
          </a:p>
          <a:p>
            <a:pPr lvl="2"/>
            <a:r>
              <a:rPr lang="fr-FR" dirty="0"/>
              <a:t>IUT </a:t>
            </a:r>
            <a:r>
              <a:rPr lang="fr-FR" dirty="0" err="1"/>
              <a:t>GEII</a:t>
            </a:r>
            <a:r>
              <a:rPr lang="fr-FR" dirty="0"/>
              <a:t> : 30% de bac STI2D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4793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7BF60A6-A8B4-4841-9C62-EF1C15EC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BTS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1B792B-AF7E-48DE-91DA-E4B14F9F4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057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3A071-7734-44D3-8EF5-C165DA19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Déconstruction </a:t>
            </a:r>
            <a:r>
              <a:rPr lang="fr-FR" dirty="0">
                <a:sym typeface="Wingdings" panose="05000000000000000000" pitchFamily="2" charset="2"/>
              </a:rPr>
              <a:t>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61E73F-D981-463D-8A27-CA51DFC1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74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8299C-9EFD-4B5F-B1D4-68DED450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Reconstruction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DEE60F-4CB0-4ED7-BA4B-FFACA1509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556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2E567AA-0FB4-4467-AB95-55D80A5A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8A8D3C-EE30-43E6-BFB5-540D292B3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493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ECE4751-43EC-4E25-AB15-8D419A2D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Quelles sont les questions à se poser 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764FA6C-A0C3-4797-8811-AAFCCF39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Appétence des élèves </a:t>
            </a:r>
          </a:p>
          <a:p>
            <a:pPr lvl="1"/>
            <a:r>
              <a:rPr lang="fr-FR" dirty="0"/>
              <a:t>Approche pragmatique ? Conceptuelle ? Concrète ? Théorique ?</a:t>
            </a:r>
          </a:p>
          <a:p>
            <a:r>
              <a:rPr lang="fr-FR" dirty="0"/>
              <a:t>Aspiration des élèves </a:t>
            </a:r>
          </a:p>
          <a:p>
            <a:pPr lvl="1"/>
            <a:r>
              <a:rPr lang="fr-FR" dirty="0"/>
              <a:t>Secteur d’activité ? Technicien ? Ingénieur ? Management ? Gestion ?</a:t>
            </a:r>
          </a:p>
          <a:p>
            <a:r>
              <a:rPr lang="fr-FR" dirty="0"/>
              <a:t>Autonomie </a:t>
            </a:r>
          </a:p>
          <a:p>
            <a:pPr lvl="1"/>
            <a:r>
              <a:rPr lang="fr-FR" dirty="0"/>
              <a:t>Besoin d’encadrement ?</a:t>
            </a:r>
          </a:p>
          <a:p>
            <a:r>
              <a:rPr lang="fr-FR" dirty="0"/>
              <a:t>A quel moment je veux m’insérer professionnellement ?</a:t>
            </a:r>
          </a:p>
          <a:p>
            <a:r>
              <a:rPr lang="fr-FR" dirty="0"/>
              <a:t>Format de la formation ? </a:t>
            </a:r>
          </a:p>
          <a:p>
            <a:pPr lvl="1"/>
            <a:r>
              <a:rPr lang="fr-FR" dirty="0"/>
              <a:t>Apprentissage ? Ou non ?</a:t>
            </a:r>
          </a:p>
          <a:p>
            <a:r>
              <a:rPr lang="fr-FR" dirty="0"/>
              <a:t>Passerelles ?</a:t>
            </a:r>
          </a:p>
          <a:p>
            <a:r>
              <a:rPr lang="fr-FR" dirty="0"/>
              <a:t>Attention à nos idées préconçues sur l’orientation. </a:t>
            </a:r>
          </a:p>
        </p:txBody>
      </p:sp>
    </p:spTree>
    <p:extLst>
      <p:ext uri="{BB962C8B-B14F-4D97-AF65-F5344CB8AC3E}">
        <p14:creationId xmlns:p14="http://schemas.microsoft.com/office/powerpoint/2010/main" val="48338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8F80B-942B-4BCF-A60A-363DBF18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parler d’orientation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AEBFF-93D0-4CCE-A74C-B4A83DDC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Montrer au plus tôt aux élèves (ou aux parents) que </a:t>
            </a:r>
          </a:p>
          <a:p>
            <a:pPr lvl="1"/>
            <a:r>
              <a:rPr lang="fr-FR" dirty="0"/>
              <a:t>conserver la spécialité SI n’est pas un frein à l’orientation. </a:t>
            </a:r>
          </a:p>
          <a:p>
            <a:pPr lvl="1"/>
            <a:r>
              <a:rPr lang="fr-FR" dirty="0"/>
              <a:t>S’orienter en STI2D ouvre la porte aux études supérieures.</a:t>
            </a:r>
          </a:p>
          <a:p>
            <a:r>
              <a:rPr lang="fr-FR" dirty="0"/>
              <a:t>Ne pas orienter les élèves, mais les aider à s’orienter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6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1B17753-F641-414B-BBEF-79E4C259A547}"/>
              </a:ext>
            </a:extLst>
          </p:cNvPr>
          <p:cNvSpPr/>
          <p:nvPr/>
        </p:nvSpPr>
        <p:spPr>
          <a:xfrm>
            <a:off x="5017266" y="782320"/>
            <a:ext cx="2109252" cy="59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7C059E-3874-4FB6-BDA7-D1DD8591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248228"/>
            <a:ext cx="4407504" cy="511016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fr-FR" sz="1800" dirty="0"/>
              <a:t>En tant qu'enseignant, indiquer par des mots la représentation que vous vous faites des études en classe préparatoire (CPGE) ?</a:t>
            </a:r>
          </a:p>
          <a:p>
            <a:pPr marL="342900" indent="-342900">
              <a:buAutoNum type="arabicPeriod"/>
            </a:pPr>
            <a:r>
              <a:rPr lang="fr-FR" sz="1800" dirty="0"/>
              <a:t>En tant qu'enseignant, indiquer par des mots la représentation que vous vous faites du profil d'élève admis en classe préparatoire (CPGE) ?</a:t>
            </a:r>
          </a:p>
          <a:p>
            <a:pPr marL="342900" indent="-342900">
              <a:buAutoNum type="arabicPeriod"/>
            </a:pPr>
            <a:r>
              <a:rPr lang="fr-FR" sz="1800" dirty="0"/>
              <a:t>En tant qu'enseignant, indiquer par des mots la représentation que vous vous faites des études en IUT ?</a:t>
            </a:r>
          </a:p>
          <a:p>
            <a:pPr marL="342900" indent="-342900">
              <a:buAutoNum type="arabicPeriod"/>
            </a:pPr>
            <a:r>
              <a:rPr lang="fr-FR" sz="1800" dirty="0"/>
              <a:t>En tant qu'enseignant, indiquer par des mots la représentation que vous vous faites du profil d'élève admis en IUT ?</a:t>
            </a:r>
          </a:p>
          <a:p>
            <a:pPr marL="342900" indent="-342900">
              <a:buAutoNum type="arabicPeriod"/>
            </a:pPr>
            <a:r>
              <a:rPr lang="fr-FR" sz="1800" dirty="0"/>
              <a:t>En tant qu'enseignant, indiquer par des mots la représentation que vous vous faites des études en BTS ?</a:t>
            </a:r>
          </a:p>
          <a:p>
            <a:pPr marL="342900" indent="-342900">
              <a:buAutoNum type="arabicPeriod"/>
            </a:pPr>
            <a:r>
              <a:rPr lang="fr-FR" sz="1800" dirty="0"/>
              <a:t>En tant qu'enseignant, indiquer par des mots la représentation que vous vous faites du profil d'élève admis en BTS ?</a:t>
            </a:r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A546DD6-A261-4FE0-9949-031A50DCA4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47" y="73014"/>
            <a:ext cx="2501892" cy="1980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3FECBBB-1A2C-4018-82AB-034BA8A08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16" y="92040"/>
            <a:ext cx="2814172" cy="19800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C7639B0-3085-4ABE-827A-AF366D047E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834" y="2164079"/>
            <a:ext cx="2359317" cy="19800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69EE7CC-7B62-4670-9BE3-900BCC0B7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16" y="2164079"/>
            <a:ext cx="2960100" cy="19800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7AF48AC-AEC3-4CE7-A2F9-2A81F701D6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85" y="4255144"/>
            <a:ext cx="2336466" cy="1980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FC59805-2274-45CC-9C91-A0A4D5E9B12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548" y="4236118"/>
            <a:ext cx="2920602" cy="1980000"/>
          </a:xfrm>
          <a:prstGeom prst="rect">
            <a:avLst/>
          </a:prstGeom>
        </p:spPr>
      </p:pic>
      <p:sp>
        <p:nvSpPr>
          <p:cNvPr id="26" name="Titre 1">
            <a:extLst>
              <a:ext uri="{FF2B5EF4-FFF2-40B4-BE49-F238E27FC236}">
                <a16:creationId xmlns:a16="http://schemas.microsoft.com/office/drawing/2014/main" id="{71BE3FEF-E3F5-4EF1-B36B-0CF9B30F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58" y="1"/>
            <a:ext cx="5100649" cy="1021976"/>
          </a:xfrm>
        </p:spPr>
        <p:txBody>
          <a:bodyPr/>
          <a:lstStyle/>
          <a:p>
            <a:r>
              <a:rPr lang="fr-FR" dirty="0"/>
              <a:t>Résultats Bruts</a:t>
            </a:r>
          </a:p>
        </p:txBody>
      </p:sp>
    </p:spTree>
    <p:extLst>
      <p:ext uri="{BB962C8B-B14F-4D97-AF65-F5344CB8AC3E}">
        <p14:creationId xmlns:p14="http://schemas.microsoft.com/office/powerpoint/2010/main" val="4095348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68130-CCF1-4345-9868-2B48B65B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32D0D-C514-4418-89A2-1F03EDDCB170}"/>
              </a:ext>
            </a:extLst>
          </p:cNvPr>
          <p:cNvSpPr/>
          <p:nvPr/>
        </p:nvSpPr>
        <p:spPr>
          <a:xfrm>
            <a:off x="2695240" y="1861298"/>
            <a:ext cx="259977" cy="259977"/>
          </a:xfrm>
          <a:prstGeom prst="rect">
            <a:avLst/>
          </a:prstGeom>
          <a:solidFill>
            <a:srgbClr val="118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18977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306378-2E50-4110-820B-19BA6EAD5315}"/>
              </a:ext>
            </a:extLst>
          </p:cNvPr>
          <p:cNvSpPr/>
          <p:nvPr/>
        </p:nvSpPr>
        <p:spPr>
          <a:xfrm>
            <a:off x="2695240" y="2330452"/>
            <a:ext cx="259977" cy="259977"/>
          </a:xfrm>
          <a:prstGeom prst="rect">
            <a:avLst/>
          </a:pr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44E13-43AE-41F6-A715-2ED5809C2069}"/>
              </a:ext>
            </a:extLst>
          </p:cNvPr>
          <p:cNvSpPr/>
          <p:nvPr/>
        </p:nvSpPr>
        <p:spPr>
          <a:xfrm>
            <a:off x="2695240" y="2705422"/>
            <a:ext cx="259977" cy="259977"/>
          </a:xfrm>
          <a:prstGeom prst="rect">
            <a:avLst/>
          </a:prstGeom>
          <a:solidFill>
            <a:srgbClr val="CEE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EE3E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B765B6-35D5-48D3-B237-7DC4FFC2B291}"/>
              </a:ext>
            </a:extLst>
          </p:cNvPr>
          <p:cNvSpPr/>
          <p:nvPr/>
        </p:nvSpPr>
        <p:spPr>
          <a:xfrm>
            <a:off x="2744496" y="3188278"/>
            <a:ext cx="259977" cy="259977"/>
          </a:xfrm>
          <a:prstGeom prst="rect">
            <a:avLst/>
          </a:prstGeom>
          <a:solidFill>
            <a:srgbClr val="F6A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AB3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642C07-FFDC-418B-A2EF-CEC74364AA3A}"/>
              </a:ext>
            </a:extLst>
          </p:cNvPr>
          <p:cNvSpPr/>
          <p:nvPr/>
        </p:nvSpPr>
        <p:spPr>
          <a:xfrm>
            <a:off x="2762475" y="3582636"/>
            <a:ext cx="259977" cy="259977"/>
          </a:xfrm>
          <a:prstGeom prst="rect">
            <a:avLst/>
          </a:prstGeom>
          <a:solidFill>
            <a:srgbClr val="FAC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759F5E-BD4A-4094-8D48-43D4FD9C170D}"/>
              </a:ext>
            </a:extLst>
          </p:cNvPr>
          <p:cNvSpPr/>
          <p:nvPr/>
        </p:nvSpPr>
        <p:spPr>
          <a:xfrm>
            <a:off x="2765240" y="3978977"/>
            <a:ext cx="259977" cy="259977"/>
          </a:xfrm>
          <a:prstGeom prst="rect">
            <a:avLst/>
          </a:prstGeom>
          <a:solidFill>
            <a:srgbClr val="FEE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F5B552-F823-4FD4-811F-B963323D5677}"/>
              </a:ext>
            </a:extLst>
          </p:cNvPr>
          <p:cNvSpPr/>
          <p:nvPr/>
        </p:nvSpPr>
        <p:spPr>
          <a:xfrm>
            <a:off x="2762475" y="4358142"/>
            <a:ext cx="259977" cy="259977"/>
          </a:xfrm>
          <a:prstGeom prst="rect">
            <a:avLst/>
          </a:prstGeom>
          <a:solidFill>
            <a:srgbClr val="CB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EC6BE6-A040-4F7D-9F07-C866157B3B83}"/>
              </a:ext>
            </a:extLst>
          </p:cNvPr>
          <p:cNvSpPr/>
          <p:nvPr/>
        </p:nvSpPr>
        <p:spPr>
          <a:xfrm>
            <a:off x="2792237" y="4862926"/>
            <a:ext cx="259977" cy="259977"/>
          </a:xfrm>
          <a:prstGeom prst="rect">
            <a:avLst/>
          </a:prstGeom>
          <a:solidFill>
            <a:srgbClr val="E79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A5E313-C57E-4F23-9092-D2B33DFF6489}"/>
              </a:ext>
            </a:extLst>
          </p:cNvPr>
          <p:cNvSpPr/>
          <p:nvPr/>
        </p:nvSpPr>
        <p:spPr>
          <a:xfrm>
            <a:off x="2825004" y="5298230"/>
            <a:ext cx="259977" cy="259977"/>
          </a:xfrm>
          <a:prstGeom prst="rect">
            <a:avLst/>
          </a:prstGeom>
          <a:solidFill>
            <a:srgbClr val="F3D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D69A4F-C742-474C-B0BC-CC55B7C9D7D0}"/>
              </a:ext>
            </a:extLst>
          </p:cNvPr>
          <p:cNvSpPr/>
          <p:nvPr/>
        </p:nvSpPr>
        <p:spPr>
          <a:xfrm>
            <a:off x="2788785" y="5774290"/>
            <a:ext cx="259977" cy="259977"/>
          </a:xfrm>
          <a:prstGeom prst="rect">
            <a:avLst/>
          </a:prstGeom>
          <a:solidFill>
            <a:srgbClr val="55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55687C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12AD9F-1317-41AB-9C85-2951A81F6EB8}"/>
              </a:ext>
            </a:extLst>
          </p:cNvPr>
          <p:cNvSpPr/>
          <p:nvPr/>
        </p:nvSpPr>
        <p:spPr>
          <a:xfrm>
            <a:off x="2760760" y="6120361"/>
            <a:ext cx="259977" cy="259977"/>
          </a:xfrm>
          <a:prstGeom prst="rect">
            <a:avLst/>
          </a:prstGeom>
          <a:solidFill>
            <a:srgbClr val="BBC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BC7D4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CA4C09-42D3-4B67-8435-6CA58F9085E2}"/>
              </a:ext>
            </a:extLst>
          </p:cNvPr>
          <p:cNvSpPr/>
          <p:nvPr/>
        </p:nvSpPr>
        <p:spPr>
          <a:xfrm>
            <a:off x="2695240" y="1553795"/>
            <a:ext cx="259977" cy="259977"/>
          </a:xfrm>
          <a:prstGeom prst="rect">
            <a:avLst/>
          </a:prstGeom>
          <a:solidFill>
            <a:srgbClr val="45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E85583B-C23A-43D0-A564-1B210A3200FD}"/>
              </a:ext>
            </a:extLst>
          </p:cNvPr>
          <p:cNvSpPr txBox="1"/>
          <p:nvPr/>
        </p:nvSpPr>
        <p:spPr>
          <a:xfrm>
            <a:off x="2955217" y="1820561"/>
            <a:ext cx="173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#118977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BB36DFA-90BC-46A0-A9DA-2E4FDBA1FE77}"/>
              </a:ext>
            </a:extLst>
          </p:cNvPr>
          <p:cNvSpPr txBox="1"/>
          <p:nvPr/>
        </p:nvSpPr>
        <p:spPr>
          <a:xfrm>
            <a:off x="3020737" y="222768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#1CAE97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2F7FAFB-80F7-4F18-BA65-A3787DF6F942}"/>
              </a:ext>
            </a:extLst>
          </p:cNvPr>
          <p:cNvSpPr txBox="1"/>
          <p:nvPr/>
        </p:nvSpPr>
        <p:spPr>
          <a:xfrm>
            <a:off x="3020737" y="2599990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#CEE3E0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0967DEF-7FD0-47F5-A22D-F3E178ABEFBB}"/>
              </a:ext>
            </a:extLst>
          </p:cNvPr>
          <p:cNvSpPr txBox="1"/>
          <p:nvPr/>
        </p:nvSpPr>
        <p:spPr>
          <a:xfrm>
            <a:off x="2955217" y="146480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#455368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D02C061-8CF8-4BB9-81C4-317AB8FA5652}"/>
              </a:ext>
            </a:extLst>
          </p:cNvPr>
          <p:cNvSpPr txBox="1"/>
          <p:nvPr/>
        </p:nvSpPr>
        <p:spPr>
          <a:xfrm>
            <a:off x="3048762" y="315728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B4E3D"/>
                </a:solidFill>
              </a:rPr>
              <a:t>#F6AB32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21E0FDE-18EA-4C97-B98D-93631F3E0004}"/>
              </a:ext>
            </a:extLst>
          </p:cNvPr>
          <p:cNvSpPr txBox="1"/>
          <p:nvPr/>
        </p:nvSpPr>
        <p:spPr>
          <a:xfrm>
            <a:off x="3084981" y="434120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#CB4E3D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0476C91-B27C-4097-8890-D6A8E597E81E}"/>
              </a:ext>
            </a:extLst>
          </p:cNvPr>
          <p:cNvSpPr txBox="1"/>
          <p:nvPr/>
        </p:nvSpPr>
        <p:spPr>
          <a:xfrm>
            <a:off x="3084981" y="580834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#55687C</a:t>
            </a:r>
          </a:p>
        </p:txBody>
      </p:sp>
    </p:spTree>
    <p:extLst>
      <p:ext uri="{BB962C8B-B14F-4D97-AF65-F5344CB8AC3E}">
        <p14:creationId xmlns:p14="http://schemas.microsoft.com/office/powerpoint/2010/main" val="275255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5E4B1-342C-4A70-966D-1F117689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aider les élèves dans l’orientation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1EE1E-6F16-47A8-8E5B-CE330298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Point de vue métier</a:t>
            </a:r>
          </a:p>
          <a:p>
            <a:pPr lvl="1"/>
            <a:r>
              <a:rPr lang="fr-FR" dirty="0"/>
              <a:t>Présentation de métiers et des voies d’accès aux métiers</a:t>
            </a:r>
          </a:p>
          <a:p>
            <a:pPr lvl="1"/>
            <a:endParaRPr lang="fr-FR" dirty="0"/>
          </a:p>
          <a:p>
            <a:r>
              <a:rPr lang="fr-FR" dirty="0"/>
              <a:t>Point de vue projet</a:t>
            </a:r>
          </a:p>
          <a:p>
            <a:pPr lvl="1"/>
            <a:r>
              <a:rPr lang="fr-FR" dirty="0"/>
              <a:t>Présentation d’un projet et explication des nombreux métiers qui gravitent autour du projet</a:t>
            </a:r>
          </a:p>
          <a:p>
            <a:pPr lvl="1"/>
            <a:endParaRPr lang="fr-FR" dirty="0"/>
          </a:p>
          <a:p>
            <a:r>
              <a:rPr lang="fr-FR" dirty="0"/>
              <a:t>Point de vue secteur</a:t>
            </a:r>
          </a:p>
          <a:p>
            <a:pPr lvl="1"/>
            <a:r>
              <a:rPr lang="fr-FR" dirty="0"/>
              <a:t>Description de différents métiers (et niveaux d’étude) étant lié à un secteur d’activité</a:t>
            </a:r>
          </a:p>
          <a:p>
            <a:pPr lvl="1"/>
            <a:endParaRPr lang="fr-FR" dirty="0"/>
          </a:p>
          <a:p>
            <a:r>
              <a:rPr lang="fr-FR" dirty="0"/>
              <a:t>Point de vue élève</a:t>
            </a:r>
          </a:p>
          <a:p>
            <a:pPr lvl="1"/>
            <a:r>
              <a:rPr lang="fr-FR" dirty="0"/>
              <a:t>Prendre en compte les goûts des élèves (domaine, théorique/pratique, autonomie ou non etc…)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059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297E0-7FCA-4396-AF7E-D2E930C3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7579D-D841-4541-A58B-83244539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119273D-D596-4FF3-8FAC-26EE9B7D464C}"/>
              </a:ext>
            </a:extLst>
          </p:cNvPr>
          <p:cNvSpPr/>
          <p:nvPr/>
        </p:nvSpPr>
        <p:spPr>
          <a:xfrm>
            <a:off x="325120" y="1336273"/>
            <a:ext cx="11511282" cy="655087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Baccalauréat Général &amp; Technologique</a:t>
            </a:r>
          </a:p>
          <a:p>
            <a:pPr algn="ctr"/>
            <a:r>
              <a:rPr lang="fr-FR" dirty="0"/>
              <a:t>385 000 en bac G – 142 000 en bac 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7DBB6BC-560A-4162-B362-C47BEDB539C9}"/>
              </a:ext>
            </a:extLst>
          </p:cNvPr>
          <p:cNvSpPr/>
          <p:nvPr/>
        </p:nvSpPr>
        <p:spPr>
          <a:xfrm>
            <a:off x="396258" y="2372360"/>
            <a:ext cx="3535662" cy="14224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CPGE</a:t>
            </a:r>
          </a:p>
          <a:p>
            <a:pPr algn="ctr"/>
            <a:r>
              <a:rPr lang="fr-FR" dirty="0"/>
              <a:t>4 voies en bac G</a:t>
            </a:r>
          </a:p>
          <a:p>
            <a:pPr algn="ctr"/>
            <a:r>
              <a:rPr lang="fr-FR" dirty="0"/>
              <a:t>1 voie en bac T</a:t>
            </a:r>
          </a:p>
          <a:p>
            <a:pPr algn="ctr"/>
            <a:r>
              <a:rPr lang="fr-FR" dirty="0"/>
              <a:t>~25000 étudiants en 1CPGE Scientifiques 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14DE325-DA9C-4D3B-A078-EB8AA91AC87A}"/>
              </a:ext>
            </a:extLst>
          </p:cNvPr>
          <p:cNvSpPr/>
          <p:nvPr/>
        </p:nvSpPr>
        <p:spPr>
          <a:xfrm>
            <a:off x="4271574" y="2372360"/>
            <a:ext cx="3618373" cy="2143761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ctr"/>
            <a:r>
              <a:rPr lang="fr-FR" dirty="0"/>
              <a:t>IUT</a:t>
            </a:r>
          </a:p>
          <a:p>
            <a:pPr algn="ctr"/>
            <a:r>
              <a:rPr lang="fr-FR" dirty="0"/>
              <a:t>24 BUT (?? axées profils SI/STI2D)</a:t>
            </a:r>
          </a:p>
          <a:p>
            <a:pPr algn="ctr"/>
            <a:r>
              <a:rPr lang="fr-FR" dirty="0"/>
              <a:t>~25000 élèves en 1DUT « production »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443167C-43D4-4B0A-A578-D7D991EDB5AE}"/>
              </a:ext>
            </a:extLst>
          </p:cNvPr>
          <p:cNvSpPr/>
          <p:nvPr/>
        </p:nvSpPr>
        <p:spPr>
          <a:xfrm>
            <a:off x="8260080" y="2372360"/>
            <a:ext cx="3535662" cy="14224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Ins="324000" rtlCol="0" anchor="ctr"/>
          <a:lstStyle/>
          <a:p>
            <a:pPr algn="ctr"/>
            <a:r>
              <a:rPr lang="fr-FR" dirty="0"/>
              <a:t>STS</a:t>
            </a:r>
          </a:p>
          <a:p>
            <a:pPr algn="ctr"/>
            <a:r>
              <a:rPr lang="fr-FR" dirty="0"/>
              <a:t>125 spécialités</a:t>
            </a:r>
          </a:p>
          <a:p>
            <a:pPr algn="ctr"/>
            <a:r>
              <a:rPr lang="fr-FR" dirty="0"/>
              <a:t>~130 000  étudiants </a:t>
            </a:r>
          </a:p>
          <a:p>
            <a:pPr algn="ctr"/>
            <a:r>
              <a:rPr lang="fr-FR" dirty="0"/>
              <a:t>en 1STS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06CEE17-0DDE-404A-BC18-4EFDCD6B0267}"/>
              </a:ext>
            </a:extLst>
          </p:cNvPr>
          <p:cNvSpPr/>
          <p:nvPr/>
        </p:nvSpPr>
        <p:spPr>
          <a:xfrm>
            <a:off x="396258" y="4302673"/>
            <a:ext cx="3535662" cy="2143761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Ecoles d’ingénieurs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1C34C46D-B929-4732-BB3D-961B2AA7A5BD}"/>
              </a:ext>
            </a:extLst>
          </p:cNvPr>
          <p:cNvSpPr/>
          <p:nvPr/>
        </p:nvSpPr>
        <p:spPr>
          <a:xfrm rot="5400000">
            <a:off x="2637678" y="5031654"/>
            <a:ext cx="1650999" cy="685798"/>
          </a:xfrm>
          <a:prstGeom prst="rightArrow">
            <a:avLst>
              <a:gd name="adj1" fmla="val 50000"/>
              <a:gd name="adj2" fmla="val 48980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Apprentissage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94513" y="6539334"/>
            <a:ext cx="7228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hlinkClick r:id="rId2"/>
              </a:rPr>
              <a:t>https://www.enseignementsup-recherche.gouv.fr/sites/default/files/imported_files/documents/NF_IUT_juin_2018_f_966906.pdf</a:t>
            </a:r>
            <a:endParaRPr lang="fr-FR" sz="1000" dirty="0"/>
          </a:p>
          <a:p>
            <a:r>
              <a:rPr lang="fr-FR" sz="1000" dirty="0">
                <a:hlinkClick r:id="rId3"/>
              </a:rPr>
              <a:t>https://www.enseignementsup-recherche.gouv.fr/sites/default/files/imported_files/documents/NF_2021_02_cpge_num_1374823.pdf</a:t>
            </a:r>
            <a:r>
              <a:rPr lang="fr-FR" sz="1000" dirty="0"/>
              <a:t> 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635271F-C2B0-4B81-B881-D88C2906C5EC}"/>
              </a:ext>
            </a:extLst>
          </p:cNvPr>
          <p:cNvSpPr/>
          <p:nvPr/>
        </p:nvSpPr>
        <p:spPr>
          <a:xfrm rot="5400000">
            <a:off x="6721548" y="3239379"/>
            <a:ext cx="1650999" cy="685798"/>
          </a:xfrm>
          <a:prstGeom prst="rightArrow">
            <a:avLst>
              <a:gd name="adj1" fmla="val 50000"/>
              <a:gd name="adj2" fmla="val 48980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Apprentissage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4BFCF30E-926D-4DBF-8A0E-8ACF309A5793}"/>
              </a:ext>
            </a:extLst>
          </p:cNvPr>
          <p:cNvSpPr/>
          <p:nvPr/>
        </p:nvSpPr>
        <p:spPr>
          <a:xfrm rot="5400000">
            <a:off x="10872334" y="2845060"/>
            <a:ext cx="1186279" cy="543914"/>
          </a:xfrm>
          <a:prstGeom prst="rightArrow">
            <a:avLst>
              <a:gd name="adj1" fmla="val 50000"/>
              <a:gd name="adj2" fmla="val 48980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Apprentissage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2C5C110-4C40-46E9-AD3C-3AF0E61AA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164089" y="1991360"/>
            <a:ext cx="0" cy="381000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F86FD6E-BF86-4E33-BC54-6827FD3650E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80761" y="1991360"/>
            <a:ext cx="0" cy="381000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D9E9E15-12C2-4D31-9F85-C73F3B8457EF}"/>
              </a:ext>
            </a:extLst>
          </p:cNvPr>
          <p:cNvCxnSpPr>
            <a:cxnSpLocks/>
          </p:cNvCxnSpPr>
          <p:nvPr/>
        </p:nvCxnSpPr>
        <p:spPr>
          <a:xfrm>
            <a:off x="9997433" y="1991360"/>
            <a:ext cx="0" cy="381000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67C5553-C288-4A84-929B-D3BFF4E7D95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64089" y="3794760"/>
            <a:ext cx="0" cy="507913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4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CC738403-E6D2-485C-85A0-C441C3D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CPGE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A58A63A-3B24-4DA8-BD98-8948FD217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39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290D9-94AE-4651-886B-E27B7D8E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 Préparatoires aux Grandes Ecoles </a:t>
            </a:r>
            <a:br>
              <a:rPr lang="fr-FR" dirty="0"/>
            </a:br>
            <a:r>
              <a:rPr lang="fr-FR" dirty="0"/>
              <a:t>(CPGE, classe prépa…)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6D6687-40B5-402E-B2BE-7FFEEA999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D516B39-5611-4CE8-A99C-F8DE52567047}"/>
              </a:ext>
            </a:extLst>
          </p:cNvPr>
          <p:cNvSpPr/>
          <p:nvPr/>
        </p:nvSpPr>
        <p:spPr>
          <a:xfrm>
            <a:off x="325120" y="1369776"/>
            <a:ext cx="5394960" cy="992424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Baccalauréat Général</a:t>
            </a:r>
          </a:p>
          <a:p>
            <a:pPr algn="ctr"/>
            <a:r>
              <a:rPr lang="fr-FR" dirty="0"/>
              <a:t>Spécialité MATHS </a:t>
            </a:r>
          </a:p>
          <a:p>
            <a:pPr algn="ctr"/>
            <a:r>
              <a:rPr lang="fr-FR" dirty="0"/>
              <a:t>+ Autre Spécialité scientifique </a:t>
            </a:r>
            <a:r>
              <a:rPr lang="fr-FR" b="1" dirty="0"/>
              <a:t>(DONT SI)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1DDEA4A-DDA7-4967-A446-97E05E97FE8B}"/>
              </a:ext>
            </a:extLst>
          </p:cNvPr>
          <p:cNvSpPr/>
          <p:nvPr/>
        </p:nvSpPr>
        <p:spPr>
          <a:xfrm>
            <a:off x="6441442" y="1336273"/>
            <a:ext cx="5394960" cy="1025927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Baccalauréat Technologique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AA6C3EC-FA23-4225-8EE6-A2DF81E3A5E1}"/>
              </a:ext>
            </a:extLst>
          </p:cNvPr>
          <p:cNvSpPr/>
          <p:nvPr/>
        </p:nvSpPr>
        <p:spPr>
          <a:xfrm>
            <a:off x="32512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MP2I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E9EE051-87D8-47E7-B85D-5C4513CD8FC6}"/>
              </a:ext>
            </a:extLst>
          </p:cNvPr>
          <p:cNvSpPr/>
          <p:nvPr/>
        </p:nvSpPr>
        <p:spPr>
          <a:xfrm>
            <a:off x="170344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MPSI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DD50792-7822-4CAC-A30F-8D3A0D90F113}"/>
              </a:ext>
            </a:extLst>
          </p:cNvPr>
          <p:cNvSpPr/>
          <p:nvPr/>
        </p:nvSpPr>
        <p:spPr>
          <a:xfrm>
            <a:off x="308176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PCSI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926099C-0968-47F7-92BB-B4CDA120C595}"/>
              </a:ext>
            </a:extLst>
          </p:cNvPr>
          <p:cNvSpPr/>
          <p:nvPr/>
        </p:nvSpPr>
        <p:spPr>
          <a:xfrm>
            <a:off x="446008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PTSI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C731962-8281-4A18-B1C2-2BD0A83D9FFB}"/>
              </a:ext>
            </a:extLst>
          </p:cNvPr>
          <p:cNvSpPr/>
          <p:nvPr/>
        </p:nvSpPr>
        <p:spPr>
          <a:xfrm>
            <a:off x="6441442" y="3115194"/>
            <a:ext cx="539496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TSI</a:t>
            </a:r>
            <a:r>
              <a:rPr lang="fr-FR" dirty="0"/>
              <a:t> 1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F624456-EBFB-4030-A2C3-0B7DCE7A13D5}"/>
              </a:ext>
            </a:extLst>
          </p:cNvPr>
          <p:cNvSpPr/>
          <p:nvPr/>
        </p:nvSpPr>
        <p:spPr>
          <a:xfrm>
            <a:off x="3352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MPI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2CA9264-6571-4D71-82B8-D67FF02D97F4}"/>
              </a:ext>
            </a:extLst>
          </p:cNvPr>
          <p:cNvSpPr/>
          <p:nvPr/>
        </p:nvSpPr>
        <p:spPr>
          <a:xfrm>
            <a:off x="14564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MP</a:t>
            </a:r>
          </a:p>
          <a:p>
            <a:pPr algn="ctr"/>
            <a:r>
              <a:rPr lang="fr-FR" sz="1100" dirty="0"/>
              <a:t>8992 – 56%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AF14F9A-B7C4-4566-914E-BAE9E39DA306}"/>
              </a:ext>
            </a:extLst>
          </p:cNvPr>
          <p:cNvSpPr/>
          <p:nvPr/>
        </p:nvSpPr>
        <p:spPr>
          <a:xfrm>
            <a:off x="25776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PSI</a:t>
            </a:r>
          </a:p>
          <a:p>
            <a:pPr algn="ctr"/>
            <a:r>
              <a:rPr lang="fr-FR" sz="1100" dirty="0"/>
              <a:t>5742 – 67%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F895CE3-8DB1-441C-999E-415F2C9D342E}"/>
              </a:ext>
            </a:extLst>
          </p:cNvPr>
          <p:cNvSpPr/>
          <p:nvPr/>
        </p:nvSpPr>
        <p:spPr>
          <a:xfrm>
            <a:off x="36988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</a:t>
            </a:r>
          </a:p>
          <a:p>
            <a:pPr algn="ctr"/>
            <a:r>
              <a:rPr lang="fr-FR" sz="1100" dirty="0"/>
              <a:t>5157 – 69%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3FC2384F-8087-4B97-A494-DB7673A969E1}"/>
              </a:ext>
            </a:extLst>
          </p:cNvPr>
          <p:cNvSpPr/>
          <p:nvPr/>
        </p:nvSpPr>
        <p:spPr>
          <a:xfrm>
            <a:off x="48200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PT</a:t>
            </a:r>
          </a:p>
          <a:p>
            <a:pPr algn="ctr"/>
            <a:r>
              <a:rPr lang="fr-FR" sz="1100" dirty="0"/>
              <a:t>2565 – 80%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DEE7908-6F1A-4FD1-B708-EC520083C1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85280" y="3835194"/>
            <a:ext cx="0" cy="677999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DE52A2B-7154-4700-95A2-340DBA35777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906480" y="3828597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BB53A41-BCA2-4347-8D5E-15E842B949F7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148880" y="3828597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D817B2D-19AB-4C96-A1BA-3F2C1483DE8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270080" y="3835194"/>
            <a:ext cx="0" cy="677999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EF93453-5588-4B88-9056-A6BE8650FB98}"/>
              </a:ext>
            </a:extLst>
          </p:cNvPr>
          <p:cNvCxnSpPr>
            <a:cxnSpLocks/>
          </p:cNvCxnSpPr>
          <p:nvPr/>
        </p:nvCxnSpPr>
        <p:spPr>
          <a:xfrm>
            <a:off x="2773632" y="3835194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00244CD-96F9-4E38-B163-23A5FDC57D94}"/>
              </a:ext>
            </a:extLst>
          </p:cNvPr>
          <p:cNvCxnSpPr>
            <a:cxnSpLocks/>
          </p:cNvCxnSpPr>
          <p:nvPr/>
        </p:nvCxnSpPr>
        <p:spPr>
          <a:xfrm>
            <a:off x="3314963" y="3835194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7AA62266-DC07-41B0-8A42-92E6744955E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027680" y="4170895"/>
            <a:ext cx="0" cy="34229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FAB8D6C-2F8D-4898-9D7C-4891A0EC8400}"/>
              </a:ext>
            </a:extLst>
          </p:cNvPr>
          <p:cNvCxnSpPr>
            <a:cxnSpLocks/>
          </p:cNvCxnSpPr>
          <p:nvPr/>
        </p:nvCxnSpPr>
        <p:spPr>
          <a:xfrm flipH="1">
            <a:off x="1235280" y="4170895"/>
            <a:ext cx="3584800" cy="6597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613578DE-552B-46F6-83FE-D78CDDD52989}"/>
              </a:ext>
            </a:extLst>
          </p:cNvPr>
          <p:cNvCxnSpPr>
            <a:cxnSpLocks/>
          </p:cNvCxnSpPr>
          <p:nvPr/>
        </p:nvCxnSpPr>
        <p:spPr>
          <a:xfrm>
            <a:off x="1235280" y="3835194"/>
            <a:ext cx="0" cy="350104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3B326DEB-4734-4F7A-8429-E4CF1AFB34AF}"/>
              </a:ext>
            </a:extLst>
          </p:cNvPr>
          <p:cNvCxnSpPr>
            <a:cxnSpLocks/>
          </p:cNvCxnSpPr>
          <p:nvPr/>
        </p:nvCxnSpPr>
        <p:spPr>
          <a:xfrm>
            <a:off x="4830905" y="3820791"/>
            <a:ext cx="0" cy="350104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CA6F06D8-4709-4033-89BB-21AA2DDDEAE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55120" y="2388597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6FAD84B-2AF8-4C6B-A1D3-BADEE31A5BF6}"/>
              </a:ext>
            </a:extLst>
          </p:cNvPr>
          <p:cNvCxnSpPr>
            <a:cxnSpLocks/>
          </p:cNvCxnSpPr>
          <p:nvPr/>
        </p:nvCxnSpPr>
        <p:spPr>
          <a:xfrm>
            <a:off x="2356480" y="2388597"/>
            <a:ext cx="0" cy="710203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FF0CC6D5-D1F7-408F-B643-69510BA2BFC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711760" y="2362200"/>
            <a:ext cx="0" cy="746397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88CE00DD-46C9-49A4-AA39-AAF150D28413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090080" y="2362200"/>
            <a:ext cx="0" cy="746397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Étoile : 5 branches 74">
            <a:extLst>
              <a:ext uri="{FF2B5EF4-FFF2-40B4-BE49-F238E27FC236}">
                <a16:creationId xmlns:a16="http://schemas.microsoft.com/office/drawing/2014/main" id="{3E828756-1137-4A6F-BDD5-7AE92481EF08}"/>
              </a:ext>
            </a:extLst>
          </p:cNvPr>
          <p:cNvSpPr/>
          <p:nvPr/>
        </p:nvSpPr>
        <p:spPr>
          <a:xfrm>
            <a:off x="2430537" y="2588451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Étoile : 5 branches 75">
            <a:extLst>
              <a:ext uri="{FF2B5EF4-FFF2-40B4-BE49-F238E27FC236}">
                <a16:creationId xmlns:a16="http://schemas.microsoft.com/office/drawing/2014/main" id="{E47F54B5-0F05-48B7-BA76-B8C5B6B73FEB}"/>
              </a:ext>
            </a:extLst>
          </p:cNvPr>
          <p:cNvSpPr/>
          <p:nvPr/>
        </p:nvSpPr>
        <p:spPr>
          <a:xfrm>
            <a:off x="3757840" y="2588451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Étoile : 5 branches 76">
            <a:extLst>
              <a:ext uri="{FF2B5EF4-FFF2-40B4-BE49-F238E27FC236}">
                <a16:creationId xmlns:a16="http://schemas.microsoft.com/office/drawing/2014/main" id="{F889346A-54BC-4D15-B807-46CAE1FC832D}"/>
              </a:ext>
            </a:extLst>
          </p:cNvPr>
          <p:cNvSpPr/>
          <p:nvPr/>
        </p:nvSpPr>
        <p:spPr>
          <a:xfrm>
            <a:off x="5136159" y="2570150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Étoile : 5 branches 77">
            <a:extLst>
              <a:ext uri="{FF2B5EF4-FFF2-40B4-BE49-F238E27FC236}">
                <a16:creationId xmlns:a16="http://schemas.microsoft.com/office/drawing/2014/main" id="{3AD857E4-21C7-4CC6-B1CA-3C1F28EA372A}"/>
              </a:ext>
            </a:extLst>
          </p:cNvPr>
          <p:cNvSpPr/>
          <p:nvPr/>
        </p:nvSpPr>
        <p:spPr>
          <a:xfrm>
            <a:off x="2441077" y="3868697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Étoile : 5 branches 78">
            <a:extLst>
              <a:ext uri="{FF2B5EF4-FFF2-40B4-BE49-F238E27FC236}">
                <a16:creationId xmlns:a16="http://schemas.microsoft.com/office/drawing/2014/main" id="{2A792295-5505-4A14-9792-13753116B40C}"/>
              </a:ext>
            </a:extLst>
          </p:cNvPr>
          <p:cNvSpPr/>
          <p:nvPr/>
        </p:nvSpPr>
        <p:spPr>
          <a:xfrm>
            <a:off x="3346499" y="3861495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A8843657-AB14-4C3F-A2E0-1BB9C87BA292}"/>
              </a:ext>
            </a:extLst>
          </p:cNvPr>
          <p:cNvSpPr/>
          <p:nvPr/>
        </p:nvSpPr>
        <p:spPr>
          <a:xfrm>
            <a:off x="6441442" y="4513193"/>
            <a:ext cx="539496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TSI</a:t>
            </a:r>
            <a:r>
              <a:rPr lang="fr-FR" dirty="0"/>
              <a:t> 2</a:t>
            </a:r>
          </a:p>
          <a:p>
            <a:pPr algn="ctr"/>
            <a:r>
              <a:rPr lang="fr-FR" sz="1100" dirty="0"/>
              <a:t>1381 – 52%</a:t>
            </a:r>
            <a:r>
              <a:rPr lang="fr-FR" dirty="0"/>
              <a:t> 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74466AC0-DB6C-4443-8422-5566ADBCC7EC}"/>
              </a:ext>
            </a:extLst>
          </p:cNvPr>
          <p:cNvCxnSpPr>
            <a:cxnSpLocks/>
            <a:stCxn id="16" idx="2"/>
            <a:endCxn id="80" idx="0"/>
          </p:cNvCxnSpPr>
          <p:nvPr/>
        </p:nvCxnSpPr>
        <p:spPr>
          <a:xfrm>
            <a:off x="9138922" y="3835194"/>
            <a:ext cx="0" cy="677999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E12D1A95-6B1D-474A-B76D-6FEF91710A9B}"/>
              </a:ext>
            </a:extLst>
          </p:cNvPr>
          <p:cNvSpPr txBox="1"/>
          <p:nvPr/>
        </p:nvSpPr>
        <p:spPr>
          <a:xfrm>
            <a:off x="181989" y="97689"/>
            <a:ext cx="1724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M : Mathématiques</a:t>
            </a:r>
          </a:p>
          <a:p>
            <a:r>
              <a:rPr lang="fr-FR" sz="1000" dirty="0"/>
              <a:t>P : Physique</a:t>
            </a:r>
          </a:p>
          <a:p>
            <a:r>
              <a:rPr lang="fr-FR" sz="1000" dirty="0"/>
              <a:t>C : Chimie</a:t>
            </a:r>
          </a:p>
          <a:p>
            <a:r>
              <a:rPr lang="fr-FR" sz="1000" dirty="0"/>
              <a:t>SI : Sciences de l’ingénieur</a:t>
            </a:r>
          </a:p>
          <a:p>
            <a:r>
              <a:rPr lang="fr-FR" sz="1000" dirty="0"/>
              <a:t>T : Technologie</a:t>
            </a:r>
          </a:p>
          <a:p>
            <a:r>
              <a:rPr lang="fr-FR" sz="1000" dirty="0"/>
              <a:t>I : Informatique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1EAB233A-E98D-4925-A97F-8A56AD3FC24F}"/>
              </a:ext>
            </a:extLst>
          </p:cNvPr>
          <p:cNvSpPr/>
          <p:nvPr/>
        </p:nvSpPr>
        <p:spPr>
          <a:xfrm>
            <a:off x="335280" y="5568894"/>
            <a:ext cx="680212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 PEU PRES TOUTES LES MEMES ECOLES d’INGENIEURS SUR CONCOURS</a:t>
            </a:r>
          </a:p>
          <a:p>
            <a:pPr algn="ctr"/>
            <a:r>
              <a:rPr lang="fr-FR" sz="1200" b="1" dirty="0"/>
              <a:t>(Polytechnique, groupe Centrale, groupe Mines, groupe </a:t>
            </a:r>
            <a:r>
              <a:rPr lang="fr-FR" sz="1200" b="1" dirty="0" err="1"/>
              <a:t>CCINP</a:t>
            </a:r>
            <a:r>
              <a:rPr lang="fr-FR" sz="1200" b="1" dirty="0"/>
              <a:t>, …)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CDD1973E-3383-411E-B4F5-62986227458F}"/>
              </a:ext>
            </a:extLst>
          </p:cNvPr>
          <p:cNvSpPr/>
          <p:nvPr/>
        </p:nvSpPr>
        <p:spPr>
          <a:xfrm>
            <a:off x="7524922" y="5568894"/>
            <a:ext cx="1928951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Autres écoles d’ingénieur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7E05BF79-CA6A-483E-A2B7-5839596DFBB5}"/>
              </a:ext>
            </a:extLst>
          </p:cNvPr>
          <p:cNvSpPr/>
          <p:nvPr/>
        </p:nvSpPr>
        <p:spPr>
          <a:xfrm>
            <a:off x="9866791" y="5568894"/>
            <a:ext cx="1928951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Université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5DE3EEFA-BFB1-493C-9C26-21574D06AD8E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9138922" y="2362200"/>
            <a:ext cx="0" cy="752994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CD2D6-DADB-4BD4-B8C7-A60E67BA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Déconstruction </a:t>
            </a:r>
            <a:r>
              <a:rPr lang="fr-FR" dirty="0">
                <a:sym typeface="Wingdings" panose="05000000000000000000" pitchFamily="2" charset="2"/>
              </a:rPr>
              <a:t> 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3D5AA49-C166-41F6-BDB6-9BB200772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456" y="2125003"/>
            <a:ext cx="4186143" cy="3245644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122CDDE-962B-44BF-B671-C76C85C4B42F}"/>
              </a:ext>
            </a:extLst>
          </p:cNvPr>
          <p:cNvSpPr txBox="1"/>
          <p:nvPr/>
        </p:nvSpPr>
        <p:spPr>
          <a:xfrm>
            <a:off x="1005857" y="1298471"/>
            <a:ext cx="376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Comment des collègues du secondaire voient la prépa 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78BC7D5-AEFA-4971-941F-7948A8370C31}"/>
              </a:ext>
            </a:extLst>
          </p:cNvPr>
          <p:cNvSpPr txBox="1"/>
          <p:nvPr/>
        </p:nvSpPr>
        <p:spPr>
          <a:xfrm>
            <a:off x="6807202" y="1298471"/>
            <a:ext cx="498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Comment des collègues du secondaire voient les élèves de prépa ?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EC303E5-353D-4844-B77C-C43C9E3AE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875" y="2221296"/>
            <a:ext cx="3950967" cy="252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5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96AD7F-8F1C-441A-BD99-38C3EE00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Reconstruction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BBB59-D48F-4949-916C-AD29A03AA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Parcours sécurisé</a:t>
            </a:r>
          </a:p>
          <a:p>
            <a:pPr lvl="1"/>
            <a:r>
              <a:rPr lang="fr-FR" dirty="0"/>
              <a:t>Les prépas ne remplissent pas</a:t>
            </a:r>
          </a:p>
          <a:p>
            <a:pPr lvl="1"/>
            <a:r>
              <a:rPr lang="fr-FR" dirty="0"/>
              <a:t>Les écoles d’ingénieurs ne remplissent pas</a:t>
            </a:r>
          </a:p>
          <a:p>
            <a:pPr lvl="1"/>
            <a:r>
              <a:rPr lang="fr-FR" dirty="0"/>
              <a:t>Double inscription à l’université</a:t>
            </a:r>
          </a:p>
          <a:p>
            <a:pPr lvl="1"/>
            <a:r>
              <a:rPr lang="fr-FR" dirty="0"/>
              <a:t>Tous les élèves ont une école</a:t>
            </a:r>
          </a:p>
          <a:p>
            <a:r>
              <a:rPr lang="fr-FR" dirty="0"/>
              <a:t>Encadrement privilégié</a:t>
            </a:r>
          </a:p>
          <a:p>
            <a:pPr lvl="1"/>
            <a:r>
              <a:rPr lang="fr-FR" dirty="0"/>
              <a:t>Une classe – Un prof</a:t>
            </a:r>
          </a:p>
          <a:p>
            <a:pPr lvl="1"/>
            <a:r>
              <a:rPr lang="fr-FR" dirty="0"/>
              <a:t>Colles</a:t>
            </a:r>
          </a:p>
          <a:p>
            <a:pPr lvl="1"/>
            <a:r>
              <a:rPr lang="fr-FR" dirty="0"/>
              <a:t>Evaluations régulières</a:t>
            </a:r>
          </a:p>
          <a:p>
            <a:r>
              <a:rPr lang="fr-FR" dirty="0"/>
              <a:t>Formation scientifique et scolaire</a:t>
            </a:r>
          </a:p>
          <a:p>
            <a:r>
              <a:rPr lang="fr-FR" dirty="0"/>
              <a:t>Notation</a:t>
            </a:r>
          </a:p>
          <a:p>
            <a:pPr lvl="1"/>
            <a:r>
              <a:rPr lang="fr-FR" dirty="0"/>
              <a:t>Il y a un premier et un dernier, mais tous ont une école</a:t>
            </a:r>
          </a:p>
          <a:p>
            <a:r>
              <a:rPr lang="fr-FR" dirty="0"/>
              <a:t>Environnement étudiant</a:t>
            </a:r>
          </a:p>
          <a:p>
            <a:r>
              <a:rPr lang="fr-FR" dirty="0"/>
              <a:t>Quota de boursiers</a:t>
            </a:r>
          </a:p>
          <a:p>
            <a:r>
              <a:rPr lang="fr-FR" dirty="0"/>
              <a:t>Places en internat</a:t>
            </a:r>
          </a:p>
          <a:p>
            <a:r>
              <a:rPr lang="fr-FR" dirty="0"/>
              <a:t>Prépas de « proximité »</a:t>
            </a:r>
          </a:p>
        </p:txBody>
      </p:sp>
    </p:spTree>
    <p:extLst>
      <p:ext uri="{BB962C8B-B14F-4D97-AF65-F5344CB8AC3E}">
        <p14:creationId xmlns:p14="http://schemas.microsoft.com/office/powerpoint/2010/main" val="187467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DF86F-5C2C-4F12-9E42-B8156F77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Profils d’élèves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78970-7616-40CC-81B0-1EA47F75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98" y="1317748"/>
            <a:ext cx="2880000" cy="1620000"/>
          </a:xfrm>
          <a:solidFill>
            <a:schemeClr val="bg1">
              <a:lumMod val="90000"/>
            </a:schemeClr>
          </a:solidFill>
          <a:ln w="19050">
            <a:solidFill>
              <a:schemeClr val="bg1">
                <a:lumMod val="2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100" b="1" dirty="0"/>
              <a:t>La Martinière Monplaisir – MPSI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11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dirty="0"/>
              <a:t>Maths, Maths Experte, SI, (Ph-</a:t>
            </a:r>
            <a:r>
              <a:rPr lang="fr-FR" sz="1100" dirty="0" err="1"/>
              <a:t>Ch</a:t>
            </a:r>
            <a:r>
              <a:rPr lang="fr-FR" sz="11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dirty="0"/>
              <a:t>Classement </a:t>
            </a:r>
            <a:r>
              <a:rPr lang="fr-FR" sz="1100" dirty="0" err="1"/>
              <a:t>ParcoursSup</a:t>
            </a:r>
            <a:r>
              <a:rPr lang="fr-FR" sz="1100" dirty="0"/>
              <a:t> ~600</a:t>
            </a:r>
            <a:r>
              <a:rPr lang="fr-FR" sz="1100" baseline="30000" dirty="0"/>
              <a:t>ème</a:t>
            </a:r>
            <a:r>
              <a:rPr lang="fr-FR" sz="1100" dirty="0"/>
              <a:t> /4000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dirty="0"/>
              <a:t>3</a:t>
            </a:r>
            <a:r>
              <a:rPr lang="fr-FR" sz="1100" baseline="30000" dirty="0"/>
              <a:t>ème</a:t>
            </a:r>
            <a:r>
              <a:rPr lang="fr-FR" sz="1100" dirty="0"/>
              <a:t>  en Maths (17), 2</a:t>
            </a:r>
            <a:r>
              <a:rPr lang="fr-FR" sz="1100" baseline="30000" dirty="0"/>
              <a:t>ème</a:t>
            </a:r>
            <a:r>
              <a:rPr lang="fr-FR" sz="1100" dirty="0"/>
              <a:t> en SI (16)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dirty="0"/>
              <a:t>Français (16 &amp; 16)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dirty="0"/>
              <a:t>Très bonne classe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dirty="0"/>
              <a:t>1 place proposée en MPSI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dirty="0"/>
              <a:t>N’est pas venu chez nous…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193B5EE-A5F4-44E2-9620-60BE803CE5F5}"/>
              </a:ext>
            </a:extLst>
          </p:cNvPr>
          <p:cNvSpPr txBox="1">
            <a:spLocks/>
          </p:cNvSpPr>
          <p:nvPr/>
        </p:nvSpPr>
        <p:spPr>
          <a:xfrm>
            <a:off x="132098" y="3056996"/>
            <a:ext cx="288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100" b="1" dirty="0"/>
              <a:t>La Martinière Monplaisir – PCSI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1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dirty="0"/>
              <a:t>    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C4BB1C0-2270-4296-AD1B-13C09111A914}"/>
              </a:ext>
            </a:extLst>
          </p:cNvPr>
          <p:cNvSpPr txBox="1">
            <a:spLocks/>
          </p:cNvSpPr>
          <p:nvPr/>
        </p:nvSpPr>
        <p:spPr>
          <a:xfrm>
            <a:off x="132098" y="4796244"/>
            <a:ext cx="2880000" cy="16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100" b="1" dirty="0"/>
              <a:t>La Martinière Monplaisir – PTSI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1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dirty="0"/>
              <a:t>    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D56EBFB-4017-4C7C-8061-12155801A211}"/>
              </a:ext>
            </a:extLst>
          </p:cNvPr>
          <p:cNvSpPr txBox="1">
            <a:spLocks/>
          </p:cNvSpPr>
          <p:nvPr/>
        </p:nvSpPr>
        <p:spPr>
          <a:xfrm>
            <a:off x="3148033" y="1317748"/>
            <a:ext cx="2880000" cy="1620000"/>
          </a:xfrm>
          <a:prstGeom prst="rect">
            <a:avLst/>
          </a:prstGeom>
          <a:solidFill>
            <a:schemeClr val="bg1">
              <a:lumMod val="90000"/>
            </a:schemeClr>
          </a:solidFill>
          <a:ln w="19050">
            <a:solidFill>
              <a:schemeClr val="bg1">
                <a:lumMod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100" b="1" dirty="0"/>
              <a:t>Lycée du Parc – MPSI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1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dirty="0"/>
              <a:t>   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DE3F522-12F0-4D23-AEC3-24878C0BDB2D}"/>
              </a:ext>
            </a:extLst>
          </p:cNvPr>
          <p:cNvSpPr txBox="1">
            <a:spLocks/>
          </p:cNvSpPr>
          <p:nvPr/>
        </p:nvSpPr>
        <p:spPr>
          <a:xfrm>
            <a:off x="3145332" y="3056996"/>
            <a:ext cx="288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100" b="1" dirty="0"/>
              <a:t>Lycée du Parc – PCSI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1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dirty="0"/>
              <a:t>    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B615713-DCC5-4AF6-A09E-CB1D36008ACC}"/>
              </a:ext>
            </a:extLst>
          </p:cNvPr>
          <p:cNvSpPr txBox="1">
            <a:spLocks/>
          </p:cNvSpPr>
          <p:nvPr/>
        </p:nvSpPr>
        <p:spPr>
          <a:xfrm>
            <a:off x="6163968" y="1317748"/>
            <a:ext cx="2880000" cy="1620000"/>
          </a:xfrm>
          <a:prstGeom prst="rect">
            <a:avLst/>
          </a:prstGeom>
          <a:solidFill>
            <a:schemeClr val="bg1">
              <a:lumMod val="90000"/>
            </a:schemeClr>
          </a:solidFill>
          <a:ln w="19050">
            <a:solidFill>
              <a:schemeClr val="bg1">
                <a:lumMod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100" b="1" dirty="0"/>
              <a:t>Lycée Fauriel – MPSI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1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dirty="0"/>
              <a:t>   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40070C9F-04FF-436B-B176-07193EEA3726}"/>
              </a:ext>
            </a:extLst>
          </p:cNvPr>
          <p:cNvSpPr txBox="1">
            <a:spLocks/>
          </p:cNvSpPr>
          <p:nvPr/>
        </p:nvSpPr>
        <p:spPr>
          <a:xfrm>
            <a:off x="6163968" y="3056996"/>
            <a:ext cx="2880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100" b="1" dirty="0"/>
              <a:t>Lycée Fauriel – PCSI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1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dirty="0"/>
              <a:t>    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83EE8991-C673-487C-856B-A0ACDD3397C5}"/>
              </a:ext>
            </a:extLst>
          </p:cNvPr>
          <p:cNvSpPr txBox="1">
            <a:spLocks/>
          </p:cNvSpPr>
          <p:nvPr/>
        </p:nvSpPr>
        <p:spPr>
          <a:xfrm>
            <a:off x="9179902" y="4796244"/>
            <a:ext cx="2880000" cy="16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100" b="1" dirty="0"/>
              <a:t>Lycée </a:t>
            </a:r>
            <a:r>
              <a:rPr lang="fr-FR" sz="1100" b="1" dirty="0" err="1"/>
              <a:t>Mimard</a:t>
            </a:r>
            <a:r>
              <a:rPr lang="fr-FR" sz="1100" b="1" dirty="0"/>
              <a:t> – PTSI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1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dirty="0"/>
              <a:t>    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EBD733E-B4D7-4DD1-8500-B53A17D8D8BF}"/>
              </a:ext>
            </a:extLst>
          </p:cNvPr>
          <p:cNvSpPr txBox="1">
            <a:spLocks/>
          </p:cNvSpPr>
          <p:nvPr/>
        </p:nvSpPr>
        <p:spPr>
          <a:xfrm>
            <a:off x="9179902" y="1317748"/>
            <a:ext cx="2880000" cy="16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100" b="1" dirty="0"/>
              <a:t>Lycée Branly – </a:t>
            </a:r>
            <a:r>
              <a:rPr lang="fr-FR" sz="1100" b="1" dirty="0" err="1"/>
              <a:t>TSI</a:t>
            </a:r>
            <a:endParaRPr lang="fr-FR" sz="1100" b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1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dirty="0"/>
              <a:t>    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79AC526A-09BA-44A5-8A90-FD416AC3591F}"/>
              </a:ext>
            </a:extLst>
          </p:cNvPr>
          <p:cNvSpPr txBox="1">
            <a:spLocks/>
          </p:cNvSpPr>
          <p:nvPr/>
        </p:nvSpPr>
        <p:spPr>
          <a:xfrm>
            <a:off x="9179902" y="3056996"/>
            <a:ext cx="2880000" cy="16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100" b="1" dirty="0"/>
              <a:t>Lycée </a:t>
            </a:r>
            <a:r>
              <a:rPr lang="fr-FR" sz="1100" b="1" dirty="0" err="1"/>
              <a:t>Mimard</a:t>
            </a:r>
            <a:r>
              <a:rPr lang="fr-FR" sz="1100" b="1" dirty="0"/>
              <a:t> – </a:t>
            </a:r>
            <a:r>
              <a:rPr lang="fr-FR" sz="1100" b="1" dirty="0" err="1"/>
              <a:t>TSI</a:t>
            </a:r>
            <a:endParaRPr lang="fr-FR" sz="1100" b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1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dirty="0"/>
              <a:t>    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69BCD6B5-2B6C-407C-99F4-278DC09E6259}"/>
              </a:ext>
            </a:extLst>
          </p:cNvPr>
          <p:cNvSpPr txBox="1">
            <a:spLocks/>
          </p:cNvSpPr>
          <p:nvPr/>
        </p:nvSpPr>
        <p:spPr>
          <a:xfrm>
            <a:off x="3145332" y="4796968"/>
            <a:ext cx="2880000" cy="1620000"/>
          </a:xfrm>
          <a:prstGeom prst="rect">
            <a:avLst/>
          </a:prstGeom>
          <a:solidFill>
            <a:schemeClr val="bg1">
              <a:lumMod val="90000"/>
            </a:schemeClr>
          </a:solidFill>
          <a:ln w="19050">
            <a:solidFill>
              <a:schemeClr val="bg1">
                <a:lumMod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100" b="1" dirty="0"/>
              <a:t>Lycée Lalande – PCSI / MPSI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1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dirty="0"/>
              <a:t>    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31CB343C-4FA7-46AE-B72F-9F4E8CAC3B09}"/>
              </a:ext>
            </a:extLst>
          </p:cNvPr>
          <p:cNvSpPr txBox="1">
            <a:spLocks/>
          </p:cNvSpPr>
          <p:nvPr/>
        </p:nvSpPr>
        <p:spPr>
          <a:xfrm>
            <a:off x="6163968" y="4796244"/>
            <a:ext cx="2880000" cy="1620000"/>
          </a:xfrm>
          <a:prstGeom prst="rect">
            <a:avLst/>
          </a:prstGeom>
          <a:solidFill>
            <a:schemeClr val="bg1">
              <a:lumMod val="90000"/>
            </a:schemeClr>
          </a:solidFill>
          <a:ln w="19050">
            <a:solidFill>
              <a:schemeClr val="bg1">
                <a:lumMod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100" b="1" dirty="0"/>
              <a:t>Lycée Jean Perrin – PCSI/MPSI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1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7672393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ouleurs XP 2022">
      <a:dk1>
        <a:srgbClr val="455368"/>
      </a:dk1>
      <a:lt1>
        <a:srgbClr val="F5F7F9"/>
      </a:lt1>
      <a:dk2>
        <a:srgbClr val="55687C"/>
      </a:dk2>
      <a:lt2>
        <a:srgbClr val="E7E6E6"/>
      </a:lt2>
      <a:accent1>
        <a:srgbClr val="118977"/>
      </a:accent1>
      <a:accent2>
        <a:srgbClr val="F6AB32"/>
      </a:accent2>
      <a:accent3>
        <a:srgbClr val="CB4E3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993</Words>
  <Application>Microsoft Office PowerPoint</Application>
  <PresentationFormat>Grand écran</PresentationFormat>
  <Paragraphs>210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Adobe Gothic Std B</vt:lpstr>
      <vt:lpstr>Arial</vt:lpstr>
      <vt:lpstr>Calibri</vt:lpstr>
      <vt:lpstr>Segoe UI Semibold</vt:lpstr>
      <vt:lpstr>Thème Office</vt:lpstr>
      <vt:lpstr>Quelques éléments d’orientation suite à la réforme du bac</vt:lpstr>
      <vt:lpstr>Pourquoi parler d’orientation ?</vt:lpstr>
      <vt:lpstr>Comment aider les élèves dans l’orientation ?</vt:lpstr>
      <vt:lpstr>Présentation PowerPoint</vt:lpstr>
      <vt:lpstr>CPGE</vt:lpstr>
      <vt:lpstr>Les Classes Préparatoires aux Grandes Ecoles  (CPGE, classe prépa…)</vt:lpstr>
      <vt:lpstr>Déconstruction  </vt:lpstr>
      <vt:lpstr>Reconstruction </vt:lpstr>
      <vt:lpstr>Profils d’élèves</vt:lpstr>
      <vt:lpstr>Quelques conseils pour ParcoursSup</vt:lpstr>
      <vt:lpstr>IUT – DUT </vt:lpstr>
      <vt:lpstr>Les DUT</vt:lpstr>
      <vt:lpstr>Déconstruction  </vt:lpstr>
      <vt:lpstr>Reconstruction </vt:lpstr>
      <vt:lpstr>BTS</vt:lpstr>
      <vt:lpstr>Déconstruction  </vt:lpstr>
      <vt:lpstr>Reconstruction </vt:lpstr>
      <vt:lpstr>Synthèse</vt:lpstr>
      <vt:lpstr>Quelles sont les questions à se poser ?</vt:lpstr>
      <vt:lpstr>Résultats Bruts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46</cp:revision>
  <dcterms:created xsi:type="dcterms:W3CDTF">2021-12-09T09:25:13Z</dcterms:created>
  <dcterms:modified xsi:type="dcterms:W3CDTF">2022-03-16T21:23:39Z</dcterms:modified>
</cp:coreProperties>
</file>