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2" r:id="rId9"/>
    <p:sldId id="264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E3D"/>
    <a:srgbClr val="D1E5E2"/>
    <a:srgbClr val="CCE4DF"/>
    <a:srgbClr val="1DAE97"/>
    <a:srgbClr val="7C8390"/>
    <a:srgbClr val="455368"/>
    <a:srgbClr val="55687C"/>
    <a:srgbClr val="BBC7D4"/>
    <a:srgbClr val="F3D6D3"/>
    <a:srgbClr val="E79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8B4D8-0AF6-4333-9EA0-1AECAE022804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C988A-86D5-4929-883E-AA87E0B5469F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499D1-B137-4EF3-AEF5-391B484E80BC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73E03-3F8D-4EE2-9E67-8E6C0F72509A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éléments d’orientation suite à la réforme du bac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68130-CCF1-4345-9868-2B48B65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32D0D-C514-4418-89A2-1F03EDDCB170}"/>
              </a:ext>
            </a:extLst>
          </p:cNvPr>
          <p:cNvSpPr/>
          <p:nvPr/>
        </p:nvSpPr>
        <p:spPr>
          <a:xfrm>
            <a:off x="2695240" y="186129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6378-2E50-4110-820B-19BA6EAD5315}"/>
              </a:ext>
            </a:extLst>
          </p:cNvPr>
          <p:cNvSpPr/>
          <p:nvPr/>
        </p:nvSpPr>
        <p:spPr>
          <a:xfrm>
            <a:off x="2695240" y="233045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4E13-43AE-41F6-A715-2ED5809C2069}"/>
              </a:ext>
            </a:extLst>
          </p:cNvPr>
          <p:cNvSpPr/>
          <p:nvPr/>
        </p:nvSpPr>
        <p:spPr>
          <a:xfrm>
            <a:off x="2695240" y="270542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765B6-35D5-48D3-B237-7DC4FFC2B291}"/>
              </a:ext>
            </a:extLst>
          </p:cNvPr>
          <p:cNvSpPr/>
          <p:nvPr/>
        </p:nvSpPr>
        <p:spPr>
          <a:xfrm>
            <a:off x="2744496" y="318827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42C07-FFDC-418B-A2EF-CEC74364AA3A}"/>
              </a:ext>
            </a:extLst>
          </p:cNvPr>
          <p:cNvSpPr/>
          <p:nvPr/>
        </p:nvSpPr>
        <p:spPr>
          <a:xfrm>
            <a:off x="2762475" y="358263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59F5E-BD4A-4094-8D48-43D4FD9C170D}"/>
              </a:ext>
            </a:extLst>
          </p:cNvPr>
          <p:cNvSpPr/>
          <p:nvPr/>
        </p:nvSpPr>
        <p:spPr>
          <a:xfrm>
            <a:off x="2765240" y="397897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5B552-F823-4FD4-811F-B963323D5677}"/>
              </a:ext>
            </a:extLst>
          </p:cNvPr>
          <p:cNvSpPr/>
          <p:nvPr/>
        </p:nvSpPr>
        <p:spPr>
          <a:xfrm>
            <a:off x="2762475" y="435814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C6BE6-A040-4F7D-9F07-C866157B3B83}"/>
              </a:ext>
            </a:extLst>
          </p:cNvPr>
          <p:cNvSpPr/>
          <p:nvPr/>
        </p:nvSpPr>
        <p:spPr>
          <a:xfrm>
            <a:off x="2792237" y="486292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5E313-C57E-4F23-9092-D2B33DFF6489}"/>
              </a:ext>
            </a:extLst>
          </p:cNvPr>
          <p:cNvSpPr/>
          <p:nvPr/>
        </p:nvSpPr>
        <p:spPr>
          <a:xfrm>
            <a:off x="2825004" y="529823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69A4F-C742-474C-B0BC-CC55B7C9D7D0}"/>
              </a:ext>
            </a:extLst>
          </p:cNvPr>
          <p:cNvSpPr/>
          <p:nvPr/>
        </p:nvSpPr>
        <p:spPr>
          <a:xfrm>
            <a:off x="2788785" y="577429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2AD9F-1317-41AB-9C85-2951A81F6EB8}"/>
              </a:ext>
            </a:extLst>
          </p:cNvPr>
          <p:cNvSpPr/>
          <p:nvPr/>
        </p:nvSpPr>
        <p:spPr>
          <a:xfrm>
            <a:off x="2760760" y="612036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A4C09-42D3-4B67-8435-6CA58F9085E2}"/>
              </a:ext>
            </a:extLst>
          </p:cNvPr>
          <p:cNvSpPr/>
          <p:nvPr/>
        </p:nvSpPr>
        <p:spPr>
          <a:xfrm>
            <a:off x="2695240" y="155379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85583B-C23A-43D0-A564-1B210A3200FD}"/>
              </a:ext>
            </a:extLst>
          </p:cNvPr>
          <p:cNvSpPr txBox="1"/>
          <p:nvPr/>
        </p:nvSpPr>
        <p:spPr>
          <a:xfrm>
            <a:off x="2955217" y="182056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B36DFA-90BC-46A0-A9DA-2E4FDBA1FE77}"/>
              </a:ext>
            </a:extLst>
          </p:cNvPr>
          <p:cNvSpPr txBox="1"/>
          <p:nvPr/>
        </p:nvSpPr>
        <p:spPr>
          <a:xfrm>
            <a:off x="3020737" y="222768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F7FAFB-80F7-4F18-BA65-A3787DF6F942}"/>
              </a:ext>
            </a:extLst>
          </p:cNvPr>
          <p:cNvSpPr txBox="1"/>
          <p:nvPr/>
        </p:nvSpPr>
        <p:spPr>
          <a:xfrm>
            <a:off x="3020737" y="259999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967DEF-7FD0-47F5-A22D-F3E178ABEFBB}"/>
              </a:ext>
            </a:extLst>
          </p:cNvPr>
          <p:cNvSpPr txBox="1"/>
          <p:nvPr/>
        </p:nvSpPr>
        <p:spPr>
          <a:xfrm>
            <a:off x="2955217" y="1464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02C061-8CF8-4BB9-81C4-317AB8FA5652}"/>
              </a:ext>
            </a:extLst>
          </p:cNvPr>
          <p:cNvSpPr txBox="1"/>
          <p:nvPr/>
        </p:nvSpPr>
        <p:spPr>
          <a:xfrm>
            <a:off x="3048762" y="31572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1E0FDE-18EA-4C97-B98D-93631F3E0004}"/>
              </a:ext>
            </a:extLst>
          </p:cNvPr>
          <p:cNvSpPr txBox="1"/>
          <p:nvPr/>
        </p:nvSpPr>
        <p:spPr>
          <a:xfrm>
            <a:off x="3084981" y="43412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76C91-B27C-4097-8890-D6A8E597E81E}"/>
              </a:ext>
            </a:extLst>
          </p:cNvPr>
          <p:cNvSpPr txBox="1"/>
          <p:nvPr/>
        </p:nvSpPr>
        <p:spPr>
          <a:xfrm>
            <a:off x="3084981" y="580834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27525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F80B-942B-4BCF-A60A-363DBF18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parler d’orientation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AEBFF-93D0-4CCE-A74C-B4A83DDC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au plus tôt aux élèves (ou aux parents) que </a:t>
            </a:r>
          </a:p>
          <a:p>
            <a:pPr lvl="1"/>
            <a:r>
              <a:rPr lang="fr-FR" dirty="0"/>
              <a:t>conserver la spécialité SI n’est pas un frein à l’orientation. </a:t>
            </a:r>
          </a:p>
          <a:p>
            <a:pPr lvl="1"/>
            <a:r>
              <a:rPr lang="fr-FR" dirty="0"/>
              <a:t>S’orienter en STI2D ouvre la porte aux études supérieures.</a:t>
            </a:r>
          </a:p>
          <a:p>
            <a:r>
              <a:rPr lang="fr-FR" dirty="0"/>
              <a:t>Montrer au plus tôt aux élèves (ou aux parents) que s’orienter vers la STI2D </a:t>
            </a:r>
          </a:p>
          <a:p>
            <a:r>
              <a:rPr lang="fr-FR" dirty="0"/>
              <a:t>Ne pas orienter les élèves, mais les aider à s’orienter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de vue métier</a:t>
            </a:r>
          </a:p>
          <a:p>
            <a:r>
              <a:rPr lang="fr-FR" dirty="0"/>
              <a:t>Point de vue projet</a:t>
            </a:r>
          </a:p>
          <a:p>
            <a:r>
              <a:rPr lang="fr-FR" dirty="0"/>
              <a:t>Point de vue élève</a:t>
            </a:r>
          </a:p>
        </p:txBody>
      </p:sp>
    </p:spTree>
    <p:extLst>
      <p:ext uri="{BB962C8B-B14F-4D97-AF65-F5344CB8AC3E}">
        <p14:creationId xmlns:p14="http://schemas.microsoft.com/office/powerpoint/2010/main" val="43059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7E0-7FCA-4396-AF7E-D2E930C3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7579D-D841-4541-A58B-83244539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19273D-D596-4FF3-8FAC-26EE9B7D464C}"/>
              </a:ext>
            </a:extLst>
          </p:cNvPr>
          <p:cNvSpPr/>
          <p:nvPr/>
        </p:nvSpPr>
        <p:spPr>
          <a:xfrm>
            <a:off x="325120" y="1336273"/>
            <a:ext cx="11511282" cy="65508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 &amp; Technologique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DBB6BC-560A-4162-B362-C47BEDB539C9}"/>
              </a:ext>
            </a:extLst>
          </p:cNvPr>
          <p:cNvSpPr/>
          <p:nvPr/>
        </p:nvSpPr>
        <p:spPr>
          <a:xfrm>
            <a:off x="396258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CPGE</a:t>
            </a:r>
          </a:p>
          <a:p>
            <a:pPr algn="ctr"/>
            <a:r>
              <a:rPr lang="fr-FR" dirty="0"/>
              <a:t>4 voies en bac G</a:t>
            </a:r>
          </a:p>
          <a:p>
            <a:pPr algn="ctr"/>
            <a:r>
              <a:rPr lang="fr-FR" dirty="0"/>
              <a:t>1 voie en bac 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4DE325-DA9C-4D3B-A078-EB8AA91AC87A}"/>
              </a:ext>
            </a:extLst>
          </p:cNvPr>
          <p:cNvSpPr/>
          <p:nvPr/>
        </p:nvSpPr>
        <p:spPr>
          <a:xfrm>
            <a:off x="4271574" y="2372360"/>
            <a:ext cx="3618373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IUT</a:t>
            </a:r>
          </a:p>
          <a:p>
            <a:pPr algn="ctr"/>
            <a:r>
              <a:rPr lang="fr-FR" dirty="0"/>
              <a:t>24 BUT (?? axées profils SI/STI2D)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43167C-43D4-4B0A-A578-D7D991EDB5AE}"/>
              </a:ext>
            </a:extLst>
          </p:cNvPr>
          <p:cNvSpPr/>
          <p:nvPr/>
        </p:nvSpPr>
        <p:spPr>
          <a:xfrm>
            <a:off x="8260080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BTS</a:t>
            </a:r>
          </a:p>
          <a:p>
            <a:pPr algn="ctr"/>
            <a:r>
              <a:rPr lang="fr-FR" dirty="0"/>
              <a:t>125 spécialités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6CEE17-0DDE-404A-BC18-4EFDCD6B0267}"/>
              </a:ext>
            </a:extLst>
          </p:cNvPr>
          <p:cNvSpPr/>
          <p:nvPr/>
        </p:nvSpPr>
        <p:spPr>
          <a:xfrm>
            <a:off x="396258" y="4302673"/>
            <a:ext cx="3535662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Ecoles d’ingénieurs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F82D566-4E52-480E-B876-401CCDE846FD}"/>
              </a:ext>
            </a:extLst>
          </p:cNvPr>
          <p:cNvSpPr/>
          <p:nvPr/>
        </p:nvSpPr>
        <p:spPr>
          <a:xfrm rot="5400000">
            <a:off x="6639211" y="3150272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C34C46D-B929-4732-BB3D-961B2AA7A5BD}"/>
              </a:ext>
            </a:extLst>
          </p:cNvPr>
          <p:cNvSpPr/>
          <p:nvPr/>
        </p:nvSpPr>
        <p:spPr>
          <a:xfrm rot="5400000">
            <a:off x="2590449" y="5031654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71AC8D5-D113-4788-807E-AA0D8EE0B1A6}"/>
              </a:ext>
            </a:extLst>
          </p:cNvPr>
          <p:cNvSpPr/>
          <p:nvPr/>
        </p:nvSpPr>
        <p:spPr>
          <a:xfrm rot="5400000">
            <a:off x="10478780" y="2930276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</p:spTree>
    <p:extLst>
      <p:ext uri="{BB962C8B-B14F-4D97-AF65-F5344CB8AC3E}">
        <p14:creationId xmlns:p14="http://schemas.microsoft.com/office/powerpoint/2010/main" val="14114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290D9-94AE-4651-886B-E27B7D8E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  <a:br>
              <a:rPr lang="fr-FR" dirty="0"/>
            </a:br>
            <a:r>
              <a:rPr lang="fr-FR" dirty="0"/>
              <a:t>(CPGE, classe prépa…)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D6687-40B5-402E-B2BE-7FFEEA99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516B39-5611-4CE8-A99C-F8DE52567047}"/>
              </a:ext>
            </a:extLst>
          </p:cNvPr>
          <p:cNvSpPr/>
          <p:nvPr/>
        </p:nvSpPr>
        <p:spPr>
          <a:xfrm>
            <a:off x="325120" y="1369776"/>
            <a:ext cx="5394960" cy="992424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</a:t>
            </a:r>
          </a:p>
          <a:p>
            <a:pPr algn="ctr"/>
            <a:r>
              <a:rPr lang="fr-FR" dirty="0"/>
              <a:t>Spécialité MATHS </a:t>
            </a:r>
          </a:p>
          <a:p>
            <a:pPr algn="ctr"/>
            <a:r>
              <a:rPr lang="fr-FR" dirty="0"/>
              <a:t>+ Autre Spécialité scientifique </a:t>
            </a:r>
            <a:r>
              <a:rPr lang="fr-FR" b="1" dirty="0"/>
              <a:t>(DONT SI)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DDEA4A-DDA7-4967-A446-97E05E97FE8B}"/>
              </a:ext>
            </a:extLst>
          </p:cNvPr>
          <p:cNvSpPr/>
          <p:nvPr/>
        </p:nvSpPr>
        <p:spPr>
          <a:xfrm>
            <a:off x="6441442" y="1336273"/>
            <a:ext cx="5394960" cy="102592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Technologique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A6C3EC-FA23-4225-8EE6-A2DF81E3A5E1}"/>
              </a:ext>
            </a:extLst>
          </p:cNvPr>
          <p:cNvSpPr/>
          <p:nvPr/>
        </p:nvSpPr>
        <p:spPr>
          <a:xfrm>
            <a:off x="32512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MP2I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9EE051-87D8-47E7-B85D-5C4513CD8FC6}"/>
              </a:ext>
            </a:extLst>
          </p:cNvPr>
          <p:cNvSpPr/>
          <p:nvPr/>
        </p:nvSpPr>
        <p:spPr>
          <a:xfrm>
            <a:off x="170344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MPSI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DD50792-7822-4CAC-A30F-8D3A0D90F113}"/>
              </a:ext>
            </a:extLst>
          </p:cNvPr>
          <p:cNvSpPr/>
          <p:nvPr/>
        </p:nvSpPr>
        <p:spPr>
          <a:xfrm>
            <a:off x="308176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PCSI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26099C-0968-47F7-92BB-B4CDA120C595}"/>
              </a:ext>
            </a:extLst>
          </p:cNvPr>
          <p:cNvSpPr/>
          <p:nvPr/>
        </p:nvSpPr>
        <p:spPr>
          <a:xfrm>
            <a:off x="446008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731962-8281-4A18-B1C2-2BD0A83D9FFB}"/>
              </a:ext>
            </a:extLst>
          </p:cNvPr>
          <p:cNvSpPr/>
          <p:nvPr/>
        </p:nvSpPr>
        <p:spPr>
          <a:xfrm>
            <a:off x="6441442" y="3115194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F624456-EBFB-4030-A2C3-0B7DCE7A13D5}"/>
              </a:ext>
            </a:extLst>
          </p:cNvPr>
          <p:cNvSpPr/>
          <p:nvPr/>
        </p:nvSpPr>
        <p:spPr>
          <a:xfrm>
            <a:off x="3352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CA9264-6571-4D71-82B8-D67FF02D97F4}"/>
              </a:ext>
            </a:extLst>
          </p:cNvPr>
          <p:cNvSpPr/>
          <p:nvPr/>
        </p:nvSpPr>
        <p:spPr>
          <a:xfrm>
            <a:off x="14564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</a:t>
            </a:r>
          </a:p>
          <a:p>
            <a:pPr algn="ctr"/>
            <a:r>
              <a:rPr lang="fr-FR" sz="1100" dirty="0"/>
              <a:t>8992 – 56%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F14F9A-B7C4-4566-914E-BAE9E39DA306}"/>
              </a:ext>
            </a:extLst>
          </p:cNvPr>
          <p:cNvSpPr/>
          <p:nvPr/>
        </p:nvSpPr>
        <p:spPr>
          <a:xfrm>
            <a:off x="25776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PSI</a:t>
            </a:r>
          </a:p>
          <a:p>
            <a:pPr algn="ctr"/>
            <a:r>
              <a:rPr lang="fr-FR" sz="1100" dirty="0"/>
              <a:t>5742 – 67%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895CE3-8DB1-441C-999E-415F2C9D342E}"/>
              </a:ext>
            </a:extLst>
          </p:cNvPr>
          <p:cNvSpPr/>
          <p:nvPr/>
        </p:nvSpPr>
        <p:spPr>
          <a:xfrm>
            <a:off x="36988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  <a:p>
            <a:pPr algn="ctr"/>
            <a:r>
              <a:rPr lang="fr-FR" sz="1100" dirty="0"/>
              <a:t>5157 – 69%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FC2384F-8087-4B97-A494-DB7673A969E1}"/>
              </a:ext>
            </a:extLst>
          </p:cNvPr>
          <p:cNvSpPr/>
          <p:nvPr/>
        </p:nvSpPr>
        <p:spPr>
          <a:xfrm>
            <a:off x="48200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</a:t>
            </a:r>
          </a:p>
          <a:p>
            <a:pPr algn="ctr"/>
            <a:r>
              <a:rPr lang="fr-FR" sz="1100" dirty="0"/>
              <a:t>2565 – 80%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EE7908-6F1A-4FD1-B708-EC520083C1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52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DE52A2B-7154-4700-95A2-340DBA3577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64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B53A41-BCA2-4347-8D5E-15E842B949F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488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817B2D-19AB-4C96-A1BA-3F2C1483DE8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700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EF93453-5588-4B88-9056-A6BE8650FB98}"/>
              </a:ext>
            </a:extLst>
          </p:cNvPr>
          <p:cNvCxnSpPr>
            <a:cxnSpLocks/>
          </p:cNvCxnSpPr>
          <p:nvPr/>
        </p:nvCxnSpPr>
        <p:spPr>
          <a:xfrm>
            <a:off x="2773632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0244CD-96F9-4E38-B163-23A5FDC57D94}"/>
              </a:ext>
            </a:extLst>
          </p:cNvPr>
          <p:cNvCxnSpPr>
            <a:cxnSpLocks/>
          </p:cNvCxnSpPr>
          <p:nvPr/>
        </p:nvCxnSpPr>
        <p:spPr>
          <a:xfrm>
            <a:off x="3314963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AA62266-DC07-41B0-8A42-92E6744955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27680" y="4170895"/>
            <a:ext cx="0" cy="3422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B8D6C-2F8D-4898-9D7C-4891A0EC8400}"/>
              </a:ext>
            </a:extLst>
          </p:cNvPr>
          <p:cNvCxnSpPr>
            <a:cxnSpLocks/>
          </p:cNvCxnSpPr>
          <p:nvPr/>
        </p:nvCxnSpPr>
        <p:spPr>
          <a:xfrm flipH="1">
            <a:off x="1235280" y="4170895"/>
            <a:ext cx="3584800" cy="65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13578DE-552B-46F6-83FE-D78CDDD52989}"/>
              </a:ext>
            </a:extLst>
          </p:cNvPr>
          <p:cNvCxnSpPr>
            <a:cxnSpLocks/>
          </p:cNvCxnSpPr>
          <p:nvPr/>
        </p:nvCxnSpPr>
        <p:spPr>
          <a:xfrm>
            <a:off x="1235280" y="3835194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B326DEB-4734-4F7A-8429-E4CF1AFB34AF}"/>
              </a:ext>
            </a:extLst>
          </p:cNvPr>
          <p:cNvCxnSpPr>
            <a:cxnSpLocks/>
          </p:cNvCxnSpPr>
          <p:nvPr/>
        </p:nvCxnSpPr>
        <p:spPr>
          <a:xfrm>
            <a:off x="4830905" y="3820791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A6F06D8-4709-4033-89BB-21AA2DDDEA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20" y="23885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FAD84B-2AF8-4C6B-A1D3-BADEE31A5BF6}"/>
              </a:ext>
            </a:extLst>
          </p:cNvPr>
          <p:cNvCxnSpPr>
            <a:cxnSpLocks/>
          </p:cNvCxnSpPr>
          <p:nvPr/>
        </p:nvCxnSpPr>
        <p:spPr>
          <a:xfrm>
            <a:off x="2356480" y="2388597"/>
            <a:ext cx="0" cy="71020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F0CC6D5-D1F7-408F-B643-69510BA2BF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1176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8CE00DD-46C9-49A4-AA39-AAF150D2841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9008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Étoile : 5 branches 74">
            <a:extLst>
              <a:ext uri="{FF2B5EF4-FFF2-40B4-BE49-F238E27FC236}">
                <a16:creationId xmlns:a16="http://schemas.microsoft.com/office/drawing/2014/main" id="{3E828756-1137-4A6F-BDD5-7AE92481EF08}"/>
              </a:ext>
            </a:extLst>
          </p:cNvPr>
          <p:cNvSpPr/>
          <p:nvPr/>
        </p:nvSpPr>
        <p:spPr>
          <a:xfrm>
            <a:off x="2430537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toile : 5 branches 75">
            <a:extLst>
              <a:ext uri="{FF2B5EF4-FFF2-40B4-BE49-F238E27FC236}">
                <a16:creationId xmlns:a16="http://schemas.microsoft.com/office/drawing/2014/main" id="{E47F54B5-0F05-48B7-BA76-B8C5B6B73FEB}"/>
              </a:ext>
            </a:extLst>
          </p:cNvPr>
          <p:cNvSpPr/>
          <p:nvPr/>
        </p:nvSpPr>
        <p:spPr>
          <a:xfrm>
            <a:off x="3757840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Étoile : 5 branches 76">
            <a:extLst>
              <a:ext uri="{FF2B5EF4-FFF2-40B4-BE49-F238E27FC236}">
                <a16:creationId xmlns:a16="http://schemas.microsoft.com/office/drawing/2014/main" id="{F889346A-54BC-4D15-B807-46CAE1FC832D}"/>
              </a:ext>
            </a:extLst>
          </p:cNvPr>
          <p:cNvSpPr/>
          <p:nvPr/>
        </p:nvSpPr>
        <p:spPr>
          <a:xfrm>
            <a:off x="5136159" y="2570150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Étoile : 5 branches 77">
            <a:extLst>
              <a:ext uri="{FF2B5EF4-FFF2-40B4-BE49-F238E27FC236}">
                <a16:creationId xmlns:a16="http://schemas.microsoft.com/office/drawing/2014/main" id="{3AD857E4-21C7-4CC6-B1CA-3C1F28EA372A}"/>
              </a:ext>
            </a:extLst>
          </p:cNvPr>
          <p:cNvSpPr/>
          <p:nvPr/>
        </p:nvSpPr>
        <p:spPr>
          <a:xfrm>
            <a:off x="2441077" y="3868697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Étoile : 5 branches 78">
            <a:extLst>
              <a:ext uri="{FF2B5EF4-FFF2-40B4-BE49-F238E27FC236}">
                <a16:creationId xmlns:a16="http://schemas.microsoft.com/office/drawing/2014/main" id="{2A792295-5505-4A14-9792-13753116B40C}"/>
              </a:ext>
            </a:extLst>
          </p:cNvPr>
          <p:cNvSpPr/>
          <p:nvPr/>
        </p:nvSpPr>
        <p:spPr>
          <a:xfrm>
            <a:off x="3346499" y="3861495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8843657-AB14-4C3F-A2E0-1BB9C87BA292}"/>
              </a:ext>
            </a:extLst>
          </p:cNvPr>
          <p:cNvSpPr/>
          <p:nvPr/>
        </p:nvSpPr>
        <p:spPr>
          <a:xfrm>
            <a:off x="6441442" y="4513193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2</a:t>
            </a:r>
          </a:p>
          <a:p>
            <a:pPr algn="ctr"/>
            <a:r>
              <a:rPr lang="fr-FR" sz="1100" dirty="0"/>
              <a:t>1381 – 52%</a:t>
            </a:r>
            <a:r>
              <a:rPr lang="fr-FR" dirty="0"/>
              <a:t>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4466AC0-DB6C-4443-8422-5566ADBCC7EC}"/>
              </a:ext>
            </a:extLst>
          </p:cNvPr>
          <p:cNvCxnSpPr>
            <a:cxnSpLocks/>
            <a:stCxn id="16" idx="2"/>
            <a:endCxn id="80" idx="0"/>
          </p:cNvCxnSpPr>
          <p:nvPr/>
        </p:nvCxnSpPr>
        <p:spPr>
          <a:xfrm>
            <a:off x="9138922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12D1A95-6B1D-474A-B76D-6FEF91710A9B}"/>
              </a:ext>
            </a:extLst>
          </p:cNvPr>
          <p:cNvSpPr txBox="1"/>
          <p:nvPr/>
        </p:nvSpPr>
        <p:spPr>
          <a:xfrm>
            <a:off x="181989" y="97689"/>
            <a:ext cx="17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 : Mathématiques</a:t>
            </a:r>
          </a:p>
          <a:p>
            <a:r>
              <a:rPr lang="fr-FR" sz="1000" dirty="0"/>
              <a:t>P : Physique</a:t>
            </a:r>
          </a:p>
          <a:p>
            <a:r>
              <a:rPr lang="fr-FR" sz="1000" dirty="0"/>
              <a:t>C : Chimie</a:t>
            </a:r>
          </a:p>
          <a:p>
            <a:r>
              <a:rPr lang="fr-FR" sz="1000" dirty="0"/>
              <a:t>SI : Sciences de l’ingénieur</a:t>
            </a:r>
          </a:p>
          <a:p>
            <a:r>
              <a:rPr lang="fr-FR" sz="1000" dirty="0"/>
              <a:t>T : Technologie</a:t>
            </a:r>
          </a:p>
          <a:p>
            <a:r>
              <a:rPr lang="fr-FR" sz="1000" dirty="0"/>
              <a:t>I : Informatique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AB233A-E98D-4925-A97F-8A56AD3FC24F}"/>
              </a:ext>
            </a:extLst>
          </p:cNvPr>
          <p:cNvSpPr/>
          <p:nvPr/>
        </p:nvSpPr>
        <p:spPr>
          <a:xfrm>
            <a:off x="335280" y="5568894"/>
            <a:ext cx="680212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 PEU PRES TOUTES LES MEMES ECOLES d’INGENIEURS SUR CONCOURS</a:t>
            </a:r>
          </a:p>
          <a:p>
            <a:pPr algn="ctr"/>
            <a:r>
              <a:rPr lang="fr-FR" sz="1200" b="1" dirty="0"/>
              <a:t>(Polytechnique, groupe Centrale, groupe Mines, groupe </a:t>
            </a:r>
            <a:r>
              <a:rPr lang="fr-FR" sz="1200" b="1" dirty="0" err="1"/>
              <a:t>CCINP</a:t>
            </a:r>
            <a:r>
              <a:rPr lang="fr-FR" sz="1200" b="1" dirty="0"/>
              <a:t>, …)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DD1973E-3383-411E-B4F5-62986227458F}"/>
              </a:ext>
            </a:extLst>
          </p:cNvPr>
          <p:cNvSpPr/>
          <p:nvPr/>
        </p:nvSpPr>
        <p:spPr>
          <a:xfrm>
            <a:off x="7524922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Autres écoles d’ingénieur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E05BF79-CA6A-483E-A2B7-5839596DFBB5}"/>
              </a:ext>
            </a:extLst>
          </p:cNvPr>
          <p:cNvSpPr/>
          <p:nvPr/>
        </p:nvSpPr>
        <p:spPr>
          <a:xfrm>
            <a:off x="9866791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Université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E3EEFA-BFB1-493C-9C26-21574D06AD8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138922" y="2362200"/>
            <a:ext cx="0" cy="75299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D2D6-DADB-4BD4-B8C7-A60E67BA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D5AA49-C166-41F6-BDB6-9BB20077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56" y="2125003"/>
            <a:ext cx="4186143" cy="3245644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22CDDE-962B-44BF-B671-C76C85C4B42F}"/>
              </a:ext>
            </a:extLst>
          </p:cNvPr>
          <p:cNvSpPr txBox="1"/>
          <p:nvPr/>
        </p:nvSpPr>
        <p:spPr>
          <a:xfrm>
            <a:off x="1005857" y="1298471"/>
            <a:ext cx="376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la prépa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8BC7D5-AEFA-4971-941F-7948A8370C31}"/>
              </a:ext>
            </a:extLst>
          </p:cNvPr>
          <p:cNvSpPr txBox="1"/>
          <p:nvPr/>
        </p:nvSpPr>
        <p:spPr>
          <a:xfrm>
            <a:off x="6807202" y="1298471"/>
            <a:ext cx="49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les élèves de prépa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C303E5-353D-4844-B77C-C43C9E3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75" y="2221296"/>
            <a:ext cx="3950967" cy="25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6AD7F-8F1C-441A-BD99-38C3EE00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BBB59-D48F-4949-916C-AD29A03A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Parcours sécurisé</a:t>
            </a:r>
          </a:p>
          <a:p>
            <a:pPr lvl="1"/>
            <a:r>
              <a:rPr lang="fr-FR" dirty="0"/>
              <a:t>Les prépas ne remplissent pas</a:t>
            </a:r>
          </a:p>
          <a:p>
            <a:pPr lvl="1"/>
            <a:r>
              <a:rPr lang="fr-FR" dirty="0"/>
              <a:t>Les écoles d’ingénieurs ne remplissent pas</a:t>
            </a:r>
          </a:p>
          <a:p>
            <a:pPr lvl="1"/>
            <a:r>
              <a:rPr lang="fr-FR" dirty="0"/>
              <a:t>Double inscription à l’université</a:t>
            </a:r>
          </a:p>
          <a:p>
            <a:pPr lvl="1"/>
            <a:r>
              <a:rPr lang="fr-FR" dirty="0"/>
              <a:t>Tous les élèves ont une école</a:t>
            </a:r>
          </a:p>
          <a:p>
            <a:r>
              <a:rPr lang="fr-FR" dirty="0"/>
              <a:t>Encadrement privilégié</a:t>
            </a:r>
          </a:p>
          <a:p>
            <a:pPr lvl="1"/>
            <a:r>
              <a:rPr lang="fr-FR" dirty="0"/>
              <a:t>Une classe – Un prof</a:t>
            </a:r>
          </a:p>
          <a:p>
            <a:pPr lvl="1"/>
            <a:r>
              <a:rPr lang="fr-FR" dirty="0"/>
              <a:t>Colles</a:t>
            </a:r>
          </a:p>
          <a:p>
            <a:pPr lvl="1"/>
            <a:r>
              <a:rPr lang="fr-FR" dirty="0"/>
              <a:t>Evaluations</a:t>
            </a:r>
          </a:p>
          <a:p>
            <a:r>
              <a:rPr lang="fr-FR" dirty="0"/>
              <a:t>Formation scientifique et scolaire</a:t>
            </a:r>
          </a:p>
          <a:p>
            <a:r>
              <a:rPr lang="fr-FR" dirty="0"/>
              <a:t>Notation</a:t>
            </a:r>
          </a:p>
          <a:p>
            <a:r>
              <a:rPr lang="fr-FR" dirty="0"/>
              <a:t>Environnement étudiant</a:t>
            </a:r>
          </a:p>
        </p:txBody>
      </p:sp>
    </p:spTree>
    <p:extLst>
      <p:ext uri="{BB962C8B-B14F-4D97-AF65-F5344CB8AC3E}">
        <p14:creationId xmlns:p14="http://schemas.microsoft.com/office/powerpoint/2010/main" val="187467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DF86F-5C2C-4F12-9E42-B8156F77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d’élèves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78970-7616-40CC-81B0-1EA47F75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58" y="1258388"/>
            <a:ext cx="5792651" cy="511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La Martinière Monplaisir – MPSI </a:t>
            </a:r>
          </a:p>
          <a:p>
            <a:r>
              <a:rPr lang="fr-FR" sz="1800" dirty="0"/>
              <a:t>Classement </a:t>
            </a:r>
            <a:r>
              <a:rPr lang="fr-FR" sz="1800" dirty="0" err="1"/>
              <a:t>ParcoursSup</a:t>
            </a:r>
            <a:r>
              <a:rPr lang="fr-FR" sz="1800" dirty="0"/>
              <a:t> ~600</a:t>
            </a:r>
            <a:r>
              <a:rPr lang="fr-FR" sz="1800" baseline="30000" dirty="0"/>
              <a:t>ème</a:t>
            </a:r>
            <a:r>
              <a:rPr lang="fr-FR" sz="1800" dirty="0"/>
              <a:t> /4000</a:t>
            </a:r>
          </a:p>
          <a:p>
            <a:r>
              <a:rPr lang="fr-FR" sz="1800" dirty="0"/>
              <a:t>Maths, Maths Experte, SI, (Ph-</a:t>
            </a:r>
            <a:r>
              <a:rPr lang="fr-FR" sz="1800" dirty="0" err="1"/>
              <a:t>Ch</a:t>
            </a:r>
            <a:r>
              <a:rPr lang="fr-FR" sz="1800" dirty="0"/>
              <a:t>)</a:t>
            </a:r>
          </a:p>
          <a:p>
            <a:r>
              <a:rPr lang="fr-FR" sz="1800" dirty="0"/>
              <a:t>1</a:t>
            </a:r>
            <a:r>
              <a:rPr lang="fr-FR" sz="1800" baseline="30000" dirty="0"/>
              <a:t>er</a:t>
            </a:r>
            <a:r>
              <a:rPr lang="fr-FR" sz="1800" dirty="0"/>
              <a:t> en Maths (19), 1</a:t>
            </a:r>
            <a:r>
              <a:rPr lang="fr-FR" sz="1800" baseline="30000" dirty="0"/>
              <a:t>er</a:t>
            </a:r>
            <a:r>
              <a:rPr lang="fr-FR" sz="1800" dirty="0"/>
              <a:t> en SI (16)</a:t>
            </a:r>
          </a:p>
          <a:p>
            <a:r>
              <a:rPr lang="fr-FR" sz="1800" dirty="0"/>
              <a:t>Français (16 &amp; 16)</a:t>
            </a:r>
          </a:p>
          <a:p>
            <a:r>
              <a:rPr lang="fr-FR" sz="1800" dirty="0"/>
              <a:t>Assez bonne classe</a:t>
            </a:r>
          </a:p>
          <a:p>
            <a:r>
              <a:rPr lang="fr-FR" sz="1800" dirty="0"/>
              <a:t>1 place proposée en MPSI</a:t>
            </a:r>
          </a:p>
          <a:p>
            <a:r>
              <a:rPr lang="fr-FR" sz="1800" dirty="0"/>
              <a:t>N’est pas venu chez nous…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6723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4E52-3045-4DE7-8AC9-6EA9409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conseils pour </a:t>
            </a:r>
            <a:r>
              <a:rPr lang="fr-FR" dirty="0" err="1"/>
              <a:t>ParcoursSup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029C8-3560-48BE-8295-5E8A135F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Diversifier les choix </a:t>
            </a:r>
          </a:p>
          <a:p>
            <a:pPr lvl="1"/>
            <a:r>
              <a:rPr lang="fr-FR" dirty="0"/>
              <a:t>Diversifier les filières</a:t>
            </a:r>
          </a:p>
          <a:p>
            <a:pPr lvl="1"/>
            <a:r>
              <a:rPr lang="fr-FR" dirty="0"/>
              <a:t>Diversifier les lycées</a:t>
            </a:r>
          </a:p>
          <a:p>
            <a:r>
              <a:rPr lang="fr-FR" dirty="0"/>
              <a:t>Ne pas s’attacher à un couple Ecole/Lycée</a:t>
            </a:r>
          </a:p>
        </p:txBody>
      </p:sp>
    </p:spTree>
    <p:extLst>
      <p:ext uri="{BB962C8B-B14F-4D97-AF65-F5344CB8AC3E}">
        <p14:creationId xmlns:p14="http://schemas.microsoft.com/office/powerpoint/2010/main" val="159537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uleurs XP 2022">
      <a:dk1>
        <a:srgbClr val="455368"/>
      </a:dk1>
      <a:lt1>
        <a:srgbClr val="F5F7F9"/>
      </a:lt1>
      <a:dk2>
        <a:srgbClr val="55687C"/>
      </a:dk2>
      <a:lt2>
        <a:srgbClr val="E7E6E6"/>
      </a:lt2>
      <a:accent1>
        <a:srgbClr val="118977"/>
      </a:accent1>
      <a:accent2>
        <a:srgbClr val="F6AB32"/>
      </a:accent2>
      <a:accent3>
        <a:srgbClr val="CB4E3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386</Words>
  <Application>Microsoft Office PowerPoint</Application>
  <PresentationFormat>Grand écran</PresentationFormat>
  <Paragraphs>91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Adobe Gothic Std B</vt:lpstr>
      <vt:lpstr>Arial</vt:lpstr>
      <vt:lpstr>Calibri</vt:lpstr>
      <vt:lpstr>Segoe UI Semibold</vt:lpstr>
      <vt:lpstr>Thème Office</vt:lpstr>
      <vt:lpstr>Quelques éléments d’orientation suite à la réforme du bac</vt:lpstr>
      <vt:lpstr>Pourquoi parler d’orientation ?</vt:lpstr>
      <vt:lpstr>Comment aider les élèves dans l’orientation ?</vt:lpstr>
      <vt:lpstr>Présentation PowerPoint</vt:lpstr>
      <vt:lpstr>Les Classes Préparatoires aux Grandes Ecoles  (CPGE, classe prépa…)</vt:lpstr>
      <vt:lpstr>Déconstruction  </vt:lpstr>
      <vt:lpstr>Reconstruction </vt:lpstr>
      <vt:lpstr>Profils d’élèves</vt:lpstr>
      <vt:lpstr>Quelques conseils pour ParcoursSup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30</cp:revision>
  <dcterms:created xsi:type="dcterms:W3CDTF">2021-12-09T09:25:13Z</dcterms:created>
  <dcterms:modified xsi:type="dcterms:W3CDTF">2022-03-15T22:01:20Z</dcterms:modified>
</cp:coreProperties>
</file>