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5" r:id="rId4"/>
    <p:sldId id="261" r:id="rId5"/>
    <p:sldId id="257" r:id="rId6"/>
    <p:sldId id="258" r:id="rId7"/>
    <p:sldId id="262" r:id="rId8"/>
    <p:sldId id="259" r:id="rId9"/>
    <p:sldId id="260" r:id="rId10"/>
    <p:sldId id="263" r:id="rId11"/>
    <p:sldId id="264" r:id="rId12"/>
    <p:sldId id="266" r:id="rId13"/>
    <p:sldId id="267" r:id="rId14"/>
    <p:sldId id="268"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1" d="100"/>
          <a:sy n="81" d="100"/>
        </p:scale>
        <p:origin x="-8" y="-9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6EF69B-82DD-4D9F-B886-6E25C4BEE68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B5A4F70-FA51-4272-9573-2AB8FA8DC0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6676A89-BB65-442B-B200-2BCFBA55438C}"/>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2CFDE68F-1B0D-459B-BB25-0790D451032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124A080-5BE0-4979-8C44-537C62D94D84}"/>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269200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87C8AC-7E15-405D-9AF8-7826C2CF007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182EFAE-820C-4CAE-AFBE-73414BB4F67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EE204A-1AA5-4020-8897-005BF20845E6}"/>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FC6309E5-7853-4733-A7A4-58F3A6B0EAA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7D49C1-15AE-4108-A775-E41E900691E6}"/>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1864428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EED7C5E-A9B6-44E5-943F-E8C075EC518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2160F77-91C3-4029-AA8B-96F13F4B7C8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332400B-E124-4056-BD5B-FAEB6F91AE7E}"/>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AAE3D02F-A637-4D8E-A8B9-AAB34CE91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96B32E5-3DBD-4AD5-B037-83F047D542FF}"/>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207415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3D6274-B295-4A76-AEAF-E0550EF0178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46685AB-A066-4946-9EFD-BD152F5AC2C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F919773-A6E9-48A5-99F1-7068A415490E}"/>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57257760-5CBF-49D6-AC74-F6530AF8C48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5E866B1-6C6F-4BA6-A1ED-50369E2AE0FD}"/>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1372397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DC6C83-77FA-4929-AB81-8C04D7EEED4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366800D-F3FA-42F1-B3E1-85B6E4B7DC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F0A8E38-8436-4424-B26F-11FA8EA54541}"/>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68233436-1A56-4116-8517-27385D02043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BE89CED-7684-42A4-8AA7-3EE9FAEADDD2}"/>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190691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E301E4-9541-4AB5-9846-66F95864AF2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28694B9-2074-4E8B-A09A-81F74C44DC6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2A97829-0F2A-4E5D-B5A4-6FF2F385B93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9819493-0A80-4493-9987-52861A24E9F1}"/>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6" name="Espace réservé du pied de page 5">
            <a:extLst>
              <a:ext uri="{FF2B5EF4-FFF2-40B4-BE49-F238E27FC236}">
                <a16:creationId xmlns:a16="http://schemas.microsoft.com/office/drawing/2014/main" id="{3B462021-D183-4995-879E-A319D24A1CA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AB81429-4AFA-4FD7-B9DC-38CBC2F821BF}"/>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39159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1A3AB3-CD2B-411F-80EA-63AF63D4F7B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459482F-E0F2-4B2E-BE9C-DAD939D388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48BC5CC-7928-4B7A-AF9C-39A382D5301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848C4DE-585B-4472-A03E-7F0A2AFB23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5F0904F-D279-4738-9866-D325810C938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2A81E80-32A9-446D-8CB9-6AA308E90540}"/>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8" name="Espace réservé du pied de page 7">
            <a:extLst>
              <a:ext uri="{FF2B5EF4-FFF2-40B4-BE49-F238E27FC236}">
                <a16:creationId xmlns:a16="http://schemas.microsoft.com/office/drawing/2014/main" id="{F7CF5FD3-A1F4-4F5A-9078-76DC56E3BA1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3147495-5D1B-44B7-B201-CDEC336D64F4}"/>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330783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42F322-D89C-459C-98AD-E9B1078CF26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FF1FA7D-92A4-49BD-A83C-335780B87F78}"/>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4" name="Espace réservé du pied de page 3">
            <a:extLst>
              <a:ext uri="{FF2B5EF4-FFF2-40B4-BE49-F238E27FC236}">
                <a16:creationId xmlns:a16="http://schemas.microsoft.com/office/drawing/2014/main" id="{2AFDA3FC-34D8-45AB-A6C6-179D5C08416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3A5ED9A-7C4F-4E64-AB14-F8298947A56E}"/>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63913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D0D8518-86B5-42C5-ABD6-A4DE417EC43F}"/>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3" name="Espace réservé du pied de page 2">
            <a:extLst>
              <a:ext uri="{FF2B5EF4-FFF2-40B4-BE49-F238E27FC236}">
                <a16:creationId xmlns:a16="http://schemas.microsoft.com/office/drawing/2014/main" id="{531336A4-A470-4708-BD15-9CC315A7E39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C356B8E-F32E-4C2E-8A58-211DD3696076}"/>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239144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D8F4E3-61A9-4702-AF35-37DAE2DB795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F83F5D0-2D12-4DBD-B5D5-9AE23EFE06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97CF76C-53A0-47BB-9C9A-3EF423DE4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6582CF3-8516-4058-A372-E4EF2164FE99}"/>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6" name="Espace réservé du pied de page 5">
            <a:extLst>
              <a:ext uri="{FF2B5EF4-FFF2-40B4-BE49-F238E27FC236}">
                <a16:creationId xmlns:a16="http://schemas.microsoft.com/office/drawing/2014/main" id="{ECC5E7EB-D1EC-46E0-82BC-67A52ACEE47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A3EFF32-5560-4F0F-93BF-356CEDD0EF4C}"/>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355187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B0DF33-504B-4E43-BA78-A28B645274A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A78B13B-133C-43E8-A8FE-3F4668947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E8ADE70-05FF-4804-AA7D-30B8A9519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B913564-6A86-41C5-9EBB-1452D0872ED9}"/>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6" name="Espace réservé du pied de page 5">
            <a:extLst>
              <a:ext uri="{FF2B5EF4-FFF2-40B4-BE49-F238E27FC236}">
                <a16:creationId xmlns:a16="http://schemas.microsoft.com/office/drawing/2014/main" id="{9314D20D-2D4E-448C-A3AB-0C1A19FB4B8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3607923-7F78-4423-A28D-3DFA3FEC1CE5}"/>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1486248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037DF78-F2A4-4857-AD92-4A6CDC630F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88E0ED6-6424-41F2-9F61-F7C87BD162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6BC9C7-9B71-4612-ACD2-D869DEE8D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5757E-6921-4F41-BFA9-C08DD9ADED9D}"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8380CBB1-3786-4958-ABEA-2A9CEC116B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DA483B6-A99A-4470-9A90-79E6F7EB00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3C2DDD-64DE-4F88-ADE6-0158AC9011BE}" type="slidenum">
              <a:rPr lang="fr-FR" smtClean="0"/>
              <a:t>‹N°›</a:t>
            </a:fld>
            <a:endParaRPr lang="fr-FR"/>
          </a:p>
        </p:txBody>
      </p:sp>
    </p:spTree>
    <p:extLst>
      <p:ext uri="{BB962C8B-B14F-4D97-AF65-F5344CB8AC3E}">
        <p14:creationId xmlns:p14="http://schemas.microsoft.com/office/powerpoint/2010/main" val="2393881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883FA3-539A-4B74-9C9B-851C74DBB624}"/>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288E8BDE-E68D-4018-A71B-1101450CEEE2}"/>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687099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D45297-5C20-484F-BB5F-F3FA8C03F935}"/>
              </a:ext>
            </a:extLst>
          </p:cNvPr>
          <p:cNvSpPr>
            <a:spLocks noGrp="1"/>
          </p:cNvSpPr>
          <p:nvPr>
            <p:ph type="title"/>
          </p:nvPr>
        </p:nvSpPr>
        <p:spPr/>
        <p:txBody>
          <a:bodyPr/>
          <a:lstStyle/>
          <a:p>
            <a:r>
              <a:rPr lang="fr-FR" dirty="0"/>
              <a:t>IUT</a:t>
            </a:r>
          </a:p>
        </p:txBody>
      </p:sp>
      <p:sp>
        <p:nvSpPr>
          <p:cNvPr id="3" name="Espace réservé du contenu 2">
            <a:extLst>
              <a:ext uri="{FF2B5EF4-FFF2-40B4-BE49-F238E27FC236}">
                <a16:creationId xmlns:a16="http://schemas.microsoft.com/office/drawing/2014/main" id="{BB267475-F653-4F60-AB86-5995FF6D4728}"/>
              </a:ext>
            </a:extLst>
          </p:cNvPr>
          <p:cNvSpPr>
            <a:spLocks noGrp="1"/>
          </p:cNvSpPr>
          <p:nvPr>
            <p:ph idx="1"/>
          </p:nvPr>
        </p:nvSpPr>
        <p:spPr/>
        <p:txBody>
          <a:bodyPr>
            <a:normAutofit lnSpcReduction="10000"/>
          </a:bodyPr>
          <a:lstStyle/>
          <a:p>
            <a:r>
              <a:rPr lang="fr-FR" dirty="0"/>
              <a:t>Image de l’IUT : trop dur, beaucoup de travail, cours en </a:t>
            </a:r>
            <a:r>
              <a:rPr lang="fr-FR" dirty="0" err="1"/>
              <a:t>amphi,cours</a:t>
            </a:r>
            <a:r>
              <a:rPr lang="fr-FR" dirty="0"/>
              <a:t> dans la masse, certains élèves reviennent en BTS à la Toussaint, les STI2D sont dépréciés, c’est pour les bacs en généraux, élèves pas appréciés par les maitres de conf, partiels, assiduité est évaluée strictement, cours à la carte, département inconnus (= frein à l’orientation)</a:t>
            </a:r>
          </a:p>
          <a:p>
            <a:pPr lvl="1"/>
            <a:r>
              <a:rPr lang="fr-FR" dirty="0"/>
              <a:t>Evolutions : il y a eu des évolutions sur la pédagogie, contrôle continu, plus d’accent sur la pratique, pédagogie par projets, il y a un suivi des élèves et de l’assiduité</a:t>
            </a:r>
          </a:p>
          <a:p>
            <a:r>
              <a:rPr lang="fr-FR" dirty="0"/>
              <a:t>Quelle vision peut-on avoir des élèves d’IUT : meilleurs élèves gardés en BTS, et plus mauvais en IUT, </a:t>
            </a:r>
          </a:p>
          <a:p>
            <a:pPr lvl="1"/>
            <a:r>
              <a:rPr lang="fr-FR" dirty="0"/>
              <a:t>Évolution : l’IUT va être une voie privilégiée en IUT</a:t>
            </a:r>
          </a:p>
          <a:p>
            <a:pPr lvl="1"/>
            <a:endParaRPr lang="fr-FR" dirty="0"/>
          </a:p>
          <a:p>
            <a:pPr lvl="1"/>
            <a:endParaRPr lang="fr-FR" dirty="0"/>
          </a:p>
          <a:p>
            <a:endParaRPr lang="fr-FR" dirty="0"/>
          </a:p>
          <a:p>
            <a:endParaRPr lang="fr-FR" dirty="0"/>
          </a:p>
        </p:txBody>
      </p:sp>
    </p:spTree>
    <p:extLst>
      <p:ext uri="{BB962C8B-B14F-4D97-AF65-F5344CB8AC3E}">
        <p14:creationId xmlns:p14="http://schemas.microsoft.com/office/powerpoint/2010/main" val="2370288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4D511A-14C0-4E29-A584-1C5EA0918782}"/>
              </a:ext>
            </a:extLst>
          </p:cNvPr>
          <p:cNvSpPr>
            <a:spLocks noGrp="1"/>
          </p:cNvSpPr>
          <p:nvPr>
            <p:ph type="title"/>
          </p:nvPr>
        </p:nvSpPr>
        <p:spPr/>
        <p:txBody>
          <a:bodyPr/>
          <a:lstStyle/>
          <a:p>
            <a:r>
              <a:rPr lang="fr-FR" dirty="0"/>
              <a:t>IUT</a:t>
            </a:r>
          </a:p>
        </p:txBody>
      </p:sp>
      <p:sp>
        <p:nvSpPr>
          <p:cNvPr id="3" name="Espace réservé du contenu 2">
            <a:extLst>
              <a:ext uri="{FF2B5EF4-FFF2-40B4-BE49-F238E27FC236}">
                <a16:creationId xmlns:a16="http://schemas.microsoft.com/office/drawing/2014/main" id="{650927CE-228F-4609-8092-8A2678CD985B}"/>
              </a:ext>
            </a:extLst>
          </p:cNvPr>
          <p:cNvSpPr>
            <a:spLocks noGrp="1"/>
          </p:cNvSpPr>
          <p:nvPr>
            <p:ph idx="1"/>
          </p:nvPr>
        </p:nvSpPr>
        <p:spPr/>
        <p:txBody>
          <a:bodyPr>
            <a:normAutofit fontScale="92500" lnSpcReduction="10000"/>
          </a:bodyPr>
          <a:lstStyle/>
          <a:p>
            <a:r>
              <a:rPr lang="fr-FR" dirty="0"/>
              <a:t>Taux d’abandon en IUT ? En poursuite d’étude ?</a:t>
            </a:r>
          </a:p>
          <a:p>
            <a:pPr lvl="1"/>
            <a:r>
              <a:rPr lang="fr-FR" dirty="0"/>
              <a:t>Érosion souvent liée à la capacité des formations</a:t>
            </a:r>
          </a:p>
          <a:p>
            <a:pPr lvl="1"/>
            <a:endParaRPr lang="fr-FR" dirty="0"/>
          </a:p>
          <a:p>
            <a:pPr lvl="1"/>
            <a:endParaRPr lang="fr-FR" dirty="0"/>
          </a:p>
          <a:p>
            <a:r>
              <a:rPr lang="fr-FR" dirty="0"/>
              <a:t>Recrutement</a:t>
            </a:r>
          </a:p>
          <a:p>
            <a:pPr lvl="1"/>
            <a:r>
              <a:rPr lang="fr-FR" dirty="0"/>
              <a:t>Sur parcours sup : classement bac techno plus classement pour les autres</a:t>
            </a:r>
          </a:p>
          <a:p>
            <a:pPr lvl="1"/>
            <a:r>
              <a:rPr lang="fr-FR" dirty="0"/>
              <a:t>Sélectivité dépend du département d’enseignement </a:t>
            </a:r>
          </a:p>
          <a:p>
            <a:pPr lvl="1"/>
            <a:endParaRPr lang="fr-FR" dirty="0"/>
          </a:p>
          <a:p>
            <a:pPr lvl="1"/>
            <a:r>
              <a:rPr lang="fr-FR" dirty="0"/>
              <a:t>Faire une fiche avec les Département ? Dans quelle filière il y a un déficit de STI2D par rapport aux finalités de la filière ?</a:t>
            </a:r>
          </a:p>
          <a:p>
            <a:pPr lvl="1"/>
            <a:endParaRPr lang="fr-FR" dirty="0"/>
          </a:p>
          <a:p>
            <a:pPr lvl="1"/>
            <a:r>
              <a:rPr lang="fr-FR" dirty="0"/>
              <a:t>PORTE</a:t>
            </a:r>
          </a:p>
        </p:txBody>
      </p:sp>
    </p:spTree>
    <p:extLst>
      <p:ext uri="{BB962C8B-B14F-4D97-AF65-F5344CB8AC3E}">
        <p14:creationId xmlns:p14="http://schemas.microsoft.com/office/powerpoint/2010/main" val="48520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F2D846-FE4C-40AA-8BDC-3CF0D0FA6885}"/>
              </a:ext>
            </a:extLst>
          </p:cNvPr>
          <p:cNvSpPr>
            <a:spLocks noGrp="1"/>
          </p:cNvSpPr>
          <p:nvPr>
            <p:ph type="title"/>
          </p:nvPr>
        </p:nvSpPr>
        <p:spPr/>
        <p:txBody>
          <a:bodyPr/>
          <a:lstStyle/>
          <a:p>
            <a:r>
              <a:rPr lang="fr-FR" dirty="0"/>
              <a:t>Synthèse entrée par l’élève ?</a:t>
            </a:r>
          </a:p>
        </p:txBody>
      </p:sp>
      <p:sp>
        <p:nvSpPr>
          <p:cNvPr id="3" name="Espace réservé du contenu 2">
            <a:extLst>
              <a:ext uri="{FF2B5EF4-FFF2-40B4-BE49-F238E27FC236}">
                <a16:creationId xmlns:a16="http://schemas.microsoft.com/office/drawing/2014/main" id="{150BBE8A-E0BA-47BD-B1F8-11D7377E53C1}"/>
              </a:ext>
            </a:extLst>
          </p:cNvPr>
          <p:cNvSpPr>
            <a:spLocks noGrp="1"/>
          </p:cNvSpPr>
          <p:nvPr>
            <p:ph idx="1"/>
          </p:nvPr>
        </p:nvSpPr>
        <p:spPr/>
        <p:txBody>
          <a:bodyPr>
            <a:normAutofit fontScale="70000" lnSpcReduction="20000"/>
          </a:bodyPr>
          <a:lstStyle/>
          <a:p>
            <a:r>
              <a:rPr lang="fr-FR" dirty="0"/>
              <a:t>Les questions à se poser </a:t>
            </a:r>
          </a:p>
          <a:p>
            <a:pPr lvl="1"/>
            <a:r>
              <a:rPr lang="fr-FR" dirty="0"/>
              <a:t>Appétences des élèves (approche pragmatique, par le concret ou par la « théorie ».</a:t>
            </a:r>
          </a:p>
          <a:p>
            <a:pPr lvl="1"/>
            <a:r>
              <a:rPr lang="fr-FR" dirty="0"/>
              <a:t>Aspiration des élèves ? Choix de mode d’apprentissage</a:t>
            </a:r>
          </a:p>
          <a:p>
            <a:pPr lvl="1"/>
            <a:r>
              <a:rPr lang="fr-FR" dirty="0"/>
              <a:t>Notion d’autonomie ? Élève plus ou moins scolaire </a:t>
            </a:r>
          </a:p>
          <a:p>
            <a:pPr lvl="1"/>
            <a:r>
              <a:rPr lang="fr-FR" dirty="0"/>
              <a:t>Choix d’étude courte ou d’étude longue ?</a:t>
            </a:r>
          </a:p>
          <a:p>
            <a:pPr lvl="1"/>
            <a:r>
              <a:rPr lang="fr-FR" dirty="0"/>
              <a:t>A quel moment je veux m’insérer professionnellement ?</a:t>
            </a:r>
          </a:p>
          <a:p>
            <a:pPr lvl="1"/>
            <a:r>
              <a:rPr lang="fr-FR" dirty="0"/>
              <a:t>Format de formation (apprentissage ou non) ?</a:t>
            </a:r>
          </a:p>
          <a:p>
            <a:pPr lvl="1"/>
            <a:endParaRPr lang="fr-FR" dirty="0"/>
          </a:p>
          <a:p>
            <a:pPr lvl="1"/>
            <a:r>
              <a:rPr lang="fr-FR" dirty="0"/>
              <a:t>Mais il y a des passerelles… </a:t>
            </a:r>
          </a:p>
          <a:p>
            <a:pPr lvl="1"/>
            <a:endParaRPr lang="fr-FR" dirty="0"/>
          </a:p>
          <a:p>
            <a:pPr lvl="1"/>
            <a:r>
              <a:rPr lang="fr-FR" dirty="0"/>
              <a:t>Les questions en suspens (passerelle avec l’évolution des BUT (à bac +2 ? À bac +3 ?) vers un bac+2 ? Bac +3) ?</a:t>
            </a:r>
          </a:p>
          <a:p>
            <a:pPr lvl="1"/>
            <a:endParaRPr lang="fr-FR" dirty="0"/>
          </a:p>
          <a:p>
            <a:pPr lvl="1"/>
            <a:r>
              <a:rPr lang="fr-FR" dirty="0"/>
              <a:t>Attention aux idées préconçues sur nos propositions aux élèves (peu de corrélation entre les niveaux bac+0 et bac+2), restons ouverts et informons ?</a:t>
            </a:r>
          </a:p>
          <a:p>
            <a:pPr lvl="1"/>
            <a:endParaRPr lang="fr-FR" dirty="0"/>
          </a:p>
          <a:p>
            <a:pPr lvl="1"/>
            <a:endParaRPr lang="fr-FR" dirty="0"/>
          </a:p>
          <a:p>
            <a:pPr lvl="1"/>
            <a:r>
              <a:rPr lang="fr-FR" dirty="0"/>
              <a:t>Il faut commencer à orienter DES la seconde à sensibiliser vers la </a:t>
            </a:r>
            <a:r>
              <a:rPr lang="fr-FR" dirty="0" err="1"/>
              <a:t>SII</a:t>
            </a:r>
            <a:r>
              <a:rPr lang="fr-FR" dirty="0"/>
              <a:t>. LA </a:t>
            </a:r>
            <a:r>
              <a:rPr lang="fr-FR" dirty="0" err="1"/>
              <a:t>SII</a:t>
            </a:r>
            <a:r>
              <a:rPr lang="fr-FR" dirty="0"/>
              <a:t> Peut être un atout pour aller en </a:t>
            </a:r>
            <a:r>
              <a:rPr lang="fr-FR"/>
              <a:t>prépa o</a:t>
            </a:r>
            <a:endParaRPr lang="fr-FR" dirty="0"/>
          </a:p>
          <a:p>
            <a:pPr lvl="1"/>
            <a:endParaRPr lang="fr-FR" dirty="0"/>
          </a:p>
        </p:txBody>
      </p:sp>
    </p:spTree>
    <p:extLst>
      <p:ext uri="{BB962C8B-B14F-4D97-AF65-F5344CB8AC3E}">
        <p14:creationId xmlns:p14="http://schemas.microsoft.com/office/powerpoint/2010/main" val="125619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DF4683-90F3-4414-9524-A0AEA79B926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A588926-9EBE-4480-9F54-09547BA2CA2F}"/>
              </a:ext>
            </a:extLst>
          </p:cNvPr>
          <p:cNvSpPr>
            <a:spLocks noGrp="1"/>
          </p:cNvSpPr>
          <p:nvPr>
            <p:ph idx="1"/>
          </p:nvPr>
        </p:nvSpPr>
        <p:spPr/>
        <p:txBody>
          <a:bodyPr/>
          <a:lstStyle/>
          <a:p>
            <a:r>
              <a:rPr lang="fr-FR" dirty="0"/>
              <a:t>CPGE 4/1 FILIERES (ou 1)</a:t>
            </a:r>
          </a:p>
          <a:p>
            <a:r>
              <a:rPr lang="fr-FR" dirty="0"/>
              <a:t>IUT 24 filières</a:t>
            </a:r>
          </a:p>
          <a:p>
            <a:r>
              <a:rPr lang="fr-FR" dirty="0"/>
              <a:t>BTS : 125 spécialités</a:t>
            </a:r>
          </a:p>
        </p:txBody>
      </p:sp>
    </p:spTree>
    <p:extLst>
      <p:ext uri="{BB962C8B-B14F-4D97-AF65-F5344CB8AC3E}">
        <p14:creationId xmlns:p14="http://schemas.microsoft.com/office/powerpoint/2010/main" val="239143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58C067-EA1B-4B42-A5AE-E4FC3DDF1E92}"/>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5BDBF2D1-248A-498B-A4E7-7B82F0355596}"/>
              </a:ext>
            </a:extLst>
          </p:cNvPr>
          <p:cNvSpPr>
            <a:spLocks noGrp="1"/>
          </p:cNvSpPr>
          <p:nvPr>
            <p:ph idx="1"/>
          </p:nvPr>
        </p:nvSpPr>
        <p:spPr/>
        <p:txBody>
          <a:bodyPr/>
          <a:lstStyle/>
          <a:p>
            <a:r>
              <a:rPr lang="fr-FR" dirty="0"/>
              <a:t>Aide à l’orientation</a:t>
            </a:r>
          </a:p>
          <a:p>
            <a:pPr lvl="1"/>
            <a:r>
              <a:rPr lang="fr-FR" dirty="0"/>
              <a:t>Approche par le projet</a:t>
            </a:r>
          </a:p>
          <a:p>
            <a:pPr lvl="1"/>
            <a:r>
              <a:rPr lang="fr-FR" dirty="0"/>
              <a:t>Approche par les métiers</a:t>
            </a:r>
          </a:p>
          <a:p>
            <a:pPr lvl="1"/>
            <a:r>
              <a:rPr lang="fr-FR" dirty="0"/>
              <a:t>Approche par les élèves</a:t>
            </a:r>
          </a:p>
          <a:p>
            <a:pPr lvl="1"/>
            <a:r>
              <a:rPr lang="fr-FR" dirty="0"/>
              <a:t>Approche par les filières</a:t>
            </a:r>
          </a:p>
        </p:txBody>
      </p:sp>
    </p:spTree>
    <p:extLst>
      <p:ext uri="{BB962C8B-B14F-4D97-AF65-F5344CB8AC3E}">
        <p14:creationId xmlns:p14="http://schemas.microsoft.com/office/powerpoint/2010/main" val="217881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708E2B-02CC-468E-8907-215079E197F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5E0AAD2-EE5D-44F6-A019-475616C24965}"/>
              </a:ext>
            </a:extLst>
          </p:cNvPr>
          <p:cNvSpPr>
            <a:spLocks noGrp="1"/>
          </p:cNvSpPr>
          <p:nvPr>
            <p:ph idx="1"/>
          </p:nvPr>
        </p:nvSpPr>
        <p:spPr/>
        <p:txBody>
          <a:bodyPr/>
          <a:lstStyle/>
          <a:p>
            <a:r>
              <a:rPr lang="fr-FR" dirty="0"/>
              <a:t>Les bacs  </a:t>
            </a:r>
          </a:p>
        </p:txBody>
      </p:sp>
    </p:spTree>
    <p:extLst>
      <p:ext uri="{BB962C8B-B14F-4D97-AF65-F5344CB8AC3E}">
        <p14:creationId xmlns:p14="http://schemas.microsoft.com/office/powerpoint/2010/main" val="16649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BD0A7B-7C8C-4B38-AA4C-84DBB2AB6B3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8767A59-2F53-412C-AF5C-71F1F341550E}"/>
              </a:ext>
            </a:extLst>
          </p:cNvPr>
          <p:cNvSpPr>
            <a:spLocks noGrp="1"/>
          </p:cNvSpPr>
          <p:nvPr>
            <p:ph idx="1"/>
          </p:nvPr>
        </p:nvSpPr>
        <p:spPr/>
        <p:txBody>
          <a:bodyPr/>
          <a:lstStyle/>
          <a:p>
            <a:r>
              <a:rPr lang="fr-FR" dirty="0"/>
              <a:t>CPGE entrée par le recrutement</a:t>
            </a:r>
          </a:p>
          <a:p>
            <a:pPr lvl="1"/>
            <a:endParaRPr lang="fr-FR" dirty="0"/>
          </a:p>
        </p:txBody>
      </p:sp>
    </p:spTree>
    <p:extLst>
      <p:ext uri="{BB962C8B-B14F-4D97-AF65-F5344CB8AC3E}">
        <p14:creationId xmlns:p14="http://schemas.microsoft.com/office/powerpoint/2010/main" val="246137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08DEA-E2ED-4910-BD01-517AF8244FA4}"/>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EFD804D9-49FF-4EAC-8FE1-E529C5DC9B92}"/>
              </a:ext>
            </a:extLst>
          </p:cNvPr>
          <p:cNvSpPr>
            <a:spLocks noGrp="1"/>
          </p:cNvSpPr>
          <p:nvPr>
            <p:ph idx="1"/>
          </p:nvPr>
        </p:nvSpPr>
        <p:spPr/>
        <p:txBody>
          <a:bodyPr>
            <a:normAutofit fontScale="92500" lnSpcReduction="10000"/>
          </a:bodyPr>
          <a:lstStyle/>
          <a:p>
            <a:r>
              <a:rPr lang="fr-FR" dirty="0"/>
              <a:t>Enjeux : conserver la </a:t>
            </a:r>
            <a:r>
              <a:rPr lang="fr-FR" dirty="0" err="1"/>
              <a:t>SII</a:t>
            </a:r>
            <a:r>
              <a:rPr lang="fr-FR" dirty="0"/>
              <a:t> n’est pas un frein à l’orientation</a:t>
            </a:r>
          </a:p>
          <a:p>
            <a:pPr lvl="1"/>
            <a:r>
              <a:rPr lang="fr-FR" dirty="0"/>
              <a:t>Ce n’est pas tant un choix de spécialité qu’un niveau dans la spécialité</a:t>
            </a:r>
          </a:p>
          <a:p>
            <a:pPr lvl="1"/>
            <a:r>
              <a:rPr lang="fr-FR" dirty="0"/>
              <a:t>Le rang est un des critères de sélection il vaut mieux être bien classé en SI qu’en physique il faut choisir un enseignement ou on est le meilleur</a:t>
            </a:r>
          </a:p>
          <a:p>
            <a:pPr lvl="1"/>
            <a:endParaRPr lang="fr-FR" dirty="0"/>
          </a:p>
          <a:p>
            <a:endParaRPr lang="fr-FR" dirty="0"/>
          </a:p>
          <a:p>
            <a:r>
              <a:rPr lang="fr-FR" dirty="0"/>
              <a:t>CPGE – 4 voies</a:t>
            </a:r>
          </a:p>
          <a:p>
            <a:r>
              <a:rPr lang="fr-FR" dirty="0"/>
              <a:t>IUT – 24 spécialités (dont certaines ne sont pas forcément en phase avec les STI2D)</a:t>
            </a:r>
          </a:p>
          <a:p>
            <a:endParaRPr lang="fr-FR" dirty="0"/>
          </a:p>
          <a:p>
            <a:r>
              <a:rPr lang="fr-FR" dirty="0"/>
              <a:t>Attention aux formations privées</a:t>
            </a:r>
          </a:p>
          <a:p>
            <a:endParaRPr lang="fr-FR" dirty="0"/>
          </a:p>
        </p:txBody>
      </p:sp>
    </p:spTree>
    <p:extLst>
      <p:ext uri="{BB962C8B-B14F-4D97-AF65-F5344CB8AC3E}">
        <p14:creationId xmlns:p14="http://schemas.microsoft.com/office/powerpoint/2010/main" val="3062160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5C5854-B005-4A81-B28A-E81F3919E034}"/>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9FE600EA-C083-4A90-997B-BBAFBA1539E0}"/>
              </a:ext>
            </a:extLst>
          </p:cNvPr>
          <p:cNvSpPr>
            <a:spLocks noGrp="1"/>
          </p:cNvSpPr>
          <p:nvPr>
            <p:ph idx="1"/>
          </p:nvPr>
        </p:nvSpPr>
        <p:spPr>
          <a:xfrm>
            <a:off x="838200" y="1825625"/>
            <a:ext cx="10515600" cy="388765"/>
          </a:xfrm>
        </p:spPr>
        <p:txBody>
          <a:bodyPr>
            <a:normAutofit fontScale="92500" lnSpcReduction="20000"/>
          </a:bodyPr>
          <a:lstStyle/>
          <a:p>
            <a:endParaRPr lang="fr-FR" dirty="0"/>
          </a:p>
        </p:txBody>
      </p:sp>
      <p:sp>
        <p:nvSpPr>
          <p:cNvPr id="4" name="Rectangle : coins arrondis 3">
            <a:extLst>
              <a:ext uri="{FF2B5EF4-FFF2-40B4-BE49-F238E27FC236}">
                <a16:creationId xmlns:a16="http://schemas.microsoft.com/office/drawing/2014/main" id="{DA1CF73D-985B-4FDC-B221-C5F4066F2F71}"/>
              </a:ext>
            </a:extLst>
          </p:cNvPr>
          <p:cNvSpPr/>
          <p:nvPr/>
        </p:nvSpPr>
        <p:spPr>
          <a:xfrm>
            <a:off x="1139328" y="2599981"/>
            <a:ext cx="4655544" cy="82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Terminale Générale</a:t>
            </a:r>
          </a:p>
        </p:txBody>
      </p:sp>
      <p:sp>
        <p:nvSpPr>
          <p:cNvPr id="5" name="Rectangle : coins arrondis 4">
            <a:extLst>
              <a:ext uri="{FF2B5EF4-FFF2-40B4-BE49-F238E27FC236}">
                <a16:creationId xmlns:a16="http://schemas.microsoft.com/office/drawing/2014/main" id="{A4D8B3D1-EA5F-445B-BC21-1FF6BC344315}"/>
              </a:ext>
            </a:extLst>
          </p:cNvPr>
          <p:cNvSpPr/>
          <p:nvPr/>
        </p:nvSpPr>
        <p:spPr>
          <a:xfrm>
            <a:off x="6397128" y="2599980"/>
            <a:ext cx="4655544" cy="82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Terminale Technologique</a:t>
            </a:r>
          </a:p>
        </p:txBody>
      </p:sp>
      <p:sp>
        <p:nvSpPr>
          <p:cNvPr id="6" name="Rectangle : coins arrondis 5">
            <a:extLst>
              <a:ext uri="{FF2B5EF4-FFF2-40B4-BE49-F238E27FC236}">
                <a16:creationId xmlns:a16="http://schemas.microsoft.com/office/drawing/2014/main" id="{627533CB-8D9D-46DB-A4A9-F65D7A874958}"/>
              </a:ext>
            </a:extLst>
          </p:cNvPr>
          <p:cNvSpPr/>
          <p:nvPr/>
        </p:nvSpPr>
        <p:spPr>
          <a:xfrm>
            <a:off x="1139328" y="4689056"/>
            <a:ext cx="1872867" cy="82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CPGE</a:t>
            </a:r>
          </a:p>
        </p:txBody>
      </p:sp>
      <p:sp>
        <p:nvSpPr>
          <p:cNvPr id="7" name="Rectangle : coins arrondis 6">
            <a:extLst>
              <a:ext uri="{FF2B5EF4-FFF2-40B4-BE49-F238E27FC236}">
                <a16:creationId xmlns:a16="http://schemas.microsoft.com/office/drawing/2014/main" id="{4402C47E-DB1D-4A43-AF39-E29284D419FF}"/>
              </a:ext>
            </a:extLst>
          </p:cNvPr>
          <p:cNvSpPr/>
          <p:nvPr/>
        </p:nvSpPr>
        <p:spPr>
          <a:xfrm>
            <a:off x="7590163" y="4649119"/>
            <a:ext cx="1872867" cy="82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BTS</a:t>
            </a:r>
          </a:p>
        </p:txBody>
      </p:sp>
      <p:sp>
        <p:nvSpPr>
          <p:cNvPr id="8" name="Rectangle : coins arrondis 7">
            <a:extLst>
              <a:ext uri="{FF2B5EF4-FFF2-40B4-BE49-F238E27FC236}">
                <a16:creationId xmlns:a16="http://schemas.microsoft.com/office/drawing/2014/main" id="{7F427125-1FF8-49B5-9AE2-BB08DE0ADB73}"/>
              </a:ext>
            </a:extLst>
          </p:cNvPr>
          <p:cNvSpPr/>
          <p:nvPr/>
        </p:nvSpPr>
        <p:spPr>
          <a:xfrm>
            <a:off x="3665404" y="4613314"/>
            <a:ext cx="3109969" cy="17516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IUT – BUT </a:t>
            </a:r>
          </a:p>
          <a:p>
            <a:pPr algn="ctr"/>
            <a:r>
              <a:rPr lang="fr-FR" dirty="0"/>
              <a:t>Objectif 50% bac technologique (à faire réussir)</a:t>
            </a:r>
          </a:p>
          <a:p>
            <a:pPr algn="ctr"/>
            <a:r>
              <a:rPr lang="fr-FR" b="1" dirty="0"/>
              <a:t>IUT GC (~49% de bac techno)</a:t>
            </a:r>
          </a:p>
          <a:p>
            <a:pPr algn="ctr"/>
            <a:r>
              <a:rPr lang="fr-FR" b="1" dirty="0" err="1"/>
              <a:t>GEI</a:t>
            </a:r>
            <a:r>
              <a:rPr lang="fr-FR" b="1" dirty="0"/>
              <a:t> 30%</a:t>
            </a:r>
          </a:p>
          <a:p>
            <a:pPr algn="ctr"/>
            <a:r>
              <a:rPr lang="fr-FR" b="1" dirty="0" err="1"/>
              <a:t>GMP</a:t>
            </a:r>
            <a:r>
              <a:rPr lang="fr-FR" b="1" dirty="0"/>
              <a:t> 40%</a:t>
            </a:r>
          </a:p>
          <a:p>
            <a:pPr algn="ctr"/>
            <a:endParaRPr lang="fr-FR" b="1" dirty="0"/>
          </a:p>
        </p:txBody>
      </p:sp>
      <p:sp>
        <p:nvSpPr>
          <p:cNvPr id="9" name="Rectangle : coins arrondis 8">
            <a:extLst>
              <a:ext uri="{FF2B5EF4-FFF2-40B4-BE49-F238E27FC236}">
                <a16:creationId xmlns:a16="http://schemas.microsoft.com/office/drawing/2014/main" id="{E490E287-119E-4CB6-8975-4238610E269D}"/>
              </a:ext>
            </a:extLst>
          </p:cNvPr>
          <p:cNvSpPr/>
          <p:nvPr/>
        </p:nvSpPr>
        <p:spPr>
          <a:xfrm>
            <a:off x="9698057" y="4689056"/>
            <a:ext cx="1872867" cy="82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BTS</a:t>
            </a:r>
          </a:p>
        </p:txBody>
      </p:sp>
    </p:spTree>
    <p:extLst>
      <p:ext uri="{BB962C8B-B14F-4D97-AF65-F5344CB8AC3E}">
        <p14:creationId xmlns:p14="http://schemas.microsoft.com/office/powerpoint/2010/main" val="2132559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979790-F3CB-4213-8FCB-60B4A77C5F94}"/>
              </a:ext>
            </a:extLst>
          </p:cNvPr>
          <p:cNvSpPr>
            <a:spLocks noGrp="1"/>
          </p:cNvSpPr>
          <p:nvPr>
            <p:ph type="title"/>
          </p:nvPr>
        </p:nvSpPr>
        <p:spPr/>
        <p:txBody>
          <a:bodyPr/>
          <a:lstStyle/>
          <a:p>
            <a:r>
              <a:rPr lang="fr-FR" dirty="0"/>
              <a:t>CPGE</a:t>
            </a:r>
          </a:p>
        </p:txBody>
      </p:sp>
      <p:sp>
        <p:nvSpPr>
          <p:cNvPr id="3" name="Espace réservé du contenu 2">
            <a:extLst>
              <a:ext uri="{FF2B5EF4-FFF2-40B4-BE49-F238E27FC236}">
                <a16:creationId xmlns:a16="http://schemas.microsoft.com/office/drawing/2014/main" id="{61FDCBF2-EF26-4F85-ADC3-915164AB4676}"/>
              </a:ext>
            </a:extLst>
          </p:cNvPr>
          <p:cNvSpPr>
            <a:spLocks noGrp="1"/>
          </p:cNvSpPr>
          <p:nvPr>
            <p:ph idx="1"/>
          </p:nvPr>
        </p:nvSpPr>
        <p:spPr>
          <a:xfrm>
            <a:off x="838199" y="1524000"/>
            <a:ext cx="9394371" cy="4855029"/>
          </a:xfrm>
        </p:spPr>
        <p:txBody>
          <a:bodyPr>
            <a:normAutofit fontScale="32500" lnSpcReduction="20000"/>
          </a:bodyPr>
          <a:lstStyle/>
          <a:p>
            <a:r>
              <a:rPr lang="fr-FR" dirty="0"/>
              <a:t>Évolutions :</a:t>
            </a:r>
          </a:p>
          <a:p>
            <a:pPr lvl="1"/>
            <a:r>
              <a:rPr lang="fr-FR" dirty="0"/>
              <a:t>Qu’est ce qu’une prépa (par nuage de mots) &gt;&gt; utiliser peut être une application pour faire ça</a:t>
            </a:r>
          </a:p>
          <a:p>
            <a:pPr lvl="2"/>
            <a:r>
              <a:rPr lang="fr-FR" dirty="0"/>
              <a:t>Représentation de la formation ou du contenu (MATHS-PHYSIQUE très théorique, très académique (cours très descendant), esprit concours, esprit concurrentiel, bizutage, difficulté, pas de diplôme, pas de vie, dur et sans issue, environnement cloisonné, no life, pas de weekend, solitude, dépression, monde à part)</a:t>
            </a:r>
          </a:p>
          <a:p>
            <a:pPr lvl="2"/>
            <a:r>
              <a:rPr lang="fr-FR" dirty="0"/>
              <a:t>Représentation du public (premiers de la classe, pas de candidat idéal, asocial, intello, à lunettes, bien éduqué, </a:t>
            </a:r>
            <a:r>
              <a:rPr lang="fr-FR" dirty="0" err="1"/>
              <a:t>csp</a:t>
            </a:r>
            <a:r>
              <a:rPr lang="fr-FR" dirty="0"/>
              <a:t>++, fils de profs, fils de patron, déterminisme social)</a:t>
            </a:r>
          </a:p>
          <a:p>
            <a:pPr lvl="2"/>
            <a:endParaRPr lang="fr-FR" dirty="0"/>
          </a:p>
          <a:p>
            <a:pPr lvl="1"/>
            <a:r>
              <a:rPr lang="fr-FR" dirty="0"/>
              <a:t>Quelle prépa pour quel type d’élèves (comment choisir entre les prépas, comment choisir une filière ? MPSI ? PCSI ? PTSI ? MP2I ?)</a:t>
            </a:r>
          </a:p>
          <a:p>
            <a:r>
              <a:rPr lang="fr-FR" dirty="0"/>
              <a:t>Profil des élèves recrutés (Prendre le cas d’un élève moyen)</a:t>
            </a:r>
          </a:p>
          <a:p>
            <a:pPr lvl="1"/>
            <a:r>
              <a:rPr lang="fr-FR" dirty="0"/>
              <a:t>Au Parc </a:t>
            </a:r>
          </a:p>
          <a:p>
            <a:pPr lvl="2"/>
            <a:r>
              <a:rPr lang="fr-FR" dirty="0"/>
              <a:t>MPSI</a:t>
            </a:r>
          </a:p>
          <a:p>
            <a:pPr lvl="2"/>
            <a:r>
              <a:rPr lang="fr-FR" dirty="0"/>
              <a:t>PTSI</a:t>
            </a:r>
          </a:p>
          <a:p>
            <a:pPr lvl="2"/>
            <a:r>
              <a:rPr lang="fr-FR" dirty="0"/>
              <a:t>PCSI</a:t>
            </a:r>
          </a:p>
          <a:p>
            <a:pPr lvl="1"/>
            <a:r>
              <a:rPr lang="fr-FR" dirty="0"/>
              <a:t>A La Martinière </a:t>
            </a:r>
          </a:p>
          <a:p>
            <a:pPr lvl="2"/>
            <a:r>
              <a:rPr lang="fr-FR" dirty="0"/>
              <a:t>MPSI</a:t>
            </a:r>
          </a:p>
          <a:p>
            <a:pPr lvl="2"/>
            <a:r>
              <a:rPr lang="fr-FR" dirty="0"/>
              <a:t>PCSI</a:t>
            </a:r>
          </a:p>
          <a:p>
            <a:pPr lvl="2"/>
            <a:r>
              <a:rPr lang="fr-FR" dirty="0"/>
              <a:t>PTSI</a:t>
            </a:r>
          </a:p>
          <a:p>
            <a:pPr lvl="1"/>
            <a:r>
              <a:rPr lang="fr-FR" dirty="0"/>
              <a:t>A Fauriel </a:t>
            </a:r>
          </a:p>
          <a:p>
            <a:pPr lvl="1"/>
            <a:r>
              <a:rPr lang="fr-FR" dirty="0"/>
              <a:t>A </a:t>
            </a:r>
            <a:r>
              <a:rPr lang="fr-FR" dirty="0" err="1"/>
              <a:t>Mimard</a:t>
            </a:r>
            <a:endParaRPr lang="fr-FR" dirty="0"/>
          </a:p>
          <a:p>
            <a:r>
              <a:rPr lang="fr-FR" dirty="0"/>
              <a:t>Comment sont-ils recrutés ?</a:t>
            </a:r>
          </a:p>
          <a:p>
            <a:r>
              <a:rPr lang="fr-FR" dirty="0"/>
              <a:t>Quelques chiffres</a:t>
            </a:r>
          </a:p>
          <a:p>
            <a:r>
              <a:rPr lang="fr-FR" dirty="0"/>
              <a:t>Un classe – Un prof </a:t>
            </a:r>
          </a:p>
          <a:p>
            <a:pPr lvl="1"/>
            <a:endParaRPr lang="fr-FR" dirty="0"/>
          </a:p>
          <a:p>
            <a:r>
              <a:rPr lang="fr-FR" dirty="0"/>
              <a:t>Les prépas sont pas pleine (mais il faut être ouvert dans le choix des lycées).</a:t>
            </a:r>
          </a:p>
          <a:p>
            <a:r>
              <a:rPr lang="fr-FR" dirty="0"/>
              <a:t>Points d’attractivités</a:t>
            </a:r>
          </a:p>
          <a:p>
            <a:pPr lvl="1"/>
            <a:r>
              <a:rPr lang="fr-FR" dirty="0"/>
              <a:t>Accompagnement personnalisé (par les profs, les colles)</a:t>
            </a:r>
          </a:p>
          <a:p>
            <a:pPr lvl="1"/>
            <a:r>
              <a:rPr lang="fr-FR" dirty="0"/>
              <a:t>Taux de réussite, parcours</a:t>
            </a:r>
          </a:p>
          <a:p>
            <a:pPr lvl="1"/>
            <a:r>
              <a:rPr lang="fr-FR" dirty="0"/>
              <a:t>Sécurisation par la fac</a:t>
            </a:r>
          </a:p>
          <a:p>
            <a:pPr lvl="1"/>
            <a:r>
              <a:rPr lang="fr-FR" dirty="0"/>
              <a:t>Sécurisation par la réussite en prépa</a:t>
            </a:r>
          </a:p>
        </p:txBody>
      </p:sp>
      <p:sp>
        <p:nvSpPr>
          <p:cNvPr id="4" name="Espace réservé du contenu 2">
            <a:extLst>
              <a:ext uri="{FF2B5EF4-FFF2-40B4-BE49-F238E27FC236}">
                <a16:creationId xmlns:a16="http://schemas.microsoft.com/office/drawing/2014/main" id="{6DACFB61-F580-48DC-9751-4C73539A7E1F}"/>
              </a:ext>
            </a:extLst>
          </p:cNvPr>
          <p:cNvSpPr txBox="1">
            <a:spLocks/>
          </p:cNvSpPr>
          <p:nvPr/>
        </p:nvSpPr>
        <p:spPr>
          <a:xfrm>
            <a:off x="6422570" y="3026229"/>
            <a:ext cx="4931229" cy="343614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Nombre limité d’intervenants</a:t>
            </a:r>
          </a:p>
          <a:p>
            <a:r>
              <a:rPr lang="fr-FR" dirty="0"/>
              <a:t>La notation</a:t>
            </a:r>
          </a:p>
          <a:p>
            <a:pPr lvl="1"/>
            <a:r>
              <a:rPr lang="fr-FR" dirty="0"/>
              <a:t>Même le 48</a:t>
            </a:r>
            <a:r>
              <a:rPr lang="fr-FR" baseline="30000" dirty="0"/>
              <a:t>ème</a:t>
            </a:r>
            <a:r>
              <a:rPr lang="fr-FR" dirty="0"/>
              <a:t> à une école</a:t>
            </a:r>
          </a:p>
          <a:p>
            <a:pPr lvl="1"/>
            <a:endParaRPr lang="fr-FR" dirty="0"/>
          </a:p>
          <a:p>
            <a:r>
              <a:rPr lang="fr-FR" dirty="0"/>
              <a:t>Aller vers les écoles</a:t>
            </a:r>
          </a:p>
          <a:p>
            <a:pPr lvl="1"/>
            <a:r>
              <a:rPr lang="fr-FR" dirty="0"/>
              <a:t>Ne peut être pas se rattacher à une école et donc à un lycée</a:t>
            </a:r>
          </a:p>
          <a:p>
            <a:r>
              <a:rPr lang="fr-FR" dirty="0"/>
              <a:t>Possibilité de faire de l’apprentissage</a:t>
            </a:r>
          </a:p>
          <a:p>
            <a:r>
              <a:rPr lang="fr-FR" dirty="0"/>
              <a:t>Formation scolaire et peut être maternelle</a:t>
            </a:r>
          </a:p>
          <a:p>
            <a:endParaRPr lang="fr-FR" dirty="0"/>
          </a:p>
          <a:p>
            <a:r>
              <a:rPr lang="fr-FR" dirty="0"/>
              <a:t>Environnement étudiant</a:t>
            </a:r>
          </a:p>
          <a:p>
            <a:endParaRPr lang="fr-FR" dirty="0"/>
          </a:p>
          <a:p>
            <a:endParaRPr lang="fr-FR" dirty="0"/>
          </a:p>
          <a:p>
            <a:endParaRPr lang="fr-FR" dirty="0"/>
          </a:p>
          <a:p>
            <a:pPr marL="457200" lvl="1" indent="0">
              <a:buNone/>
            </a:pPr>
            <a:endParaRPr lang="fr-FR" dirty="0"/>
          </a:p>
        </p:txBody>
      </p:sp>
    </p:spTree>
    <p:extLst>
      <p:ext uri="{BB962C8B-B14F-4D97-AF65-F5344CB8AC3E}">
        <p14:creationId xmlns:p14="http://schemas.microsoft.com/office/powerpoint/2010/main" val="304314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2C5DDD-6F50-4892-B493-97FEB643D9F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22DC0E4-ED98-4798-A9B8-689DE3402063}"/>
              </a:ext>
            </a:extLst>
          </p:cNvPr>
          <p:cNvSpPr>
            <a:spLocks noGrp="1"/>
          </p:cNvSpPr>
          <p:nvPr>
            <p:ph idx="1"/>
          </p:nvPr>
        </p:nvSpPr>
        <p:spPr/>
        <p:txBody>
          <a:bodyPr>
            <a:normAutofit lnSpcReduction="10000"/>
          </a:bodyPr>
          <a:lstStyle/>
          <a:p>
            <a:r>
              <a:rPr lang="fr-FR" dirty="0"/>
              <a:t>La CPGE </a:t>
            </a:r>
            <a:r>
              <a:rPr lang="fr-FR" dirty="0" err="1"/>
              <a:t>TSI</a:t>
            </a:r>
            <a:r>
              <a:rPr lang="fr-FR" dirty="0"/>
              <a:t> peut être à valoriser pour les bons élèves</a:t>
            </a:r>
          </a:p>
          <a:p>
            <a:endParaRPr lang="fr-FR" dirty="0"/>
          </a:p>
          <a:p>
            <a:r>
              <a:rPr lang="fr-FR" dirty="0"/>
              <a:t>Pas de concurrence avec les bacs</a:t>
            </a:r>
          </a:p>
          <a:p>
            <a:endParaRPr lang="fr-FR" dirty="0"/>
          </a:p>
          <a:p>
            <a:r>
              <a:rPr lang="fr-FR" dirty="0"/>
              <a:t>Liste des prépas de l’académique en fonction de leur sélectivité</a:t>
            </a:r>
          </a:p>
          <a:p>
            <a:pPr lvl="1"/>
            <a:r>
              <a:rPr lang="fr-FR" dirty="0"/>
              <a:t>À croiser avec le niveau des élèves</a:t>
            </a:r>
          </a:p>
          <a:p>
            <a:pPr lvl="1"/>
            <a:endParaRPr lang="fr-FR" dirty="0"/>
          </a:p>
          <a:p>
            <a:pPr lvl="1"/>
            <a:r>
              <a:rPr lang="fr-FR" dirty="0"/>
              <a:t>Possibilité d’avoir un internat (point positif, notamment pour les boursiers)</a:t>
            </a:r>
          </a:p>
          <a:p>
            <a:pPr lvl="1"/>
            <a:endParaRPr lang="fr-FR" dirty="0"/>
          </a:p>
          <a:p>
            <a:pPr lvl="1"/>
            <a:r>
              <a:rPr lang="fr-FR" dirty="0"/>
              <a:t>Faire un document sur la carte des prépas de l’</a:t>
            </a:r>
            <a:r>
              <a:rPr lang="fr-FR" dirty="0" err="1"/>
              <a:t>acédmié</a:t>
            </a:r>
            <a:r>
              <a:rPr lang="fr-FR" dirty="0"/>
              <a:t> de </a:t>
            </a:r>
            <a:r>
              <a:rPr lang="fr-FR" dirty="0" err="1"/>
              <a:t>lyon</a:t>
            </a:r>
            <a:r>
              <a:rPr lang="fr-FR" dirty="0"/>
              <a:t> (</a:t>
            </a:r>
            <a:r>
              <a:rPr lang="fr-FR" dirty="0" err="1"/>
              <a:t>AURa</a:t>
            </a:r>
            <a:r>
              <a:rPr lang="fr-FR" dirty="0"/>
              <a:t>?)</a:t>
            </a:r>
          </a:p>
          <a:p>
            <a:pPr lvl="1"/>
            <a:endParaRPr lang="fr-FR" dirty="0"/>
          </a:p>
        </p:txBody>
      </p:sp>
    </p:spTree>
    <p:extLst>
      <p:ext uri="{BB962C8B-B14F-4D97-AF65-F5344CB8AC3E}">
        <p14:creationId xmlns:p14="http://schemas.microsoft.com/office/powerpoint/2010/main" val="46740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7DB9A3-89EC-48AA-89D5-4AE530786626}"/>
              </a:ext>
            </a:extLst>
          </p:cNvPr>
          <p:cNvSpPr>
            <a:spLocks noGrp="1"/>
          </p:cNvSpPr>
          <p:nvPr>
            <p:ph type="title"/>
          </p:nvPr>
        </p:nvSpPr>
        <p:spPr/>
        <p:txBody>
          <a:bodyPr/>
          <a:lstStyle/>
          <a:p>
            <a:r>
              <a:rPr lang="fr-FR" dirty="0"/>
              <a:t>IUT – BUT </a:t>
            </a:r>
          </a:p>
        </p:txBody>
      </p:sp>
      <p:sp>
        <p:nvSpPr>
          <p:cNvPr id="3" name="Espace réservé du contenu 2">
            <a:extLst>
              <a:ext uri="{FF2B5EF4-FFF2-40B4-BE49-F238E27FC236}">
                <a16:creationId xmlns:a16="http://schemas.microsoft.com/office/drawing/2014/main" id="{B6758822-FF89-4DB7-9140-44CC4F73C7CF}"/>
              </a:ext>
            </a:extLst>
          </p:cNvPr>
          <p:cNvSpPr>
            <a:spLocks noGrp="1"/>
          </p:cNvSpPr>
          <p:nvPr>
            <p:ph idx="1"/>
          </p:nvPr>
        </p:nvSpPr>
        <p:spPr/>
        <p:txBody>
          <a:bodyPr>
            <a:normAutofit fontScale="92500" lnSpcReduction="20000"/>
          </a:bodyPr>
          <a:lstStyle/>
          <a:p>
            <a:r>
              <a:rPr lang="fr-FR" dirty="0"/>
              <a:t>24 spécialités ?</a:t>
            </a:r>
          </a:p>
          <a:p>
            <a:endParaRPr lang="fr-FR" dirty="0"/>
          </a:p>
          <a:p>
            <a:r>
              <a:rPr lang="fr-FR" dirty="0"/>
              <a:t>Points d’attractivités</a:t>
            </a:r>
          </a:p>
          <a:p>
            <a:pPr lvl="1"/>
            <a:r>
              <a:rPr lang="fr-FR" dirty="0"/>
              <a:t>Les quota vont permettre l’accroissement du nombre d’élèves provenant de STI2D (Point de vigilance en BTS, moins de bons élèves en BTS). </a:t>
            </a:r>
          </a:p>
          <a:p>
            <a:pPr lvl="1"/>
            <a:endParaRPr lang="fr-FR" dirty="0"/>
          </a:p>
          <a:p>
            <a:pPr lvl="1"/>
            <a:r>
              <a:rPr lang="fr-FR" dirty="0"/>
              <a:t>IUT GC : 47% de bac STI2D </a:t>
            </a:r>
          </a:p>
          <a:p>
            <a:pPr lvl="1"/>
            <a:r>
              <a:rPr lang="fr-FR" dirty="0"/>
              <a:t>IUT </a:t>
            </a:r>
            <a:r>
              <a:rPr lang="fr-FR" dirty="0" err="1"/>
              <a:t>GEII</a:t>
            </a:r>
            <a:r>
              <a:rPr lang="fr-FR" dirty="0"/>
              <a:t> : 30% de bac STI2D</a:t>
            </a:r>
          </a:p>
          <a:p>
            <a:pPr lvl="1"/>
            <a:endParaRPr lang="fr-FR" dirty="0"/>
          </a:p>
          <a:p>
            <a:pPr lvl="1"/>
            <a:r>
              <a:rPr lang="fr-FR" dirty="0"/>
              <a:t>Parcours sécurisé pour 3 ans</a:t>
            </a:r>
          </a:p>
          <a:p>
            <a:pPr lvl="1"/>
            <a:endParaRPr lang="fr-FR" dirty="0"/>
          </a:p>
          <a:p>
            <a:pPr lvl="1"/>
            <a:r>
              <a:rPr lang="fr-FR" dirty="0"/>
              <a:t>Attention à l’ouverture des vœux, (même si pas toujours possible financièrement cela n’est pas toujours possible).</a:t>
            </a:r>
          </a:p>
          <a:p>
            <a:pPr lvl="1"/>
            <a:endParaRPr lang="fr-FR" dirty="0"/>
          </a:p>
          <a:p>
            <a:pPr lvl="1"/>
            <a:endParaRPr lang="fr-FR" dirty="0"/>
          </a:p>
        </p:txBody>
      </p:sp>
    </p:spTree>
    <p:extLst>
      <p:ext uri="{BB962C8B-B14F-4D97-AF65-F5344CB8AC3E}">
        <p14:creationId xmlns:p14="http://schemas.microsoft.com/office/powerpoint/2010/main" val="3350811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A7DD6A-2A3C-4250-88D7-783713CCF90E}"/>
              </a:ext>
            </a:extLst>
          </p:cNvPr>
          <p:cNvSpPr>
            <a:spLocks noGrp="1"/>
          </p:cNvSpPr>
          <p:nvPr>
            <p:ph type="title"/>
          </p:nvPr>
        </p:nvSpPr>
        <p:spPr/>
        <p:txBody>
          <a:bodyPr/>
          <a:lstStyle/>
          <a:p>
            <a:r>
              <a:rPr lang="fr-FR" dirty="0"/>
              <a:t>IUT </a:t>
            </a:r>
          </a:p>
        </p:txBody>
      </p:sp>
      <p:sp>
        <p:nvSpPr>
          <p:cNvPr id="3" name="Espace réservé du contenu 2">
            <a:extLst>
              <a:ext uri="{FF2B5EF4-FFF2-40B4-BE49-F238E27FC236}">
                <a16:creationId xmlns:a16="http://schemas.microsoft.com/office/drawing/2014/main" id="{F31EB6E8-492E-4F08-BD28-4AEA298C47BB}"/>
              </a:ext>
            </a:extLst>
          </p:cNvPr>
          <p:cNvSpPr>
            <a:spLocks noGrp="1"/>
          </p:cNvSpPr>
          <p:nvPr>
            <p:ph idx="1"/>
          </p:nvPr>
        </p:nvSpPr>
        <p:spPr/>
        <p:txBody>
          <a:bodyPr/>
          <a:lstStyle/>
          <a:p>
            <a:r>
              <a:rPr lang="fr-FR" dirty="0"/>
              <a:t>Porte d’entrée = taux d’échec ?</a:t>
            </a:r>
          </a:p>
        </p:txBody>
      </p:sp>
    </p:spTree>
    <p:extLst>
      <p:ext uri="{BB962C8B-B14F-4D97-AF65-F5344CB8AC3E}">
        <p14:creationId xmlns:p14="http://schemas.microsoft.com/office/powerpoint/2010/main" val="14110662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919</Words>
  <Application>Microsoft Office PowerPoint</Application>
  <PresentationFormat>Grand écran</PresentationFormat>
  <Paragraphs>129</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CPGE</vt:lpstr>
      <vt:lpstr>Présentation PowerPoint</vt:lpstr>
      <vt:lpstr>IUT – BUT </vt:lpstr>
      <vt:lpstr>IUT </vt:lpstr>
      <vt:lpstr>IUT</vt:lpstr>
      <vt:lpstr>IUT</vt:lpstr>
      <vt:lpstr>Synthèse entrée par l’élève ?</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92</cp:revision>
  <dcterms:created xsi:type="dcterms:W3CDTF">2022-03-15T13:37:07Z</dcterms:created>
  <dcterms:modified xsi:type="dcterms:W3CDTF">2022-03-15T21:53:03Z</dcterms:modified>
</cp:coreProperties>
</file>