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27" r:id="rId2"/>
    <p:sldId id="256" r:id="rId3"/>
    <p:sldId id="325" r:id="rId4"/>
    <p:sldId id="301" r:id="rId5"/>
    <p:sldId id="309" r:id="rId6"/>
    <p:sldId id="322" r:id="rId7"/>
    <p:sldId id="323" r:id="rId8"/>
    <p:sldId id="316" r:id="rId9"/>
    <p:sldId id="292" r:id="rId10"/>
    <p:sldId id="317" r:id="rId11"/>
    <p:sldId id="304" r:id="rId12"/>
    <p:sldId id="267" r:id="rId13"/>
    <p:sldId id="259" r:id="rId14"/>
    <p:sldId id="307" r:id="rId15"/>
    <p:sldId id="261" r:id="rId16"/>
    <p:sldId id="311" r:id="rId17"/>
    <p:sldId id="312" r:id="rId18"/>
    <p:sldId id="321" r:id="rId19"/>
    <p:sldId id="274" r:id="rId20"/>
    <p:sldId id="273" r:id="rId21"/>
    <p:sldId id="314" r:id="rId22"/>
    <p:sldId id="286" r:id="rId23"/>
    <p:sldId id="287" r:id="rId24"/>
    <p:sldId id="288" r:id="rId25"/>
    <p:sldId id="269" r:id="rId26"/>
    <p:sldId id="268" r:id="rId27"/>
    <p:sldId id="300" r:id="rId28"/>
    <p:sldId id="320" r:id="rId29"/>
    <p:sldId id="319" r:id="rId30"/>
    <p:sldId id="278" r:id="rId31"/>
    <p:sldId id="271" r:id="rId32"/>
    <p:sldId id="279" r:id="rId33"/>
    <p:sldId id="275" r:id="rId34"/>
    <p:sldId id="258" r:id="rId35"/>
    <p:sldId id="326" r:id="rId36"/>
    <p:sldId id="276" r:id="rId37"/>
    <p:sldId id="324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4E3D"/>
    <a:srgbClr val="0000FF"/>
    <a:srgbClr val="D1E5E2"/>
    <a:srgbClr val="CCE4DF"/>
    <a:srgbClr val="1DAE97"/>
    <a:srgbClr val="7C8390"/>
    <a:srgbClr val="455368"/>
    <a:srgbClr val="55687C"/>
    <a:srgbClr val="BBC7D4"/>
    <a:srgbClr val="F3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Feuille_de_calcul_Microsoft_Excel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Taux</a:t>
            </a:r>
            <a:r>
              <a:rPr lang="en-US" dirty="0"/>
              <a:t> de passage des 2nd de la promotion n </a:t>
            </a:r>
            <a:r>
              <a:rPr lang="en-US" dirty="0" err="1"/>
              <a:t>en</a:t>
            </a:r>
            <a:r>
              <a:rPr lang="en-US" dirty="0"/>
              <a:t> première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3"/>
          <c:tx>
            <c:strRef>
              <c:f>'[Analyse 2nd 1ere Term V3.xlsx]Analyse'!$A$59</c:f>
              <c:strCache>
                <c:ptCount val="1"/>
                <c:pt idx="0">
                  <c:v>% 1ERE GENE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[1]Analyse!$B$54:$I$54</c:f>
              <c:strCache>
                <c:ptCount val="6"/>
                <c:pt idx="0">
                  <c:v>Promo 2015</c:v>
                </c:pt>
                <c:pt idx="1">
                  <c:v>Promo 2016</c:v>
                </c:pt>
                <c:pt idx="2">
                  <c:v>Promo 2017</c:v>
                </c:pt>
                <c:pt idx="3">
                  <c:v>Promo 2018</c:v>
                </c:pt>
                <c:pt idx="4">
                  <c:v>Promo 2019</c:v>
                </c:pt>
                <c:pt idx="5">
                  <c:v>Promo 2020</c:v>
                </c:pt>
              </c:strCache>
              <c:extLst/>
            </c:strRef>
          </c:cat>
          <c:val>
            <c:numRef>
              <c:f>[1]Analyse!$B$59:$I$59</c:f>
              <c:numCache>
                <c:formatCode>0%</c:formatCode>
                <c:ptCount val="6"/>
                <c:pt idx="0">
                  <c:v>0.67973241728439837</c:v>
                </c:pt>
                <c:pt idx="1">
                  <c:v>0.67591113692464122</c:v>
                </c:pt>
                <c:pt idx="2">
                  <c:v>0.67830949095926263</c:v>
                </c:pt>
                <c:pt idx="3">
                  <c:v>0.68004861831051511</c:v>
                </c:pt>
                <c:pt idx="4">
                  <c:v>0.68054221368342505</c:v>
                </c:pt>
                <c:pt idx="5">
                  <c:v>0.68305713410691782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60C6-490F-BF98-1E1A443CDB54}"/>
            </c:ext>
          </c:extLst>
        </c:ser>
        <c:ser>
          <c:idx val="4"/>
          <c:order val="4"/>
          <c:tx>
            <c:strRef>
              <c:f>'[Analyse 2nd 1ere Term V3.xlsx]Analyse'!$A$60</c:f>
              <c:strCache>
                <c:ptCount val="1"/>
                <c:pt idx="0">
                  <c:v>% 1ERE TECH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[1]Analyse!$B$54:$I$54</c:f>
              <c:strCache>
                <c:ptCount val="6"/>
                <c:pt idx="0">
                  <c:v>Promo 2015</c:v>
                </c:pt>
                <c:pt idx="1">
                  <c:v>Promo 2016</c:v>
                </c:pt>
                <c:pt idx="2">
                  <c:v>Promo 2017</c:v>
                </c:pt>
                <c:pt idx="3">
                  <c:v>Promo 2018</c:v>
                </c:pt>
                <c:pt idx="4">
                  <c:v>Promo 2019</c:v>
                </c:pt>
                <c:pt idx="5">
                  <c:v>Promo 2020</c:v>
                </c:pt>
              </c:strCache>
              <c:extLst/>
            </c:strRef>
          </c:cat>
          <c:val>
            <c:numRef>
              <c:f>[1]Analyse!$B$60:$I$60</c:f>
              <c:numCache>
                <c:formatCode>0%</c:formatCode>
                <c:ptCount val="6"/>
                <c:pt idx="0">
                  <c:v>0.27025854275899475</c:v>
                </c:pt>
                <c:pt idx="1">
                  <c:v>0.27457528677217946</c:v>
                </c:pt>
                <c:pt idx="2">
                  <c:v>0.26998765521748641</c:v>
                </c:pt>
                <c:pt idx="3">
                  <c:v>0.26246737925857105</c:v>
                </c:pt>
                <c:pt idx="4">
                  <c:v>0.27594549400505231</c:v>
                </c:pt>
                <c:pt idx="5">
                  <c:v>0.26671657535645066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60C6-490F-BF98-1E1A443CDB54}"/>
            </c:ext>
          </c:extLst>
        </c:ser>
        <c:ser>
          <c:idx val="11"/>
          <c:order val="11"/>
          <c:tx>
            <c:strRef>
              <c:f>'[Analyse 2nd 1ere Term V3.xlsx]Analyse'!$A$67</c:f>
              <c:strCache>
                <c:ptCount val="1"/>
                <c:pt idx="0">
                  <c:v>% ECART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[1]Analyse!$B$54:$I$54</c:f>
              <c:strCache>
                <c:ptCount val="6"/>
                <c:pt idx="0">
                  <c:v>Promo 2015</c:v>
                </c:pt>
                <c:pt idx="1">
                  <c:v>Promo 2016</c:v>
                </c:pt>
                <c:pt idx="2">
                  <c:v>Promo 2017</c:v>
                </c:pt>
                <c:pt idx="3">
                  <c:v>Promo 2018</c:v>
                </c:pt>
                <c:pt idx="4">
                  <c:v>Promo 2019</c:v>
                </c:pt>
                <c:pt idx="5">
                  <c:v>Promo 2020</c:v>
                </c:pt>
              </c:strCache>
              <c:extLst/>
            </c:strRef>
          </c:cat>
          <c:val>
            <c:numRef>
              <c:f>[1]Analyse!$B$67:$I$67</c:f>
              <c:numCache>
                <c:formatCode>0.0%</c:formatCode>
                <c:ptCount val="6"/>
                <c:pt idx="0">
                  <c:v>5.0009039956608319E-2</c:v>
                </c:pt>
                <c:pt idx="1">
                  <c:v>4.9513576303179894E-2</c:v>
                </c:pt>
                <c:pt idx="2">
                  <c:v>5.1702853823251835E-2</c:v>
                </c:pt>
                <c:pt idx="3">
                  <c:v>5.7484002430915594E-2</c:v>
                </c:pt>
                <c:pt idx="4">
                  <c:v>4.3512292311523926E-2</c:v>
                </c:pt>
                <c:pt idx="5">
                  <c:v>5.0226290536631926E-2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60C6-490F-BF98-1E1A443CDB5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1208576"/>
        <c:axId val="12418816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'[Analyse 2nd 1ere Term V3.xlsx]Analyse'!$A$55</c15:sqref>
                        </c15:formulaRef>
                      </c:ext>
                    </c:extLst>
                    <c:strCache>
                      <c:ptCount val="1"/>
                      <c:pt idx="0">
                        <c:v>2NDE 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[1]Analyse!$B$55:$I$55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27655</c:v>
                      </c:pt>
                      <c:pt idx="1">
                        <c:v>27548</c:v>
                      </c:pt>
                      <c:pt idx="2">
                        <c:v>27542</c:v>
                      </c:pt>
                      <c:pt idx="3">
                        <c:v>27973</c:v>
                      </c:pt>
                      <c:pt idx="4">
                        <c:v>28107</c:v>
                      </c:pt>
                      <c:pt idx="5">
                        <c:v>29387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60C6-490F-BF98-1E1A443CDB54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V3.xlsx]Analyse'!$A$56</c15:sqref>
                        </c15:formulaRef>
                      </c:ext>
                    </c:extLst>
                    <c:strCache>
                      <c:ptCount val="1"/>
                      <c:pt idx="0">
                        <c:v>1ERE GENE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[1]Analyse!$B$56:$I$56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18798</c:v>
                      </c:pt>
                      <c:pt idx="1">
                        <c:v>18620</c:v>
                      </c:pt>
                      <c:pt idx="2">
                        <c:v>18682</c:v>
                      </c:pt>
                      <c:pt idx="3">
                        <c:v>19023</c:v>
                      </c:pt>
                      <c:pt idx="4">
                        <c:v>19128</c:v>
                      </c:pt>
                      <c:pt idx="5">
                        <c:v>20073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60C6-490F-BF98-1E1A443CDB54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V3.xlsx]Analyse'!$A$57</c15:sqref>
                        </c15:formulaRef>
                      </c:ext>
                    </c:extLst>
                    <c:strCache>
                      <c:ptCount val="1"/>
                      <c:pt idx="0">
                        <c:v>1ERE TECH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[1]Analyse!$B$57:$I$57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7474</c:v>
                      </c:pt>
                      <c:pt idx="1">
                        <c:v>7564</c:v>
                      </c:pt>
                      <c:pt idx="2">
                        <c:v>7436</c:v>
                      </c:pt>
                      <c:pt idx="3">
                        <c:v>7342</c:v>
                      </c:pt>
                      <c:pt idx="4">
                        <c:v>7756</c:v>
                      </c:pt>
                      <c:pt idx="5">
                        <c:v>7838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60C6-490F-BF98-1E1A443CDB54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V3.xlsx]Analyse'!$A$61</c15:sqref>
                        </c15:formulaRef>
                      </c:ext>
                    </c:extLst>
                    <c:strCache>
                      <c:ptCount val="1"/>
                      <c:pt idx="0">
                        <c:v>% 1ERE STMG 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[1]Analyse!$B$61:$I$61</c15:sqref>
                        </c15:formulaRef>
                      </c:ext>
                    </c:extLst>
                    <c:numCache>
                      <c:formatCode>0.0%</c:formatCode>
                      <c:ptCount val="6"/>
                      <c:pt idx="0">
                        <c:v>0.12464292171397577</c:v>
                      </c:pt>
                      <c:pt idx="1">
                        <c:v>0.13035429069260926</c:v>
                      </c:pt>
                      <c:pt idx="2">
                        <c:v>0.13052792099339192</c:v>
                      </c:pt>
                      <c:pt idx="3">
                        <c:v>0.1348800629178136</c:v>
                      </c:pt>
                      <c:pt idx="4">
                        <c:v>0.148895292987512</c:v>
                      </c:pt>
                      <c:pt idx="5">
                        <c:v>0.14397522714125294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60C6-490F-BF98-1E1A443CDB54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V3.xlsx]Analyse'!$A$62</c15:sqref>
                        </c15:formulaRef>
                      </c:ext>
                    </c:extLst>
                    <c:strCache>
                      <c:ptCount val="1"/>
                      <c:pt idx="0">
                        <c:v>% 1ERE STL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[1]Analyse!$B$62:$I$62</c15:sqref>
                        </c15:formulaRef>
                      </c:ext>
                    </c:extLst>
                    <c:numCache>
                      <c:formatCode>0.0%</c:formatCode>
                      <c:ptCount val="6"/>
                      <c:pt idx="0">
                        <c:v>1.5223286928222744E-2</c:v>
                      </c:pt>
                      <c:pt idx="1">
                        <c:v>1.4629011180484972E-2</c:v>
                      </c:pt>
                      <c:pt idx="2">
                        <c:v>1.5721443613390458E-2</c:v>
                      </c:pt>
                      <c:pt idx="3">
                        <c:v>1.2690808994387445E-2</c:v>
                      </c:pt>
                      <c:pt idx="4">
                        <c:v>1.1812004127085779E-2</c:v>
                      </c:pt>
                      <c:pt idx="5">
                        <c:v>1.0446796202402422E-2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60C6-490F-BF98-1E1A443CDB54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V3.xlsx]Analyse'!$A$63</c15:sqref>
                        </c15:formulaRef>
                      </c:ext>
                    </c:extLst>
                    <c:strCache>
                      <c:ptCount val="1"/>
                      <c:pt idx="0">
                        <c:v>% 1ERE ST2S 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[1]Analyse!$B$63:$I$63</c15:sqref>
                        </c15:formulaRef>
                      </c:ext>
                    </c:extLst>
                    <c:numCache>
                      <c:formatCode>0.0%</c:formatCode>
                      <c:ptCount val="6"/>
                      <c:pt idx="0">
                        <c:v>4.1294521786295425E-2</c:v>
                      </c:pt>
                      <c:pt idx="1">
                        <c:v>4.2289821402642661E-2</c:v>
                      </c:pt>
                      <c:pt idx="2">
                        <c:v>4.1681795076610267E-2</c:v>
                      </c:pt>
                      <c:pt idx="3">
                        <c:v>3.9216387230543735E-2</c:v>
                      </c:pt>
                      <c:pt idx="4">
                        <c:v>4.0594869605436366E-2</c:v>
                      </c:pt>
                      <c:pt idx="5">
                        <c:v>3.7023173512097184E-2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60C6-490F-BF98-1E1A443CDB54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V3.xlsx]Analyse'!$A$64</c15:sqref>
                        </c15:formulaRef>
                      </c:ext>
                    </c:extLst>
                    <c:strCache>
                      <c:ptCount val="1"/>
                      <c:pt idx="0">
                        <c:v>% 1ERE STHR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[1]Analyse!$B$64:$I$64</c15:sqref>
                        </c15:formulaRef>
                      </c:ext>
                    </c:extLst>
                    <c:numCache>
                      <c:formatCode>0.0%</c:formatCode>
                      <c:ptCount val="6"/>
                      <c:pt idx="0">
                        <c:v>4.7007774362683059E-3</c:v>
                      </c:pt>
                      <c:pt idx="1">
                        <c:v>4.8642369682009587E-3</c:v>
                      </c:pt>
                      <c:pt idx="2">
                        <c:v>4.2117493282985983E-3</c:v>
                      </c:pt>
                      <c:pt idx="3">
                        <c:v>4.5400922317949451E-3</c:v>
                      </c:pt>
                      <c:pt idx="4">
                        <c:v>4.5184473618671509E-3</c:v>
                      </c:pt>
                      <c:pt idx="5">
                        <c:v>3.7091230816347367E-3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60C6-490F-BF98-1E1A443CDB54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V3.xlsx]Analyse'!$A$65</c15:sqref>
                        </c15:formulaRef>
                      </c:ext>
                    </c:extLst>
                    <c:strCache>
                      <c:ptCount val="1"/>
                      <c:pt idx="0">
                        <c:v>% 1ERE STD2A 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[1]Analyse!$B$65:$I$65</c15:sqref>
                        </c15:formulaRef>
                      </c:ext>
                    </c:extLst>
                    <c:numCache>
                      <c:formatCode>0.0%</c:formatCode>
                      <c:ptCount val="6"/>
                      <c:pt idx="0">
                        <c:v>5.7132525763876332E-3</c:v>
                      </c:pt>
                      <c:pt idx="1">
                        <c:v>6.3888485552490203E-3</c:v>
                      </c:pt>
                      <c:pt idx="2">
                        <c:v>6.6080894633650427E-3</c:v>
                      </c:pt>
                      <c:pt idx="3">
                        <c:v>6.7207664533657455E-3</c:v>
                      </c:pt>
                      <c:pt idx="4">
                        <c:v>6.9733518340626887E-3</c:v>
                      </c:pt>
                      <c:pt idx="5">
                        <c:v>6.7376731207676862E-3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60C6-490F-BF98-1E1A443CDB54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V3.xlsx]Analyse'!$A$66</c15:sqref>
                        </c15:formulaRef>
                      </c:ext>
                    </c:extLst>
                    <c:strCache>
                      <c:ptCount val="1"/>
                      <c:pt idx="0">
                        <c:v>% 1ERE STI2D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[1]Analyse!$B$66:$I$66</c15:sqref>
                        </c15:formulaRef>
                      </c:ext>
                    </c:extLst>
                    <c:numCache>
                      <c:formatCode>0.0%</c:formatCode>
                      <c:ptCount val="6"/>
                      <c:pt idx="0">
                        <c:v>7.8683782317844869E-2</c:v>
                      </c:pt>
                      <c:pt idx="1">
                        <c:v>7.6049077972992596E-2</c:v>
                      </c:pt>
                      <c:pt idx="2">
                        <c:v>7.1236656742429738E-2</c:v>
                      </c:pt>
                      <c:pt idx="3">
                        <c:v>6.4419261430665287E-2</c:v>
                      </c:pt>
                      <c:pt idx="4">
                        <c:v>6.3151528089088124E-2</c:v>
                      </c:pt>
                      <c:pt idx="5">
                        <c:v>6.4824582298295158E-2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60C6-490F-BF98-1E1A443CDB54}"/>
                  </c:ext>
                </c:extLst>
              </c15:ser>
            </c15:filteredBarSeries>
          </c:ext>
        </c:extLst>
      </c:barChart>
      <c:catAx>
        <c:axId val="14120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4188160"/>
        <c:crosses val="autoZero"/>
        <c:auto val="1"/>
        <c:lblAlgn val="ctr"/>
        <c:lblOffset val="100"/>
        <c:noMultiLvlLbl val="0"/>
      </c:catAx>
      <c:valAx>
        <c:axId val="12418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120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400" b="1"/>
      </a:pPr>
      <a:endParaRPr lang="fr-F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Taux de passage des 2nd de la pomotion n en première technologique par série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'[Analyse 2nd 1ere Term V3.xlsx]Analyse'!$A$61</c:f>
              <c:strCache>
                <c:ptCount val="1"/>
                <c:pt idx="0">
                  <c:v>% 1ERE STMG </c:v>
                </c:pt>
              </c:strCache>
              <c:extLst xmlns:c15="http://schemas.microsoft.com/office/drawing/2012/chart"/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[1]Analyse!$B$54:$I$54</c:f>
              <c:strCache>
                <c:ptCount val="6"/>
                <c:pt idx="0">
                  <c:v>Promo 2015</c:v>
                </c:pt>
                <c:pt idx="1">
                  <c:v>Promo 2016</c:v>
                </c:pt>
                <c:pt idx="2">
                  <c:v>Promo 2017</c:v>
                </c:pt>
                <c:pt idx="3">
                  <c:v>Promo 2018</c:v>
                </c:pt>
                <c:pt idx="4">
                  <c:v>Promo 2019</c:v>
                </c:pt>
                <c:pt idx="5">
                  <c:v>Promo 2020</c:v>
                </c:pt>
              </c:strCache>
              <c:extLst/>
            </c:strRef>
          </c:cat>
          <c:val>
            <c:numRef>
              <c:f>[1]Analyse!$B$61:$I$61</c:f>
              <c:numCache>
                <c:formatCode>0.0%</c:formatCode>
                <c:ptCount val="6"/>
                <c:pt idx="0">
                  <c:v>0.12464292171397588</c:v>
                </c:pt>
                <c:pt idx="1">
                  <c:v>0.13035429069260926</c:v>
                </c:pt>
                <c:pt idx="2">
                  <c:v>0.13052792099339192</c:v>
                </c:pt>
                <c:pt idx="3">
                  <c:v>0.1348800629178136</c:v>
                </c:pt>
                <c:pt idx="4">
                  <c:v>0.14889529298751214</c:v>
                </c:pt>
                <c:pt idx="5">
                  <c:v>0.14397522714125294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583-4FCE-ADEA-F99C5B174B26}"/>
            </c:ext>
          </c:extLst>
        </c:ser>
        <c:ser>
          <c:idx val="6"/>
          <c:order val="6"/>
          <c:tx>
            <c:strRef>
              <c:f>'[Analyse 2nd 1ere Term V3.xlsx]Analyse'!$A$62</c:f>
              <c:strCache>
                <c:ptCount val="1"/>
                <c:pt idx="0">
                  <c:v>% 1ERE STL</c:v>
                </c:pt>
              </c:strCache>
              <c:extLst xmlns:c15="http://schemas.microsoft.com/office/drawing/2012/chart"/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[1]Analyse!$B$54:$I$54</c:f>
              <c:strCache>
                <c:ptCount val="6"/>
                <c:pt idx="0">
                  <c:v>Promo 2015</c:v>
                </c:pt>
                <c:pt idx="1">
                  <c:v>Promo 2016</c:v>
                </c:pt>
                <c:pt idx="2">
                  <c:v>Promo 2017</c:v>
                </c:pt>
                <c:pt idx="3">
                  <c:v>Promo 2018</c:v>
                </c:pt>
                <c:pt idx="4">
                  <c:v>Promo 2019</c:v>
                </c:pt>
                <c:pt idx="5">
                  <c:v>Promo 2020</c:v>
                </c:pt>
              </c:strCache>
              <c:extLst/>
            </c:strRef>
          </c:cat>
          <c:val>
            <c:numRef>
              <c:f>[1]Analyse!$B$62:$I$62</c:f>
              <c:numCache>
                <c:formatCode>0.0%</c:formatCode>
                <c:ptCount val="6"/>
                <c:pt idx="0">
                  <c:v>1.5223286928222739E-2</c:v>
                </c:pt>
                <c:pt idx="1">
                  <c:v>1.4629011180484972E-2</c:v>
                </c:pt>
                <c:pt idx="2">
                  <c:v>1.5721443613390465E-2</c:v>
                </c:pt>
                <c:pt idx="3">
                  <c:v>1.2690808994387461E-2</c:v>
                </c:pt>
                <c:pt idx="4">
                  <c:v>1.1812004127085787E-2</c:v>
                </c:pt>
                <c:pt idx="5">
                  <c:v>1.0446796202402422E-2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583-4FCE-ADEA-F99C5B174B26}"/>
            </c:ext>
          </c:extLst>
        </c:ser>
        <c:ser>
          <c:idx val="10"/>
          <c:order val="10"/>
          <c:tx>
            <c:strRef>
              <c:f>'[Analyse 2nd 1ere Term V3.xlsx]Analyse'!$A$66</c:f>
              <c:strCache>
                <c:ptCount val="1"/>
                <c:pt idx="0">
                  <c:v>% 1ERE STI2D</c:v>
                </c:pt>
              </c:strCache>
              <c:extLst xmlns:c15="http://schemas.microsoft.com/office/drawing/2012/chart"/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[1]Analyse!$B$54:$I$54</c:f>
              <c:strCache>
                <c:ptCount val="6"/>
                <c:pt idx="0">
                  <c:v>Promo 2015</c:v>
                </c:pt>
                <c:pt idx="1">
                  <c:v>Promo 2016</c:v>
                </c:pt>
                <c:pt idx="2">
                  <c:v>Promo 2017</c:v>
                </c:pt>
                <c:pt idx="3">
                  <c:v>Promo 2018</c:v>
                </c:pt>
                <c:pt idx="4">
                  <c:v>Promo 2019</c:v>
                </c:pt>
                <c:pt idx="5">
                  <c:v>Promo 2020</c:v>
                </c:pt>
              </c:strCache>
              <c:extLst/>
            </c:strRef>
          </c:cat>
          <c:val>
            <c:numRef>
              <c:f>[1]Analyse!$B$66:$I$66</c:f>
              <c:numCache>
                <c:formatCode>0.0%</c:formatCode>
                <c:ptCount val="6"/>
                <c:pt idx="0">
                  <c:v>7.8683782317844869E-2</c:v>
                </c:pt>
                <c:pt idx="1">
                  <c:v>7.6049077972992596E-2</c:v>
                </c:pt>
                <c:pt idx="2">
                  <c:v>7.1236656742429738E-2</c:v>
                </c:pt>
                <c:pt idx="3">
                  <c:v>6.4419261430665356E-2</c:v>
                </c:pt>
                <c:pt idx="4">
                  <c:v>6.3151528089088096E-2</c:v>
                </c:pt>
                <c:pt idx="5">
                  <c:v>6.4824582298295158E-2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583-4FCE-ADEA-F99C5B174B2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9385088"/>
        <c:axId val="17938662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'[Analyse 2nd 1ere Term V3.xlsx]Analyse'!$A$55</c15:sqref>
                        </c15:formulaRef>
                      </c:ext>
                    </c:extLst>
                    <c:strCache>
                      <c:ptCount val="1"/>
                      <c:pt idx="0">
                        <c:v>2NDE 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[1]Analyse!$B$55:$I$55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27655</c:v>
                      </c:pt>
                      <c:pt idx="1">
                        <c:v>27548</c:v>
                      </c:pt>
                      <c:pt idx="2">
                        <c:v>27542</c:v>
                      </c:pt>
                      <c:pt idx="3">
                        <c:v>27973</c:v>
                      </c:pt>
                      <c:pt idx="4">
                        <c:v>28107</c:v>
                      </c:pt>
                      <c:pt idx="5">
                        <c:v>29387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A583-4FCE-ADEA-F99C5B174B26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V3.xlsx]Analyse'!$A$56</c15:sqref>
                        </c15:formulaRef>
                      </c:ext>
                    </c:extLst>
                    <c:strCache>
                      <c:ptCount val="1"/>
                      <c:pt idx="0">
                        <c:v>1ERE GENE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[1]Analyse!$B$56:$I$56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18798</c:v>
                      </c:pt>
                      <c:pt idx="1">
                        <c:v>18620</c:v>
                      </c:pt>
                      <c:pt idx="2">
                        <c:v>18682</c:v>
                      </c:pt>
                      <c:pt idx="3">
                        <c:v>19023</c:v>
                      </c:pt>
                      <c:pt idx="4">
                        <c:v>19128</c:v>
                      </c:pt>
                      <c:pt idx="5">
                        <c:v>20073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583-4FCE-ADEA-F99C5B174B26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V3.xlsx]Analyse'!$A$57</c15:sqref>
                        </c15:formulaRef>
                      </c:ext>
                    </c:extLst>
                    <c:strCache>
                      <c:ptCount val="1"/>
                      <c:pt idx="0">
                        <c:v>1ERE TECH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[1]Analyse!$B$57:$I$57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7474</c:v>
                      </c:pt>
                      <c:pt idx="1">
                        <c:v>7564</c:v>
                      </c:pt>
                      <c:pt idx="2">
                        <c:v>7436</c:v>
                      </c:pt>
                      <c:pt idx="3">
                        <c:v>7342</c:v>
                      </c:pt>
                      <c:pt idx="4">
                        <c:v>7756</c:v>
                      </c:pt>
                      <c:pt idx="5">
                        <c:v>7838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583-4FCE-ADEA-F99C5B174B26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V3.xlsx]Analyse'!$A$59</c15:sqref>
                        </c15:formulaRef>
                      </c:ext>
                    </c:extLst>
                    <c:strCache>
                      <c:ptCount val="1"/>
                      <c:pt idx="0">
                        <c:v>% 1ERE GENE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[1]Analyse!$B$59:$I$59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0.67973241728439704</c:v>
                      </c:pt>
                      <c:pt idx="1">
                        <c:v>0.67591113692464067</c:v>
                      </c:pt>
                      <c:pt idx="2">
                        <c:v>0.67830949095926218</c:v>
                      </c:pt>
                      <c:pt idx="3">
                        <c:v>0.68004861831051366</c:v>
                      </c:pt>
                      <c:pt idx="4">
                        <c:v>0.68054221368342405</c:v>
                      </c:pt>
                      <c:pt idx="5">
                        <c:v>0.68305713410691804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583-4FCE-ADEA-F99C5B174B26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V3.xlsx]Analyse'!$A$60</c15:sqref>
                        </c15:formulaRef>
                      </c:ext>
                    </c:extLst>
                    <c:strCache>
                      <c:ptCount val="1"/>
                      <c:pt idx="0">
                        <c:v>% 1ERE TECH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[1]Analyse!$B$60:$I$60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0.27025854275899475</c:v>
                      </c:pt>
                      <c:pt idx="1">
                        <c:v>0.27457528677217946</c:v>
                      </c:pt>
                      <c:pt idx="2">
                        <c:v>0.26998765521748602</c:v>
                      </c:pt>
                      <c:pt idx="3">
                        <c:v>0.26246737925857078</c:v>
                      </c:pt>
                      <c:pt idx="4">
                        <c:v>0.27594549400505214</c:v>
                      </c:pt>
                      <c:pt idx="5">
                        <c:v>0.26671657535645016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583-4FCE-ADEA-F99C5B174B26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V3.xlsx]Analyse'!$A$63</c15:sqref>
                        </c15:formulaRef>
                      </c:ext>
                    </c:extLst>
                    <c:strCache>
                      <c:ptCount val="1"/>
                      <c:pt idx="0">
                        <c:v>% 1ERE ST2S 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[1]Analyse!$B$63:$I$63</c15:sqref>
                        </c15:formulaRef>
                      </c:ext>
                    </c:extLst>
                    <c:numCache>
                      <c:formatCode>0.0%</c:formatCode>
                      <c:ptCount val="6"/>
                      <c:pt idx="0">
                        <c:v>4.1294521786295425E-2</c:v>
                      </c:pt>
                      <c:pt idx="1">
                        <c:v>4.2289821402642661E-2</c:v>
                      </c:pt>
                      <c:pt idx="2">
                        <c:v>4.1681795076610267E-2</c:v>
                      </c:pt>
                      <c:pt idx="3">
                        <c:v>3.9216387230543735E-2</c:v>
                      </c:pt>
                      <c:pt idx="4">
                        <c:v>4.0594869605436366E-2</c:v>
                      </c:pt>
                      <c:pt idx="5">
                        <c:v>3.7023173512097184E-2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A583-4FCE-ADEA-F99C5B174B26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V3.xlsx]Analyse'!$A$64</c15:sqref>
                        </c15:formulaRef>
                      </c:ext>
                    </c:extLst>
                    <c:strCache>
                      <c:ptCount val="1"/>
                      <c:pt idx="0">
                        <c:v>% 1ERE STHR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[1]Analyse!$B$64:$I$64</c15:sqref>
                        </c15:formulaRef>
                      </c:ext>
                    </c:extLst>
                    <c:numCache>
                      <c:formatCode>0.0%</c:formatCode>
                      <c:ptCount val="6"/>
                      <c:pt idx="0">
                        <c:v>4.7007774362683059E-3</c:v>
                      </c:pt>
                      <c:pt idx="1">
                        <c:v>4.8642369682009587E-3</c:v>
                      </c:pt>
                      <c:pt idx="2">
                        <c:v>4.2117493282985983E-3</c:v>
                      </c:pt>
                      <c:pt idx="3">
                        <c:v>4.5400922317949451E-3</c:v>
                      </c:pt>
                      <c:pt idx="4">
                        <c:v>4.5184473618671509E-3</c:v>
                      </c:pt>
                      <c:pt idx="5">
                        <c:v>3.7091230816347367E-3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A583-4FCE-ADEA-F99C5B174B26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V3.xlsx]Analyse'!$A$65</c15:sqref>
                        </c15:formulaRef>
                      </c:ext>
                    </c:extLst>
                    <c:strCache>
                      <c:ptCount val="1"/>
                      <c:pt idx="0">
                        <c:v>% 1ERE STD2A 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[1]Analyse!$B$65:$I$65</c15:sqref>
                        </c15:formulaRef>
                      </c:ext>
                    </c:extLst>
                    <c:numCache>
                      <c:formatCode>0.0%</c:formatCode>
                      <c:ptCount val="6"/>
                      <c:pt idx="0">
                        <c:v>5.7132525763876332E-3</c:v>
                      </c:pt>
                      <c:pt idx="1">
                        <c:v>6.3888485552490203E-3</c:v>
                      </c:pt>
                      <c:pt idx="2">
                        <c:v>6.6080894633650427E-3</c:v>
                      </c:pt>
                      <c:pt idx="3">
                        <c:v>6.7207664533657455E-3</c:v>
                      </c:pt>
                      <c:pt idx="4">
                        <c:v>6.9733518340626887E-3</c:v>
                      </c:pt>
                      <c:pt idx="5">
                        <c:v>6.7376731207676862E-3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A583-4FCE-ADEA-F99C5B174B26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V3.xlsx]Analyse'!$A$67</c15:sqref>
                        </c15:formulaRef>
                      </c:ext>
                    </c:extLst>
                    <c:strCache>
                      <c:ptCount val="1"/>
                      <c:pt idx="0">
                        <c:v>% ECART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[1]Analyse!$B$67:$I$67</c15:sqref>
                        </c15:formulaRef>
                      </c:ext>
                    </c:extLst>
                    <c:numCache>
                      <c:formatCode>0.0%</c:formatCode>
                      <c:ptCount val="6"/>
                      <c:pt idx="0">
                        <c:v>5.0009039956608214E-2</c:v>
                      </c:pt>
                      <c:pt idx="1">
                        <c:v>4.9513576303179874E-2</c:v>
                      </c:pt>
                      <c:pt idx="2">
                        <c:v>5.1702853823251793E-2</c:v>
                      </c:pt>
                      <c:pt idx="3">
                        <c:v>5.748400243091556E-2</c:v>
                      </c:pt>
                      <c:pt idx="4">
                        <c:v>4.351229231152387E-2</c:v>
                      </c:pt>
                      <c:pt idx="5">
                        <c:v>5.0226290536631857E-2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A583-4FCE-ADEA-F99C5B174B26}"/>
                  </c:ext>
                </c:extLst>
              </c15:ser>
            </c15:filteredBarSeries>
          </c:ext>
        </c:extLst>
      </c:barChart>
      <c:catAx>
        <c:axId val="17938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9386624"/>
        <c:crosses val="autoZero"/>
        <c:auto val="1"/>
        <c:lblAlgn val="ctr"/>
        <c:lblOffset val="100"/>
        <c:noMultiLvlLbl val="0"/>
      </c:catAx>
      <c:valAx>
        <c:axId val="17938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938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400" b="1"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Année</a:t>
            </a:r>
            <a:r>
              <a:rPr lang="en-US" dirty="0"/>
              <a:t> </a:t>
            </a:r>
            <a:r>
              <a:rPr lang="en-US" dirty="0" err="1"/>
              <a:t>scolaire</a:t>
            </a:r>
            <a:r>
              <a:rPr lang="en-US" dirty="0"/>
              <a:t> 2019-2020 (DEPP)</a:t>
            </a:r>
          </a:p>
        </c:rich>
      </c:tx>
      <c:layout>
        <c:manualLayout>
          <c:xMode val="edge"/>
          <c:yMode val="edge"/>
          <c:x val="3.7923179348708612E-2"/>
          <c:y val="2.28628221310110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Année scolaire 2019-2020</c:v>
                </c:pt>
              </c:strCache>
            </c:strRef>
          </c:tx>
          <c:explosion val="1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D6FD-4B7C-B91D-5E439D25EB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D6FD-4B7C-B91D-5E439D25EBF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D6FD-4B7C-B91D-5E439D25EB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D6FD-4B7C-B91D-5E439D25EBF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D6FD-4B7C-B91D-5E439D25EBF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B-D6FD-4B7C-B91D-5E439D25EBF7}"/>
              </c:ext>
            </c:extLst>
          </c:dPt>
          <c:dLbls>
            <c:dLbl>
              <c:idx val="0"/>
              <c:layout>
                <c:manualLayout>
                  <c:x val="0.10637996153486604"/>
                  <c:y val="6.315294613560866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FD-4B7C-B91D-5E439D25EBF7}"/>
                </c:ext>
              </c:extLst>
            </c:dLbl>
            <c:dLbl>
              <c:idx val="1"/>
              <c:layout>
                <c:manualLayout>
                  <c:x val="0"/>
                  <c:y val="2.203559330824685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FD-4B7C-B91D-5E439D25EBF7}"/>
                </c:ext>
              </c:extLst>
            </c:dLbl>
            <c:dLbl>
              <c:idx val="2"/>
              <c:layout>
                <c:manualLayout>
                  <c:x val="9.1230708337324579E-2"/>
                  <c:y val="-4.608215031515229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029256946994735"/>
                      <c:h val="0.127741871463870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D6FD-4B7C-B91D-5E439D25EBF7}"/>
                </c:ext>
              </c:extLst>
            </c:dLbl>
            <c:dLbl>
              <c:idx val="3"/>
              <c:layout>
                <c:manualLayout>
                  <c:x val="0.18298407191062341"/>
                  <c:y val="4.985382301664847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6FD-4B7C-B91D-5E439D25EBF7}"/>
                </c:ext>
              </c:extLst>
            </c:dLbl>
            <c:dLbl>
              <c:idx val="4"/>
              <c:layout>
                <c:manualLayout>
                  <c:x val="6.147910817060466E-2"/>
                  <c:y val="3.098898043837132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6FD-4B7C-B91D-5E439D25EB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Feuil1!$A$2:$A$7</c:f>
              <c:strCache>
                <c:ptCount val="6"/>
                <c:pt idx="0">
                  <c:v>Filière CPGE - GE</c:v>
                </c:pt>
                <c:pt idx="1">
                  <c:v>Ecoles paramédicales et sociales</c:v>
                </c:pt>
                <c:pt idx="2">
                  <c:v>STS et assimilés</c:v>
                </c:pt>
                <c:pt idx="3">
                  <c:v>IUT</c:v>
                </c:pt>
                <c:pt idx="4">
                  <c:v>Autres écoles</c:v>
                </c:pt>
                <c:pt idx="5">
                  <c:v>Universités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18.850000000000001</c:v>
                </c:pt>
                <c:pt idx="1">
                  <c:v>5.09</c:v>
                </c:pt>
                <c:pt idx="2">
                  <c:v>9.629999999999999</c:v>
                </c:pt>
                <c:pt idx="3">
                  <c:v>4.42</c:v>
                </c:pt>
                <c:pt idx="4">
                  <c:v>7.58</c:v>
                </c:pt>
                <c:pt idx="5">
                  <c:v>54.42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6FD-4B7C-B91D-5E439D25EBF7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Année</a:t>
            </a:r>
            <a:r>
              <a:rPr lang="en-US" dirty="0"/>
              <a:t> </a:t>
            </a:r>
            <a:r>
              <a:rPr lang="en-US" dirty="0" err="1"/>
              <a:t>scolaire</a:t>
            </a:r>
            <a:r>
              <a:rPr lang="en-US" dirty="0"/>
              <a:t> 2019-2020 (DEPP)</a:t>
            </a:r>
          </a:p>
        </c:rich>
      </c:tx>
      <c:layout>
        <c:manualLayout>
          <c:xMode val="edge"/>
          <c:yMode val="edge"/>
          <c:x val="0.31289019463826701"/>
          <c:y val="4.4264407152176964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21604921281257269"/>
          <c:w val="0.95198988522764449"/>
          <c:h val="0.70573553430874525"/>
        </c:manualLayout>
      </c:layout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Provenance des inscrits en 1ère année du cycle ingénieur (2018-2019)</c:v>
                </c:pt>
              </c:strCache>
            </c:strRef>
          </c:tx>
          <c:dPt>
            <c:idx val="0"/>
            <c:bubble3D val="0"/>
            <c:explosion val="21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23A9-40D2-8D92-5C462F9660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23A9-40D2-8D92-5C462F9660C3}"/>
              </c:ext>
            </c:extLst>
          </c:dPt>
          <c:dPt>
            <c:idx val="2"/>
            <c:bubble3D val="0"/>
            <c:explosion val="38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23A9-40D2-8D92-5C462F9660C3}"/>
              </c:ext>
            </c:extLst>
          </c:dPt>
          <c:dPt>
            <c:idx val="3"/>
            <c:bubble3D val="0"/>
            <c:explosion val="38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23A9-40D2-8D92-5C462F9660C3}"/>
              </c:ext>
            </c:extLst>
          </c:dPt>
          <c:dPt>
            <c:idx val="4"/>
            <c:bubble3D val="0"/>
            <c:explosion val="12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23A9-40D2-8D92-5C462F9660C3}"/>
              </c:ext>
            </c:extLst>
          </c:dPt>
          <c:dLbls>
            <c:dLbl>
              <c:idx val="0"/>
              <c:layout>
                <c:manualLayout>
                  <c:x val="0.10637996153486602"/>
                  <c:y val="6.315294613560867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A9-40D2-8D92-5C462F9660C3}"/>
                </c:ext>
              </c:extLst>
            </c:dLbl>
            <c:dLbl>
              <c:idx val="1"/>
              <c:layout>
                <c:manualLayout>
                  <c:x val="8.6076966290754967E-2"/>
                  <c:y val="3.630323581815046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A9-40D2-8D92-5C462F9660C3}"/>
                </c:ext>
              </c:extLst>
            </c:dLbl>
            <c:dLbl>
              <c:idx val="2"/>
              <c:layout>
                <c:manualLayout>
                  <c:x val="1.75723001150862E-3"/>
                  <c:y val="9.619176285888822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029256946994735"/>
                      <c:h val="0.127741871463870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3A9-40D2-8D92-5C462F9660C3}"/>
                </c:ext>
              </c:extLst>
            </c:dLbl>
            <c:dLbl>
              <c:idx val="3"/>
              <c:layout>
                <c:manualLayout>
                  <c:x val="5.4229606913319066E-2"/>
                  <c:y val="-7.245174796917341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3A9-40D2-8D92-5C462F9660C3}"/>
                </c:ext>
              </c:extLst>
            </c:dLbl>
            <c:dLbl>
              <c:idx val="4"/>
              <c:layout>
                <c:manualLayout>
                  <c:x val="6.1479065510781056E-2"/>
                  <c:y val="-1.893171407030870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3A9-40D2-8D92-5C462F9660C3}"/>
                </c:ext>
              </c:extLst>
            </c:dLbl>
            <c:dLbl>
              <c:idx val="5"/>
              <c:layout>
                <c:manualLayout>
                  <c:x val="3.0551891218771308E-2"/>
                  <c:y val="-0.10233730785467823"/>
                </c:manualLayout>
              </c:layout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D10-4E9B-B311-53936C66C5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Feuil1!$A$2:$A$6</c:f>
              <c:strCache>
                <c:ptCount val="5"/>
                <c:pt idx="0">
                  <c:v>Classes préparatoires intégrées</c:v>
                </c:pt>
                <c:pt idx="1">
                  <c:v>CPGE</c:v>
                </c:pt>
                <c:pt idx="2">
                  <c:v>Universités</c:v>
                </c:pt>
                <c:pt idx="3">
                  <c:v>DUT - BTS</c:v>
                </c:pt>
                <c:pt idx="4">
                  <c:v>Autres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27</c:v>
                </c:pt>
                <c:pt idx="1">
                  <c:v>37.700000000000003</c:v>
                </c:pt>
                <c:pt idx="2">
                  <c:v>6.7</c:v>
                </c:pt>
                <c:pt idx="3">
                  <c:v>18.3</c:v>
                </c:pt>
                <c:pt idx="4">
                  <c:v>10.3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3A9-40D2-8D92-5C462F9660C3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PCSI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9-4046-A7E2-CE174ECC413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9-4046-A7E2-CE174ECC413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9-4046-A7E2-CE174ECC413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9-4046-A7E2-CE174ECC413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5A9-4046-A7E2-CE174ECC413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5A9-4046-A7E2-CE174ECC413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5A9-4046-A7E2-CE174ECC4138}"/>
              </c:ext>
            </c:extLst>
          </c:dPt>
          <c:cat>
            <c:strRef>
              <c:f>Feuil1!$A$2:$A$8</c:f>
              <c:strCache>
                <c:ptCount val="7"/>
                <c:pt idx="0">
                  <c:v>Mathématiques</c:v>
                </c:pt>
                <c:pt idx="1">
                  <c:v>Physique</c:v>
                </c:pt>
                <c:pt idx="2">
                  <c:v>Chimie</c:v>
                </c:pt>
                <c:pt idx="3">
                  <c:v>Sciences de l'ingénieur</c:v>
                </c:pt>
                <c:pt idx="4">
                  <c:v>Informatique</c:v>
                </c:pt>
                <c:pt idx="5">
                  <c:v>TIPE</c:v>
                </c:pt>
                <c:pt idx="6">
                  <c:v>Lettres et LV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10</c:v>
                </c:pt>
                <c:pt idx="1">
                  <c:v>8</c:v>
                </c:pt>
                <c:pt idx="2">
                  <c:v>4</c:v>
                </c:pt>
                <c:pt idx="3">
                  <c:v>4</c:v>
                </c:pt>
                <c:pt idx="4">
                  <c:v>1.5</c:v>
                </c:pt>
                <c:pt idx="5">
                  <c:v>1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03-4B11-AE20-6818A1EA8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MPSI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83-4BA3-ABB8-A802E4E508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83-4BA3-ABB8-A802E4E508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83-4BA3-ABB8-A802E4E508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83-4BA3-ABB8-A802E4E5087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483-4BA3-ABB8-A802E4E5087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483-4BA3-ABB8-A802E4E5087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483-4BA3-ABB8-A802E4E50879}"/>
              </c:ext>
            </c:extLst>
          </c:dPt>
          <c:cat>
            <c:strRef>
              <c:f>Feuil1!$A$2:$A$8</c:f>
              <c:strCache>
                <c:ptCount val="7"/>
                <c:pt idx="0">
                  <c:v>Mathématiques</c:v>
                </c:pt>
                <c:pt idx="1">
                  <c:v>Physique - Chimie</c:v>
                </c:pt>
                <c:pt idx="2">
                  <c:v>Chimie</c:v>
                </c:pt>
                <c:pt idx="3">
                  <c:v>Sciences de l'ingénieur</c:v>
                </c:pt>
                <c:pt idx="4">
                  <c:v>Informatique</c:v>
                </c:pt>
                <c:pt idx="5">
                  <c:v>TIPE</c:v>
                </c:pt>
                <c:pt idx="6">
                  <c:v>Lettres et LV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12</c:v>
                </c:pt>
                <c:pt idx="1">
                  <c:v>8</c:v>
                </c:pt>
                <c:pt idx="2">
                  <c:v>0</c:v>
                </c:pt>
                <c:pt idx="3">
                  <c:v>2</c:v>
                </c:pt>
                <c:pt idx="4">
                  <c:v>1.5</c:v>
                </c:pt>
                <c:pt idx="5">
                  <c:v>1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03-4B11-AE20-6818A1EA8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PTSI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83-4BA3-ABB8-A802E4E508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83-4BA3-ABB8-A802E4E508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83-4BA3-ABB8-A802E4E508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83-4BA3-ABB8-A802E4E5087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483-4BA3-ABB8-A802E4E5087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483-4BA3-ABB8-A802E4E5087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483-4BA3-ABB8-A802E4E50879}"/>
              </c:ext>
            </c:extLst>
          </c:dPt>
          <c:cat>
            <c:strRef>
              <c:f>Feuil1!$A$2:$A$8</c:f>
              <c:strCache>
                <c:ptCount val="7"/>
                <c:pt idx="0">
                  <c:v>Mathématiques</c:v>
                </c:pt>
                <c:pt idx="1">
                  <c:v>Physique - Chimie</c:v>
                </c:pt>
                <c:pt idx="2">
                  <c:v>Chimie</c:v>
                </c:pt>
                <c:pt idx="3">
                  <c:v>Sciences de l'ingénieur</c:v>
                </c:pt>
                <c:pt idx="4">
                  <c:v>Informatique</c:v>
                </c:pt>
                <c:pt idx="5">
                  <c:v>TIPE</c:v>
                </c:pt>
                <c:pt idx="6">
                  <c:v>Lettres et LV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9</c:v>
                </c:pt>
                <c:pt idx="1">
                  <c:v>8</c:v>
                </c:pt>
                <c:pt idx="2">
                  <c:v>0</c:v>
                </c:pt>
                <c:pt idx="3">
                  <c:v>8.5</c:v>
                </c:pt>
                <c:pt idx="4">
                  <c:v>1.5</c:v>
                </c:pt>
                <c:pt idx="5">
                  <c:v>1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03-4B11-AE20-6818A1EA8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MP2I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83-4BA3-ABB8-A802E4E508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83-4BA3-ABB8-A802E4E508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83-4BA3-ABB8-A802E4E508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83-4BA3-ABB8-A802E4E5087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483-4BA3-ABB8-A802E4E5087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483-4BA3-ABB8-A802E4E5087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483-4BA3-ABB8-A802E4E50879}"/>
              </c:ext>
            </c:extLst>
          </c:dPt>
          <c:cat>
            <c:strRef>
              <c:f>Feuil1!$A$2:$A$8</c:f>
              <c:strCache>
                <c:ptCount val="7"/>
                <c:pt idx="0">
                  <c:v>Mathématiques</c:v>
                </c:pt>
                <c:pt idx="1">
                  <c:v>Physique - Chimie</c:v>
                </c:pt>
                <c:pt idx="2">
                  <c:v>Chimie</c:v>
                </c:pt>
                <c:pt idx="3">
                  <c:v>Sciences de l'ingénieur</c:v>
                </c:pt>
                <c:pt idx="4">
                  <c:v>Informatique</c:v>
                </c:pt>
                <c:pt idx="5">
                  <c:v>TIPE</c:v>
                </c:pt>
                <c:pt idx="6">
                  <c:v>Lettres et LV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12</c:v>
                </c:pt>
                <c:pt idx="1">
                  <c:v>6.5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03-4B11-AE20-6818A1EA8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7EA9A3-9694-4B36-A7E1-F44FD852E086}" type="doc">
      <dgm:prSet loTypeId="urn:microsoft.com/office/officeart/2005/8/layout/vList3#1" loCatId="picture" qsTypeId="urn:microsoft.com/office/officeart/2005/8/quickstyle/simple1" qsCatId="simple" csTypeId="urn:microsoft.com/office/officeart/2005/8/colors/accent1_2" csCatId="accent1" phldr="1"/>
      <dgm:spPr/>
    </dgm:pt>
    <dgm:pt modelId="{895A5BBA-A1E1-4E92-9317-709A08E7A55D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/>
            <a:t>Informatique - Electronique</a:t>
          </a:r>
        </a:p>
      </dgm:t>
    </dgm:pt>
    <dgm:pt modelId="{0AD6B6C8-7BD8-4A33-85DF-7B83E5F06F26}" type="parTrans" cxnId="{6B846CF6-2C2E-46DB-839D-469838C874B3}">
      <dgm:prSet/>
      <dgm:spPr/>
      <dgm:t>
        <a:bodyPr/>
        <a:lstStyle/>
        <a:p>
          <a:endParaRPr lang="fr-FR"/>
        </a:p>
      </dgm:t>
    </dgm:pt>
    <dgm:pt modelId="{727F28A1-3355-427A-A886-2B294C9923CB}" type="sibTrans" cxnId="{6B846CF6-2C2E-46DB-839D-469838C874B3}">
      <dgm:prSet/>
      <dgm:spPr/>
      <dgm:t>
        <a:bodyPr/>
        <a:lstStyle/>
        <a:p>
          <a:endParaRPr lang="fr-FR"/>
        </a:p>
      </dgm:t>
    </dgm:pt>
    <dgm:pt modelId="{2CD4160B-E3CB-4477-B6B7-B4DC7431D611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/>
            <a:t>Conception/Réalisation de produits</a:t>
          </a:r>
        </a:p>
      </dgm:t>
    </dgm:pt>
    <dgm:pt modelId="{656EF717-A751-402F-947D-37FE0924EC64}" type="parTrans" cxnId="{6A54DE89-493D-4020-8FC9-6A32CD556E05}">
      <dgm:prSet/>
      <dgm:spPr/>
      <dgm:t>
        <a:bodyPr/>
        <a:lstStyle/>
        <a:p>
          <a:endParaRPr lang="fr-FR"/>
        </a:p>
      </dgm:t>
    </dgm:pt>
    <dgm:pt modelId="{D004D0E7-1B26-4DBF-B881-EB446D8D6469}" type="sibTrans" cxnId="{6A54DE89-493D-4020-8FC9-6A32CD556E05}">
      <dgm:prSet/>
      <dgm:spPr/>
      <dgm:t>
        <a:bodyPr/>
        <a:lstStyle/>
        <a:p>
          <a:endParaRPr lang="fr-FR"/>
        </a:p>
      </dgm:t>
    </dgm:pt>
    <dgm:pt modelId="{85094D91-A0C9-4B32-8065-8A670AF8250B}">
      <dgm:prSet phldrT="[Texte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/>
            <a:t>Commerce</a:t>
          </a:r>
        </a:p>
      </dgm:t>
    </dgm:pt>
    <dgm:pt modelId="{D7776066-BBD0-4745-B5D9-7D44FD082B48}" type="parTrans" cxnId="{284D99F8-269C-4FC3-9FA9-E04EE4B1C881}">
      <dgm:prSet/>
      <dgm:spPr/>
      <dgm:t>
        <a:bodyPr/>
        <a:lstStyle/>
        <a:p>
          <a:endParaRPr lang="fr-FR"/>
        </a:p>
      </dgm:t>
    </dgm:pt>
    <dgm:pt modelId="{8B874E4A-A90C-47AC-A11B-36A4E3A74BAA}" type="sibTrans" cxnId="{284D99F8-269C-4FC3-9FA9-E04EE4B1C881}">
      <dgm:prSet/>
      <dgm:spPr/>
      <dgm:t>
        <a:bodyPr/>
        <a:lstStyle/>
        <a:p>
          <a:endParaRPr lang="fr-FR"/>
        </a:p>
      </dgm:t>
    </dgm:pt>
    <dgm:pt modelId="{CAF5D19C-03E4-4A72-AAD3-89EBA5B728B0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Conception/Réalisation de processus</a:t>
          </a:r>
        </a:p>
      </dgm:t>
    </dgm:pt>
    <dgm:pt modelId="{F2874DD1-6528-4636-AB44-87A6EB7D1577}" type="parTrans" cxnId="{31462047-D942-41E8-AD99-6F1D6688E70F}">
      <dgm:prSet/>
      <dgm:spPr/>
      <dgm:t>
        <a:bodyPr/>
        <a:lstStyle/>
        <a:p>
          <a:endParaRPr lang="fr-FR"/>
        </a:p>
      </dgm:t>
    </dgm:pt>
    <dgm:pt modelId="{C0FF6B31-FA99-48EA-89ED-D3E8C88CFE3A}" type="sibTrans" cxnId="{31462047-D942-41E8-AD99-6F1D6688E70F}">
      <dgm:prSet/>
      <dgm:spPr/>
      <dgm:t>
        <a:bodyPr/>
        <a:lstStyle/>
        <a:p>
          <a:endParaRPr lang="fr-FR"/>
        </a:p>
      </dgm:t>
    </dgm:pt>
    <dgm:pt modelId="{46278ECC-1954-4B1A-99AF-D3390B6B6F02}">
      <dgm:prSet phldrT="[Texte]"/>
      <dgm:spPr>
        <a:solidFill>
          <a:srgbClr val="FF0000"/>
        </a:solidFill>
      </dgm:spPr>
      <dgm:t>
        <a:bodyPr/>
        <a:lstStyle/>
        <a:p>
          <a:r>
            <a:rPr lang="fr-FR"/>
            <a:t>Services Techniques</a:t>
          </a:r>
        </a:p>
      </dgm:t>
    </dgm:pt>
    <dgm:pt modelId="{63C46CD5-160D-450C-8093-FE20CEB0BBE3}" type="parTrans" cxnId="{F59B4091-DE3B-4798-ADA2-58E2691575CB}">
      <dgm:prSet/>
      <dgm:spPr/>
      <dgm:t>
        <a:bodyPr/>
        <a:lstStyle/>
        <a:p>
          <a:endParaRPr lang="fr-FR"/>
        </a:p>
      </dgm:t>
    </dgm:pt>
    <dgm:pt modelId="{A5AB366F-21AD-4759-8AE3-F58034C41273}" type="sibTrans" cxnId="{F59B4091-DE3B-4798-ADA2-58E2691575CB}">
      <dgm:prSet/>
      <dgm:spPr/>
      <dgm:t>
        <a:bodyPr/>
        <a:lstStyle/>
        <a:p>
          <a:endParaRPr lang="fr-FR"/>
        </a:p>
      </dgm:t>
    </dgm:pt>
    <dgm:pt modelId="{8C7CA10A-E595-49F9-8D4E-BF65FF6985EE}">
      <dgm:prSet phldrT="[Texte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fr-FR">
              <a:ln>
                <a:solidFill>
                  <a:schemeClr val="tx1"/>
                </a:solidFill>
              </a:ln>
            </a:rPr>
            <a:t>Habitat</a:t>
          </a:r>
        </a:p>
      </dgm:t>
    </dgm:pt>
    <dgm:pt modelId="{9BD129D7-AB46-4278-9354-35BB8FF2E305}" type="parTrans" cxnId="{2A8CE1D5-9471-4D0A-B3A7-586A025570C8}">
      <dgm:prSet/>
      <dgm:spPr/>
      <dgm:t>
        <a:bodyPr/>
        <a:lstStyle/>
        <a:p>
          <a:endParaRPr lang="fr-FR"/>
        </a:p>
      </dgm:t>
    </dgm:pt>
    <dgm:pt modelId="{4D289988-26E1-41E2-ADF3-AA238C66FF82}" type="sibTrans" cxnId="{2A8CE1D5-9471-4D0A-B3A7-586A025570C8}">
      <dgm:prSet/>
      <dgm:spPr/>
      <dgm:t>
        <a:bodyPr/>
        <a:lstStyle/>
        <a:p>
          <a:endParaRPr lang="fr-FR"/>
        </a:p>
      </dgm:t>
    </dgm:pt>
    <dgm:pt modelId="{688E8E3D-4BB8-47DC-9A9B-A1AB7723E59D}" type="pres">
      <dgm:prSet presAssocID="{F17EA9A3-9694-4B36-A7E1-F44FD852E086}" presName="linearFlow" presStyleCnt="0">
        <dgm:presLayoutVars>
          <dgm:dir/>
          <dgm:resizeHandles val="exact"/>
        </dgm:presLayoutVars>
      </dgm:prSet>
      <dgm:spPr/>
    </dgm:pt>
    <dgm:pt modelId="{A60DADE7-04FB-4406-949C-F5D51F20F9E1}" type="pres">
      <dgm:prSet presAssocID="{895A5BBA-A1E1-4E92-9317-709A08E7A55D}" presName="composite" presStyleCnt="0"/>
      <dgm:spPr/>
    </dgm:pt>
    <dgm:pt modelId="{5A03F0CD-086E-4B06-A600-CC54C0932505}" type="pres">
      <dgm:prSet presAssocID="{895A5BBA-A1E1-4E92-9317-709A08E7A55D}" presName="imgShp" presStyleLbl="f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7D69C0CD-5B9D-474F-AE76-708C1EC666BE}" type="pres">
      <dgm:prSet presAssocID="{895A5BBA-A1E1-4E92-9317-709A08E7A55D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B313F3-F3FD-4C90-91DD-7AE7BD0193D0}" type="pres">
      <dgm:prSet presAssocID="{727F28A1-3355-427A-A886-2B294C9923CB}" presName="spacing" presStyleCnt="0"/>
      <dgm:spPr/>
    </dgm:pt>
    <dgm:pt modelId="{C7ED8FB0-CAA6-4E54-BDDF-925C93042875}" type="pres">
      <dgm:prSet presAssocID="{2CD4160B-E3CB-4477-B6B7-B4DC7431D611}" presName="composite" presStyleCnt="0"/>
      <dgm:spPr/>
    </dgm:pt>
    <dgm:pt modelId="{70D1A23D-10AD-4C2F-BEDD-9C486B5AB289}" type="pres">
      <dgm:prSet presAssocID="{2CD4160B-E3CB-4477-B6B7-B4DC7431D611}" presName="imgShp" presStyleLbl="fgImgPlac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68D882D9-AFD4-4EA5-9F78-34A866B8D610}" type="pres">
      <dgm:prSet presAssocID="{2CD4160B-E3CB-4477-B6B7-B4DC7431D611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4EAE66-B30B-4BCC-A232-55C569696936}" type="pres">
      <dgm:prSet presAssocID="{D004D0E7-1B26-4DBF-B881-EB446D8D6469}" presName="spacing" presStyleCnt="0"/>
      <dgm:spPr/>
    </dgm:pt>
    <dgm:pt modelId="{9E455D2B-274A-4930-A173-FD924FB7D42C}" type="pres">
      <dgm:prSet presAssocID="{CAF5D19C-03E4-4A72-AAD3-89EBA5B728B0}" presName="composite" presStyleCnt="0"/>
      <dgm:spPr/>
    </dgm:pt>
    <dgm:pt modelId="{CA99569C-9A23-47F6-B26E-68448FD37B62}" type="pres">
      <dgm:prSet presAssocID="{CAF5D19C-03E4-4A72-AAD3-89EBA5B728B0}" presName="imgShp" presStyleLbl="fgImgPlace1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47EB9CA-1373-4E01-97B9-A97C78984746}" type="pres">
      <dgm:prSet presAssocID="{CAF5D19C-03E4-4A72-AAD3-89EBA5B728B0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D161B1-AE32-4266-9A0D-2F4605AF03E6}" type="pres">
      <dgm:prSet presAssocID="{C0FF6B31-FA99-48EA-89ED-D3E8C88CFE3A}" presName="spacing" presStyleCnt="0"/>
      <dgm:spPr/>
    </dgm:pt>
    <dgm:pt modelId="{C5CAD779-AD7D-4A48-8AC5-43821E9A6CAA}" type="pres">
      <dgm:prSet presAssocID="{46278ECC-1954-4B1A-99AF-D3390B6B6F02}" presName="composite" presStyleCnt="0"/>
      <dgm:spPr/>
    </dgm:pt>
    <dgm:pt modelId="{9CD41A3B-A010-4706-80F5-456E4505B0ED}" type="pres">
      <dgm:prSet presAssocID="{46278ECC-1954-4B1A-99AF-D3390B6B6F02}" presName="imgShp" presStyleLbl="f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1D2EB17E-222F-4334-8362-B63D1E8E28DE}" type="pres">
      <dgm:prSet presAssocID="{46278ECC-1954-4B1A-99AF-D3390B6B6F02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261B9D9-5BE3-47A6-B00F-A57B32166916}" type="pres">
      <dgm:prSet presAssocID="{A5AB366F-21AD-4759-8AE3-F58034C41273}" presName="spacing" presStyleCnt="0"/>
      <dgm:spPr/>
    </dgm:pt>
    <dgm:pt modelId="{E7ED3064-B683-4346-8DE0-85ED933FD681}" type="pres">
      <dgm:prSet presAssocID="{8C7CA10A-E595-49F9-8D4E-BF65FF6985EE}" presName="composite" presStyleCnt="0"/>
      <dgm:spPr/>
    </dgm:pt>
    <dgm:pt modelId="{852388EA-F952-4C9F-A81A-23FD2FAEB1E9}" type="pres">
      <dgm:prSet presAssocID="{8C7CA10A-E595-49F9-8D4E-BF65FF6985EE}" presName="imgShp" presStyleLbl="fgImgPlace1" presStyleIdx="4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27B7BD5F-DD19-4C7E-9153-D3CFCFCED930}" type="pres">
      <dgm:prSet presAssocID="{8C7CA10A-E595-49F9-8D4E-BF65FF6985EE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6ACD22-EC2A-4108-BB33-117BF26EBBFE}" type="pres">
      <dgm:prSet presAssocID="{4D289988-26E1-41E2-ADF3-AA238C66FF82}" presName="spacing" presStyleCnt="0"/>
      <dgm:spPr/>
    </dgm:pt>
    <dgm:pt modelId="{DFA36800-B391-44AA-ADE0-3A08F5839959}" type="pres">
      <dgm:prSet presAssocID="{85094D91-A0C9-4B32-8065-8A670AF8250B}" presName="composite" presStyleCnt="0"/>
      <dgm:spPr/>
    </dgm:pt>
    <dgm:pt modelId="{A3CCEE34-3747-4FC3-9829-66FA60BDD7F2}" type="pres">
      <dgm:prSet presAssocID="{85094D91-A0C9-4B32-8065-8A670AF8250B}" presName="imgShp" presStyleLbl="fgImgPlace1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6517A188-82EA-442B-A2C2-AD8AEFD8DDA2}" type="pres">
      <dgm:prSet presAssocID="{85094D91-A0C9-4B32-8065-8A670AF8250B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B846CF6-2C2E-46DB-839D-469838C874B3}" srcId="{F17EA9A3-9694-4B36-A7E1-F44FD852E086}" destId="{895A5BBA-A1E1-4E92-9317-709A08E7A55D}" srcOrd="0" destOrd="0" parTransId="{0AD6B6C8-7BD8-4A33-85DF-7B83E5F06F26}" sibTransId="{727F28A1-3355-427A-A886-2B294C9923CB}"/>
    <dgm:cxn modelId="{F59B4091-DE3B-4798-ADA2-58E2691575CB}" srcId="{F17EA9A3-9694-4B36-A7E1-F44FD852E086}" destId="{46278ECC-1954-4B1A-99AF-D3390B6B6F02}" srcOrd="3" destOrd="0" parTransId="{63C46CD5-160D-450C-8093-FE20CEB0BBE3}" sibTransId="{A5AB366F-21AD-4759-8AE3-F58034C41273}"/>
    <dgm:cxn modelId="{0C6E8165-4DB0-41A2-8D65-E065BD3172C6}" type="presOf" srcId="{2CD4160B-E3CB-4477-B6B7-B4DC7431D611}" destId="{68D882D9-AFD4-4EA5-9F78-34A866B8D610}" srcOrd="0" destOrd="0" presId="urn:microsoft.com/office/officeart/2005/8/layout/vList3#1"/>
    <dgm:cxn modelId="{284D99F8-269C-4FC3-9FA9-E04EE4B1C881}" srcId="{F17EA9A3-9694-4B36-A7E1-F44FD852E086}" destId="{85094D91-A0C9-4B32-8065-8A670AF8250B}" srcOrd="5" destOrd="0" parTransId="{D7776066-BBD0-4745-B5D9-7D44FD082B48}" sibTransId="{8B874E4A-A90C-47AC-A11B-36A4E3A74BAA}"/>
    <dgm:cxn modelId="{DFD04BAF-E81D-40BA-A617-805FBC998613}" type="presOf" srcId="{8C7CA10A-E595-49F9-8D4E-BF65FF6985EE}" destId="{27B7BD5F-DD19-4C7E-9153-D3CFCFCED930}" srcOrd="0" destOrd="0" presId="urn:microsoft.com/office/officeart/2005/8/layout/vList3#1"/>
    <dgm:cxn modelId="{31462047-D942-41E8-AD99-6F1D6688E70F}" srcId="{F17EA9A3-9694-4B36-A7E1-F44FD852E086}" destId="{CAF5D19C-03E4-4A72-AAD3-89EBA5B728B0}" srcOrd="2" destOrd="0" parTransId="{F2874DD1-6528-4636-AB44-87A6EB7D1577}" sibTransId="{C0FF6B31-FA99-48EA-89ED-D3E8C88CFE3A}"/>
    <dgm:cxn modelId="{F5C94BD4-93C1-4025-83B2-6619FB179C0E}" type="presOf" srcId="{895A5BBA-A1E1-4E92-9317-709A08E7A55D}" destId="{7D69C0CD-5B9D-474F-AE76-708C1EC666BE}" srcOrd="0" destOrd="0" presId="urn:microsoft.com/office/officeart/2005/8/layout/vList3#1"/>
    <dgm:cxn modelId="{D6A94324-290D-47F5-ACBF-F8E1D2926B53}" type="presOf" srcId="{46278ECC-1954-4B1A-99AF-D3390B6B6F02}" destId="{1D2EB17E-222F-4334-8362-B63D1E8E28DE}" srcOrd="0" destOrd="0" presId="urn:microsoft.com/office/officeart/2005/8/layout/vList3#1"/>
    <dgm:cxn modelId="{2A8CE1D5-9471-4D0A-B3A7-586A025570C8}" srcId="{F17EA9A3-9694-4B36-A7E1-F44FD852E086}" destId="{8C7CA10A-E595-49F9-8D4E-BF65FF6985EE}" srcOrd="4" destOrd="0" parTransId="{9BD129D7-AB46-4278-9354-35BB8FF2E305}" sibTransId="{4D289988-26E1-41E2-ADF3-AA238C66FF82}"/>
    <dgm:cxn modelId="{428B4AC6-349D-4AD2-92B5-5888E5AFD18D}" type="presOf" srcId="{CAF5D19C-03E4-4A72-AAD3-89EBA5B728B0}" destId="{447EB9CA-1373-4E01-97B9-A97C78984746}" srcOrd="0" destOrd="0" presId="urn:microsoft.com/office/officeart/2005/8/layout/vList3#1"/>
    <dgm:cxn modelId="{A0CD9239-6F89-408E-AE8F-64A7ED1728EE}" type="presOf" srcId="{F17EA9A3-9694-4B36-A7E1-F44FD852E086}" destId="{688E8E3D-4BB8-47DC-9A9B-A1AB7723E59D}" srcOrd="0" destOrd="0" presId="urn:microsoft.com/office/officeart/2005/8/layout/vList3#1"/>
    <dgm:cxn modelId="{446FD5DF-4747-4A79-B514-75C6156D7419}" type="presOf" srcId="{85094D91-A0C9-4B32-8065-8A670AF8250B}" destId="{6517A188-82EA-442B-A2C2-AD8AEFD8DDA2}" srcOrd="0" destOrd="0" presId="urn:microsoft.com/office/officeart/2005/8/layout/vList3#1"/>
    <dgm:cxn modelId="{6A54DE89-493D-4020-8FC9-6A32CD556E05}" srcId="{F17EA9A3-9694-4B36-A7E1-F44FD852E086}" destId="{2CD4160B-E3CB-4477-B6B7-B4DC7431D611}" srcOrd="1" destOrd="0" parTransId="{656EF717-A751-402F-947D-37FE0924EC64}" sibTransId="{D004D0E7-1B26-4DBF-B881-EB446D8D6469}"/>
    <dgm:cxn modelId="{FD4DA51D-21B1-4829-9910-7859E30DB53E}" type="presParOf" srcId="{688E8E3D-4BB8-47DC-9A9B-A1AB7723E59D}" destId="{A60DADE7-04FB-4406-949C-F5D51F20F9E1}" srcOrd="0" destOrd="0" presId="urn:microsoft.com/office/officeart/2005/8/layout/vList3#1"/>
    <dgm:cxn modelId="{9AC0E71F-E8A4-4FD1-8B1F-DF047AE2C704}" type="presParOf" srcId="{A60DADE7-04FB-4406-949C-F5D51F20F9E1}" destId="{5A03F0CD-086E-4B06-A600-CC54C0932505}" srcOrd="0" destOrd="0" presId="urn:microsoft.com/office/officeart/2005/8/layout/vList3#1"/>
    <dgm:cxn modelId="{BA95F3A1-81D7-4C77-B552-1723B2001A6D}" type="presParOf" srcId="{A60DADE7-04FB-4406-949C-F5D51F20F9E1}" destId="{7D69C0CD-5B9D-474F-AE76-708C1EC666BE}" srcOrd="1" destOrd="0" presId="urn:microsoft.com/office/officeart/2005/8/layout/vList3#1"/>
    <dgm:cxn modelId="{1575BA51-7B3F-45D5-8276-0073815DFF10}" type="presParOf" srcId="{688E8E3D-4BB8-47DC-9A9B-A1AB7723E59D}" destId="{DAB313F3-F3FD-4C90-91DD-7AE7BD0193D0}" srcOrd="1" destOrd="0" presId="urn:microsoft.com/office/officeart/2005/8/layout/vList3#1"/>
    <dgm:cxn modelId="{2FF7B5AE-255A-41C8-967B-0B08B7BA55C9}" type="presParOf" srcId="{688E8E3D-4BB8-47DC-9A9B-A1AB7723E59D}" destId="{C7ED8FB0-CAA6-4E54-BDDF-925C93042875}" srcOrd="2" destOrd="0" presId="urn:microsoft.com/office/officeart/2005/8/layout/vList3#1"/>
    <dgm:cxn modelId="{290BB813-36E5-42B4-98E0-847CB2667781}" type="presParOf" srcId="{C7ED8FB0-CAA6-4E54-BDDF-925C93042875}" destId="{70D1A23D-10AD-4C2F-BEDD-9C486B5AB289}" srcOrd="0" destOrd="0" presId="urn:microsoft.com/office/officeart/2005/8/layout/vList3#1"/>
    <dgm:cxn modelId="{F39CCBAB-FE42-4A3C-AAC9-39726EC57A14}" type="presParOf" srcId="{C7ED8FB0-CAA6-4E54-BDDF-925C93042875}" destId="{68D882D9-AFD4-4EA5-9F78-34A866B8D610}" srcOrd="1" destOrd="0" presId="urn:microsoft.com/office/officeart/2005/8/layout/vList3#1"/>
    <dgm:cxn modelId="{F13D8241-C1AD-4284-95E7-0D21FC09E9C8}" type="presParOf" srcId="{688E8E3D-4BB8-47DC-9A9B-A1AB7723E59D}" destId="{A14EAE66-B30B-4BCC-A232-55C569696936}" srcOrd="3" destOrd="0" presId="urn:microsoft.com/office/officeart/2005/8/layout/vList3#1"/>
    <dgm:cxn modelId="{E4B50722-1B0A-4EE1-8962-17FDC07CB043}" type="presParOf" srcId="{688E8E3D-4BB8-47DC-9A9B-A1AB7723E59D}" destId="{9E455D2B-274A-4930-A173-FD924FB7D42C}" srcOrd="4" destOrd="0" presId="urn:microsoft.com/office/officeart/2005/8/layout/vList3#1"/>
    <dgm:cxn modelId="{7712B2E3-04C4-4621-820D-68DA6FF361C2}" type="presParOf" srcId="{9E455D2B-274A-4930-A173-FD924FB7D42C}" destId="{CA99569C-9A23-47F6-B26E-68448FD37B62}" srcOrd="0" destOrd="0" presId="urn:microsoft.com/office/officeart/2005/8/layout/vList3#1"/>
    <dgm:cxn modelId="{3353B298-1266-4BAC-8A13-8A056BE69C7C}" type="presParOf" srcId="{9E455D2B-274A-4930-A173-FD924FB7D42C}" destId="{447EB9CA-1373-4E01-97B9-A97C78984746}" srcOrd="1" destOrd="0" presId="urn:microsoft.com/office/officeart/2005/8/layout/vList3#1"/>
    <dgm:cxn modelId="{E62F1B7A-1BEF-4816-B6FD-46C40156065A}" type="presParOf" srcId="{688E8E3D-4BB8-47DC-9A9B-A1AB7723E59D}" destId="{9FD161B1-AE32-4266-9A0D-2F4605AF03E6}" srcOrd="5" destOrd="0" presId="urn:microsoft.com/office/officeart/2005/8/layout/vList3#1"/>
    <dgm:cxn modelId="{F20200F7-267E-4A89-900D-8C2D94D405A5}" type="presParOf" srcId="{688E8E3D-4BB8-47DC-9A9B-A1AB7723E59D}" destId="{C5CAD779-AD7D-4A48-8AC5-43821E9A6CAA}" srcOrd="6" destOrd="0" presId="urn:microsoft.com/office/officeart/2005/8/layout/vList3#1"/>
    <dgm:cxn modelId="{E3F63BD4-0E7A-43C9-AE74-1B14703CD670}" type="presParOf" srcId="{C5CAD779-AD7D-4A48-8AC5-43821E9A6CAA}" destId="{9CD41A3B-A010-4706-80F5-456E4505B0ED}" srcOrd="0" destOrd="0" presId="urn:microsoft.com/office/officeart/2005/8/layout/vList3#1"/>
    <dgm:cxn modelId="{BC50B1AB-93DE-4A3C-AA58-177FFCE4F7E6}" type="presParOf" srcId="{C5CAD779-AD7D-4A48-8AC5-43821E9A6CAA}" destId="{1D2EB17E-222F-4334-8362-B63D1E8E28DE}" srcOrd="1" destOrd="0" presId="urn:microsoft.com/office/officeart/2005/8/layout/vList3#1"/>
    <dgm:cxn modelId="{0BFA6C65-A779-4670-8B7A-DCA93CC38078}" type="presParOf" srcId="{688E8E3D-4BB8-47DC-9A9B-A1AB7723E59D}" destId="{6261B9D9-5BE3-47A6-B00F-A57B32166916}" srcOrd="7" destOrd="0" presId="urn:microsoft.com/office/officeart/2005/8/layout/vList3#1"/>
    <dgm:cxn modelId="{67DA6809-800D-43A2-836B-2EDB805B1C5A}" type="presParOf" srcId="{688E8E3D-4BB8-47DC-9A9B-A1AB7723E59D}" destId="{E7ED3064-B683-4346-8DE0-85ED933FD681}" srcOrd="8" destOrd="0" presId="urn:microsoft.com/office/officeart/2005/8/layout/vList3#1"/>
    <dgm:cxn modelId="{3CD1A633-B221-4E78-83C7-6885FA03554C}" type="presParOf" srcId="{E7ED3064-B683-4346-8DE0-85ED933FD681}" destId="{852388EA-F952-4C9F-A81A-23FD2FAEB1E9}" srcOrd="0" destOrd="0" presId="urn:microsoft.com/office/officeart/2005/8/layout/vList3#1"/>
    <dgm:cxn modelId="{4EE75340-D817-4DB8-86DB-F0D8DC733DA6}" type="presParOf" srcId="{E7ED3064-B683-4346-8DE0-85ED933FD681}" destId="{27B7BD5F-DD19-4C7E-9153-D3CFCFCED930}" srcOrd="1" destOrd="0" presId="urn:microsoft.com/office/officeart/2005/8/layout/vList3#1"/>
    <dgm:cxn modelId="{1FF0965A-AB78-4C42-B13E-BB3CEBC077AC}" type="presParOf" srcId="{688E8E3D-4BB8-47DC-9A9B-A1AB7723E59D}" destId="{216ACD22-EC2A-4108-BB33-117BF26EBBFE}" srcOrd="9" destOrd="0" presId="urn:microsoft.com/office/officeart/2005/8/layout/vList3#1"/>
    <dgm:cxn modelId="{7F508D34-9EAA-4C56-978D-5261930535F5}" type="presParOf" srcId="{688E8E3D-4BB8-47DC-9A9B-A1AB7723E59D}" destId="{DFA36800-B391-44AA-ADE0-3A08F5839959}" srcOrd="10" destOrd="0" presId="urn:microsoft.com/office/officeart/2005/8/layout/vList3#1"/>
    <dgm:cxn modelId="{10438866-A027-43F8-9651-CCD5868D596C}" type="presParOf" srcId="{DFA36800-B391-44AA-ADE0-3A08F5839959}" destId="{A3CCEE34-3747-4FC3-9829-66FA60BDD7F2}" srcOrd="0" destOrd="0" presId="urn:microsoft.com/office/officeart/2005/8/layout/vList3#1"/>
    <dgm:cxn modelId="{2E725D82-140D-4BBD-8AF0-62F58298BDF8}" type="presParOf" srcId="{DFA36800-B391-44AA-ADE0-3A08F5839959}" destId="{6517A188-82EA-442B-A2C2-AD8AEFD8DDA2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ADCF16-4967-4489-83C4-D78911BC88DF}" type="doc">
      <dgm:prSet loTypeId="urn:microsoft.com/office/officeart/2005/8/layout/process3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fr-FR"/>
        </a:p>
      </dgm:t>
    </dgm:pt>
    <dgm:pt modelId="{6A6C191A-BB68-4E15-9EF1-4B2AFAAE4592}">
      <dgm:prSet phldrT="[Texte]"/>
      <dgm:spPr/>
      <dgm:t>
        <a:bodyPr/>
        <a:lstStyle/>
        <a:p>
          <a:r>
            <a:rPr lang="fr-FR"/>
            <a:t>Evaluation quantitative</a:t>
          </a:r>
        </a:p>
      </dgm:t>
    </dgm:pt>
    <dgm:pt modelId="{EF46D470-8FF1-4E7F-812B-9ACA26D44BD3}" type="parTrans" cxnId="{010CBBEE-E8C7-4FC4-A38C-6A58BAEB3076}">
      <dgm:prSet/>
      <dgm:spPr/>
      <dgm:t>
        <a:bodyPr/>
        <a:lstStyle/>
        <a:p>
          <a:endParaRPr lang="fr-FR"/>
        </a:p>
      </dgm:t>
    </dgm:pt>
    <dgm:pt modelId="{1E3F43AD-297D-4CD7-BD9C-779EB243FDAC}" type="sibTrans" cxnId="{010CBBEE-E8C7-4FC4-A38C-6A58BAEB3076}">
      <dgm:prSet/>
      <dgm:spPr/>
      <dgm:t>
        <a:bodyPr/>
        <a:lstStyle/>
        <a:p>
          <a:endParaRPr lang="fr-FR"/>
        </a:p>
      </dgm:t>
    </dgm:pt>
    <dgm:pt modelId="{A73E1E22-0717-4689-95E2-A71255FA2B05}">
      <dgm:prSet phldrT="[Texte]"/>
      <dgm:spPr/>
      <dgm:t>
        <a:bodyPr/>
        <a:lstStyle/>
        <a:p>
          <a:r>
            <a:rPr lang="fr-FR"/>
            <a:t>Moyenne de l'eleve cofficienté par matiere</a:t>
          </a:r>
        </a:p>
      </dgm:t>
    </dgm:pt>
    <dgm:pt modelId="{FCA32A0D-856B-4228-AC91-4F5EC37084F8}" type="parTrans" cxnId="{7F9EFA90-0E1E-493E-88BB-180EEF152584}">
      <dgm:prSet/>
      <dgm:spPr/>
      <dgm:t>
        <a:bodyPr/>
        <a:lstStyle/>
        <a:p>
          <a:endParaRPr lang="fr-FR"/>
        </a:p>
      </dgm:t>
    </dgm:pt>
    <dgm:pt modelId="{AE5A4204-977E-453D-B181-9BDDF28858D8}" type="sibTrans" cxnId="{7F9EFA90-0E1E-493E-88BB-180EEF152584}">
      <dgm:prSet/>
      <dgm:spPr/>
      <dgm:t>
        <a:bodyPr/>
        <a:lstStyle/>
        <a:p>
          <a:endParaRPr lang="fr-FR"/>
        </a:p>
      </dgm:t>
    </dgm:pt>
    <dgm:pt modelId="{78DD2006-6D7C-425E-80A5-62867BEA3F6A}">
      <dgm:prSet phldrT="[Texte]"/>
      <dgm:spPr/>
      <dgm:t>
        <a:bodyPr/>
        <a:lstStyle/>
        <a:p>
          <a:r>
            <a:rPr lang="fr-FR"/>
            <a:t>Fiche avenir</a:t>
          </a:r>
        </a:p>
      </dgm:t>
    </dgm:pt>
    <dgm:pt modelId="{10EC0A70-9740-4CDC-83F4-BD2A21D63C04}" type="parTrans" cxnId="{D46E845D-EB69-418B-BAE5-D95944838A9D}">
      <dgm:prSet/>
      <dgm:spPr/>
      <dgm:t>
        <a:bodyPr/>
        <a:lstStyle/>
        <a:p>
          <a:endParaRPr lang="fr-FR"/>
        </a:p>
      </dgm:t>
    </dgm:pt>
    <dgm:pt modelId="{123F77A4-9954-45AB-8C50-07AE5F9224E9}" type="sibTrans" cxnId="{D46E845D-EB69-418B-BAE5-D95944838A9D}">
      <dgm:prSet/>
      <dgm:spPr/>
      <dgm:t>
        <a:bodyPr/>
        <a:lstStyle/>
        <a:p>
          <a:endParaRPr lang="fr-FR"/>
        </a:p>
      </dgm:t>
    </dgm:pt>
    <dgm:pt modelId="{3575E515-BE78-4D7C-BA5A-4785C4E7421C}">
      <dgm:prSet phldrT="[Texte]"/>
      <dgm:spPr/>
      <dgm:t>
        <a:bodyPr/>
        <a:lstStyle/>
        <a:p>
          <a:r>
            <a:rPr lang="fr-FR"/>
            <a:t>Méthode de travail</a:t>
          </a:r>
        </a:p>
      </dgm:t>
    </dgm:pt>
    <dgm:pt modelId="{C49AADEC-91EF-4A9F-A320-3E00F37D95B2}" type="parTrans" cxnId="{EE6DD1BF-31AA-45B3-982A-D37AF1AC5899}">
      <dgm:prSet/>
      <dgm:spPr/>
      <dgm:t>
        <a:bodyPr/>
        <a:lstStyle/>
        <a:p>
          <a:endParaRPr lang="fr-FR"/>
        </a:p>
      </dgm:t>
    </dgm:pt>
    <dgm:pt modelId="{D7481970-5D90-4D83-A0F9-54F044F8BEC9}" type="sibTrans" cxnId="{EE6DD1BF-31AA-45B3-982A-D37AF1AC5899}">
      <dgm:prSet/>
      <dgm:spPr/>
      <dgm:t>
        <a:bodyPr/>
        <a:lstStyle/>
        <a:p>
          <a:endParaRPr lang="fr-FR"/>
        </a:p>
      </dgm:t>
    </dgm:pt>
    <dgm:pt modelId="{EB2B793C-FCE2-48A1-B586-E6C84BD89C5F}">
      <dgm:prSet phldrT="[Texte]"/>
      <dgm:spPr/>
      <dgm:t>
        <a:bodyPr/>
        <a:lstStyle/>
        <a:p>
          <a:r>
            <a:rPr lang="fr-FR"/>
            <a:t>Evaluation qualitative</a:t>
          </a:r>
        </a:p>
      </dgm:t>
    </dgm:pt>
    <dgm:pt modelId="{2E2A9214-5CE8-434C-B115-E137C6671089}" type="parTrans" cxnId="{790356E9-EAC5-4EDD-87DA-19C21E480F1F}">
      <dgm:prSet/>
      <dgm:spPr/>
      <dgm:t>
        <a:bodyPr/>
        <a:lstStyle/>
        <a:p>
          <a:endParaRPr lang="fr-FR"/>
        </a:p>
      </dgm:t>
    </dgm:pt>
    <dgm:pt modelId="{FD4B0E9B-ED59-4C98-8560-F2E31474A360}" type="sibTrans" cxnId="{790356E9-EAC5-4EDD-87DA-19C21E480F1F}">
      <dgm:prSet/>
      <dgm:spPr/>
      <dgm:t>
        <a:bodyPr/>
        <a:lstStyle/>
        <a:p>
          <a:endParaRPr lang="fr-FR"/>
        </a:p>
      </dgm:t>
    </dgm:pt>
    <dgm:pt modelId="{A4CE9CF8-DF8E-4DC6-8932-C7D0BB5FDA2E}">
      <dgm:prSet phldrT="[Texte]"/>
      <dgm:spPr/>
      <dgm:t>
        <a:bodyPr/>
        <a:lstStyle/>
        <a:p>
          <a:r>
            <a:rPr lang="fr-FR"/>
            <a:t>Motivation </a:t>
          </a:r>
        </a:p>
      </dgm:t>
    </dgm:pt>
    <dgm:pt modelId="{E2159B18-D5A1-499C-A10A-2D0BDBA82FC6}" type="parTrans" cxnId="{38DC3538-97D3-4D35-AE88-03A8091DB5AE}">
      <dgm:prSet/>
      <dgm:spPr/>
      <dgm:t>
        <a:bodyPr/>
        <a:lstStyle/>
        <a:p>
          <a:endParaRPr lang="fr-FR"/>
        </a:p>
      </dgm:t>
    </dgm:pt>
    <dgm:pt modelId="{5A52CFC1-0865-47EA-883A-186A3FB603AC}" type="sibTrans" cxnId="{38DC3538-97D3-4D35-AE88-03A8091DB5AE}">
      <dgm:prSet/>
      <dgm:spPr/>
      <dgm:t>
        <a:bodyPr/>
        <a:lstStyle/>
        <a:p>
          <a:endParaRPr lang="fr-FR"/>
        </a:p>
      </dgm:t>
    </dgm:pt>
    <dgm:pt modelId="{0018DC0D-437B-4A0D-B1FF-D490D61A68C8}">
      <dgm:prSet phldrT="[Texte]"/>
      <dgm:spPr/>
      <dgm:t>
        <a:bodyPr/>
        <a:lstStyle/>
        <a:p>
          <a:r>
            <a:rPr lang="fr-FR"/>
            <a:t>Moyenne des notes du bac cofficientée</a:t>
          </a:r>
        </a:p>
      </dgm:t>
    </dgm:pt>
    <dgm:pt modelId="{A2343F42-21C4-48C9-882A-062237CA1CB2}" type="parTrans" cxnId="{E3835E63-E21B-49AD-B50C-F1A9E23E931C}">
      <dgm:prSet/>
      <dgm:spPr/>
      <dgm:t>
        <a:bodyPr/>
        <a:lstStyle/>
        <a:p>
          <a:endParaRPr lang="fr-FR"/>
        </a:p>
      </dgm:t>
    </dgm:pt>
    <dgm:pt modelId="{FBF1AEBB-EF99-4F26-92E5-FAF1A68FB48A}" type="sibTrans" cxnId="{E3835E63-E21B-49AD-B50C-F1A9E23E931C}">
      <dgm:prSet/>
      <dgm:spPr/>
      <dgm:t>
        <a:bodyPr/>
        <a:lstStyle/>
        <a:p>
          <a:endParaRPr lang="fr-FR"/>
        </a:p>
      </dgm:t>
    </dgm:pt>
    <dgm:pt modelId="{A155E346-181E-4E42-86DA-A7B4F8A04E6A}">
      <dgm:prSet/>
      <dgm:spPr/>
      <dgm:t>
        <a:bodyPr/>
        <a:lstStyle/>
        <a:p>
          <a:r>
            <a:rPr lang="fr-FR"/>
            <a:t>Autonomie</a:t>
          </a:r>
        </a:p>
      </dgm:t>
    </dgm:pt>
    <dgm:pt modelId="{710521D0-229B-4FF3-9055-86165D0D53A6}" type="parTrans" cxnId="{86B357F3-709C-4838-8E43-344376E30AB5}">
      <dgm:prSet/>
      <dgm:spPr/>
      <dgm:t>
        <a:bodyPr/>
        <a:lstStyle/>
        <a:p>
          <a:endParaRPr lang="fr-FR"/>
        </a:p>
      </dgm:t>
    </dgm:pt>
    <dgm:pt modelId="{E7D47F5E-C790-447D-9E46-0A11AB2A3AE8}" type="sibTrans" cxnId="{86B357F3-709C-4838-8E43-344376E30AB5}">
      <dgm:prSet/>
      <dgm:spPr/>
      <dgm:t>
        <a:bodyPr/>
        <a:lstStyle/>
        <a:p>
          <a:endParaRPr lang="fr-FR"/>
        </a:p>
      </dgm:t>
    </dgm:pt>
    <dgm:pt modelId="{1C231440-12B9-492D-A436-F06917D3E775}">
      <dgm:prSet/>
      <dgm:spPr/>
      <dgm:t>
        <a:bodyPr/>
        <a:lstStyle/>
        <a:p>
          <a:r>
            <a:rPr lang="fr-FR"/>
            <a:t>Engagement citoyen</a:t>
          </a:r>
        </a:p>
      </dgm:t>
    </dgm:pt>
    <dgm:pt modelId="{716D53F9-0F7A-49AB-9B75-46D8F60E7A28}" type="parTrans" cxnId="{7B31CF92-8A3B-46CD-86DA-59EC29C7EA7B}">
      <dgm:prSet/>
      <dgm:spPr/>
      <dgm:t>
        <a:bodyPr/>
        <a:lstStyle/>
        <a:p>
          <a:endParaRPr lang="fr-FR"/>
        </a:p>
      </dgm:t>
    </dgm:pt>
    <dgm:pt modelId="{DCF4C17E-B997-4D35-9C7D-ED4119A93BF1}" type="sibTrans" cxnId="{7B31CF92-8A3B-46CD-86DA-59EC29C7EA7B}">
      <dgm:prSet/>
      <dgm:spPr/>
      <dgm:t>
        <a:bodyPr/>
        <a:lstStyle/>
        <a:p>
          <a:endParaRPr lang="fr-FR"/>
        </a:p>
      </dgm:t>
    </dgm:pt>
    <dgm:pt modelId="{D0FDF10F-8CAB-4D6A-A4F9-4639D245A77E}">
      <dgm:prSet/>
      <dgm:spPr/>
      <dgm:t>
        <a:bodyPr/>
        <a:lstStyle/>
        <a:p>
          <a:r>
            <a:rPr lang="fr-FR"/>
            <a:t>Capacité à s’investir </a:t>
          </a:r>
        </a:p>
      </dgm:t>
    </dgm:pt>
    <dgm:pt modelId="{E9AC9491-B164-41B2-A923-A763E3213C48}" type="parTrans" cxnId="{5C0B7954-40B2-44E0-BF57-1FFCCB7CEF2D}">
      <dgm:prSet/>
      <dgm:spPr/>
      <dgm:t>
        <a:bodyPr/>
        <a:lstStyle/>
        <a:p>
          <a:endParaRPr lang="fr-FR"/>
        </a:p>
      </dgm:t>
    </dgm:pt>
    <dgm:pt modelId="{CAF0FD99-5EC2-468E-B59C-0D184AA93745}" type="sibTrans" cxnId="{5C0B7954-40B2-44E0-BF57-1FFCCB7CEF2D}">
      <dgm:prSet/>
      <dgm:spPr/>
      <dgm:t>
        <a:bodyPr/>
        <a:lstStyle/>
        <a:p>
          <a:endParaRPr lang="fr-FR"/>
        </a:p>
      </dgm:t>
    </dgm:pt>
    <dgm:pt modelId="{4F99352C-3D41-419C-8C32-2250AFD0DC69}">
      <dgm:prSet/>
      <dgm:spPr/>
      <dgm:t>
        <a:bodyPr/>
        <a:lstStyle/>
        <a:p>
          <a:r>
            <a:rPr lang="fr-FR"/>
            <a:t>Capacité à réussir</a:t>
          </a:r>
        </a:p>
      </dgm:t>
    </dgm:pt>
    <dgm:pt modelId="{8EE09522-2B84-48D6-97C6-C4329A24FAB1}" type="parTrans" cxnId="{5F55FD1D-D72E-4C37-A2F3-789B3D54FDCB}">
      <dgm:prSet/>
      <dgm:spPr/>
      <dgm:t>
        <a:bodyPr/>
        <a:lstStyle/>
        <a:p>
          <a:endParaRPr lang="fr-FR"/>
        </a:p>
      </dgm:t>
    </dgm:pt>
    <dgm:pt modelId="{0FD46DB6-9645-45CD-8719-1A12FB1D0943}" type="sibTrans" cxnId="{5F55FD1D-D72E-4C37-A2F3-789B3D54FDCB}">
      <dgm:prSet/>
      <dgm:spPr/>
      <dgm:t>
        <a:bodyPr/>
        <a:lstStyle/>
        <a:p>
          <a:endParaRPr lang="fr-FR"/>
        </a:p>
      </dgm:t>
    </dgm:pt>
    <dgm:pt modelId="{568E5952-8A9A-4A97-9C64-3CD810C247B5}">
      <dgm:prSet/>
      <dgm:spPr/>
      <dgm:t>
        <a:bodyPr/>
        <a:lstStyle/>
        <a:p>
          <a:r>
            <a:rPr lang="fr-FR" dirty="0" smtClean="0"/>
            <a:t>Appréciation</a:t>
          </a:r>
          <a:endParaRPr lang="fr-FR" dirty="0"/>
        </a:p>
      </dgm:t>
    </dgm:pt>
    <dgm:pt modelId="{C6D45582-1F98-4ACB-9788-DE55CEBAAE49}" type="parTrans" cxnId="{4B102250-7A88-4F8D-B09A-F1D140B66ADD}">
      <dgm:prSet/>
      <dgm:spPr/>
      <dgm:t>
        <a:bodyPr/>
        <a:lstStyle/>
        <a:p>
          <a:endParaRPr lang="fr-FR"/>
        </a:p>
      </dgm:t>
    </dgm:pt>
    <dgm:pt modelId="{95CA9D8A-C8B2-4BA2-A4D2-888CE62982E6}" type="sibTrans" cxnId="{4B102250-7A88-4F8D-B09A-F1D140B66ADD}">
      <dgm:prSet/>
      <dgm:spPr/>
      <dgm:t>
        <a:bodyPr/>
        <a:lstStyle/>
        <a:p>
          <a:endParaRPr lang="fr-FR"/>
        </a:p>
      </dgm:t>
    </dgm:pt>
    <dgm:pt modelId="{460640A4-9265-41EB-A569-A507A34D2BF8}">
      <dgm:prSet/>
      <dgm:spPr/>
      <dgm:t>
        <a:bodyPr/>
        <a:lstStyle/>
        <a:p>
          <a:r>
            <a:rPr lang="fr-FR" dirty="0"/>
            <a:t>Note Finale</a:t>
          </a:r>
        </a:p>
      </dgm:t>
    </dgm:pt>
    <dgm:pt modelId="{A30E8B93-93D1-44F2-B438-3BD2EDE32332}" type="parTrans" cxnId="{AEC83D42-C9A2-4566-9519-D68C39381304}">
      <dgm:prSet/>
      <dgm:spPr/>
      <dgm:t>
        <a:bodyPr/>
        <a:lstStyle/>
        <a:p>
          <a:endParaRPr lang="fr-FR"/>
        </a:p>
      </dgm:t>
    </dgm:pt>
    <dgm:pt modelId="{00FBA642-689C-4A63-99F3-6952446AFB06}" type="sibTrans" cxnId="{AEC83D42-C9A2-4566-9519-D68C39381304}">
      <dgm:prSet/>
      <dgm:spPr/>
      <dgm:t>
        <a:bodyPr/>
        <a:lstStyle/>
        <a:p>
          <a:endParaRPr lang="fr-FR"/>
        </a:p>
      </dgm:t>
    </dgm:pt>
    <dgm:pt modelId="{075191C6-BC41-44A8-ABA3-9C6C4C02BC51}">
      <dgm:prSet/>
      <dgm:spPr/>
      <dgm:t>
        <a:bodyPr/>
        <a:lstStyle/>
        <a:p>
          <a:r>
            <a:rPr lang="fr-FR"/>
            <a:t>Evaluation quantitative coefficientée</a:t>
          </a:r>
        </a:p>
      </dgm:t>
    </dgm:pt>
    <dgm:pt modelId="{BB2287F7-1A9C-483C-9FA0-F3E257AA4095}" type="parTrans" cxnId="{69FEC57F-38FB-4680-B401-62636E33E6E2}">
      <dgm:prSet/>
      <dgm:spPr/>
      <dgm:t>
        <a:bodyPr/>
        <a:lstStyle/>
        <a:p>
          <a:endParaRPr lang="fr-FR"/>
        </a:p>
      </dgm:t>
    </dgm:pt>
    <dgm:pt modelId="{2F85751A-D627-425B-BEDE-621FF44EE901}" type="sibTrans" cxnId="{69FEC57F-38FB-4680-B401-62636E33E6E2}">
      <dgm:prSet/>
      <dgm:spPr/>
      <dgm:t>
        <a:bodyPr/>
        <a:lstStyle/>
        <a:p>
          <a:endParaRPr lang="fr-FR"/>
        </a:p>
      </dgm:t>
    </dgm:pt>
    <dgm:pt modelId="{95C16027-0737-4FAE-8739-E502B7EDDC4D}">
      <dgm:prSet/>
      <dgm:spPr/>
      <dgm:t>
        <a:bodyPr/>
        <a:lstStyle/>
        <a:p>
          <a:r>
            <a:rPr lang="fr-FR"/>
            <a:t>fiche avenir coeficientée</a:t>
          </a:r>
        </a:p>
      </dgm:t>
    </dgm:pt>
    <dgm:pt modelId="{EC6BBE6D-F4A9-489D-B9F6-5C48E93D8B44}" type="parTrans" cxnId="{22E5DD72-A12C-41B6-A226-B6D9FD1F2EEE}">
      <dgm:prSet/>
      <dgm:spPr/>
      <dgm:t>
        <a:bodyPr/>
        <a:lstStyle/>
        <a:p>
          <a:endParaRPr lang="fr-FR"/>
        </a:p>
      </dgm:t>
    </dgm:pt>
    <dgm:pt modelId="{53CFB78C-1EC4-43AD-9FC6-C3D3D0997636}" type="sibTrans" cxnId="{22E5DD72-A12C-41B6-A226-B6D9FD1F2EEE}">
      <dgm:prSet/>
      <dgm:spPr/>
      <dgm:t>
        <a:bodyPr/>
        <a:lstStyle/>
        <a:p>
          <a:endParaRPr lang="fr-FR"/>
        </a:p>
      </dgm:t>
    </dgm:pt>
    <dgm:pt modelId="{CBFB2FA4-3660-4D16-855E-631C1F4FF62B}">
      <dgm:prSet/>
      <dgm:spPr/>
      <dgm:t>
        <a:bodyPr/>
        <a:lstStyle/>
        <a:p>
          <a:r>
            <a:rPr lang="fr-FR"/>
            <a:t>Evaluation qualitative coefficientée</a:t>
          </a:r>
        </a:p>
      </dgm:t>
    </dgm:pt>
    <dgm:pt modelId="{BEAC6E69-817A-423D-AAD5-03504B33AC98}" type="parTrans" cxnId="{1300A96B-5048-4A2A-A532-62D8D26E4C8A}">
      <dgm:prSet/>
      <dgm:spPr/>
      <dgm:t>
        <a:bodyPr/>
        <a:lstStyle/>
        <a:p>
          <a:endParaRPr lang="fr-FR"/>
        </a:p>
      </dgm:t>
    </dgm:pt>
    <dgm:pt modelId="{E57D38F2-DAE6-48DF-8DD3-B2F5609B5007}" type="sibTrans" cxnId="{1300A96B-5048-4A2A-A532-62D8D26E4C8A}">
      <dgm:prSet/>
      <dgm:spPr/>
      <dgm:t>
        <a:bodyPr/>
        <a:lstStyle/>
        <a:p>
          <a:endParaRPr lang="fr-FR"/>
        </a:p>
      </dgm:t>
    </dgm:pt>
    <dgm:pt modelId="{F28034CD-256A-466D-B59C-65A06B3ABEE6}" type="pres">
      <dgm:prSet presAssocID="{BEADCF16-4967-4489-83C4-D78911BC88D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5581F94-B014-4B99-9210-4DD604860296}" type="pres">
      <dgm:prSet presAssocID="{6A6C191A-BB68-4E15-9EF1-4B2AFAAE4592}" presName="composite" presStyleCnt="0"/>
      <dgm:spPr/>
    </dgm:pt>
    <dgm:pt modelId="{3E042923-2906-4B88-A80B-F07175F662B6}" type="pres">
      <dgm:prSet presAssocID="{6A6C191A-BB68-4E15-9EF1-4B2AFAAE4592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A75CE0-8878-4246-B637-672C248F7FB0}" type="pres">
      <dgm:prSet presAssocID="{6A6C191A-BB68-4E15-9EF1-4B2AFAAE4592}" presName="parSh" presStyleLbl="node1" presStyleIdx="0" presStyleCnt="4"/>
      <dgm:spPr/>
      <dgm:t>
        <a:bodyPr/>
        <a:lstStyle/>
        <a:p>
          <a:endParaRPr lang="fr-FR"/>
        </a:p>
      </dgm:t>
    </dgm:pt>
    <dgm:pt modelId="{B8954F26-5F99-4D19-B4CD-D3AC172E2C6C}" type="pres">
      <dgm:prSet presAssocID="{6A6C191A-BB68-4E15-9EF1-4B2AFAAE4592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A756EC-4DD9-4F5A-9351-757913D1461F}" type="pres">
      <dgm:prSet presAssocID="{1E3F43AD-297D-4CD7-BD9C-779EB243FDAC}" presName="sibTrans" presStyleLbl="sibTrans2D1" presStyleIdx="0" presStyleCnt="3"/>
      <dgm:spPr/>
      <dgm:t>
        <a:bodyPr/>
        <a:lstStyle/>
        <a:p>
          <a:endParaRPr lang="fr-FR"/>
        </a:p>
      </dgm:t>
    </dgm:pt>
    <dgm:pt modelId="{1712562E-04C6-4C5A-8329-D7BD1D837927}" type="pres">
      <dgm:prSet presAssocID="{1E3F43AD-297D-4CD7-BD9C-779EB243FDAC}" presName="connTx" presStyleLbl="sibTrans2D1" presStyleIdx="0" presStyleCnt="3"/>
      <dgm:spPr/>
      <dgm:t>
        <a:bodyPr/>
        <a:lstStyle/>
        <a:p>
          <a:endParaRPr lang="fr-FR"/>
        </a:p>
      </dgm:t>
    </dgm:pt>
    <dgm:pt modelId="{95CE58D6-3AE5-49BF-9F8C-906EA3CB9C20}" type="pres">
      <dgm:prSet presAssocID="{78DD2006-6D7C-425E-80A5-62867BEA3F6A}" presName="composite" presStyleCnt="0"/>
      <dgm:spPr/>
    </dgm:pt>
    <dgm:pt modelId="{4F7A44C2-6166-4D56-A72B-C500A6CE5948}" type="pres">
      <dgm:prSet presAssocID="{78DD2006-6D7C-425E-80A5-62867BEA3F6A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12D554-5AE9-4EF1-997B-C1601F078CF5}" type="pres">
      <dgm:prSet presAssocID="{78DD2006-6D7C-425E-80A5-62867BEA3F6A}" presName="parSh" presStyleLbl="node1" presStyleIdx="1" presStyleCnt="4"/>
      <dgm:spPr/>
      <dgm:t>
        <a:bodyPr/>
        <a:lstStyle/>
        <a:p>
          <a:endParaRPr lang="fr-FR"/>
        </a:p>
      </dgm:t>
    </dgm:pt>
    <dgm:pt modelId="{27DF5E89-1A67-484C-AC91-4440B35CC253}" type="pres">
      <dgm:prSet presAssocID="{78DD2006-6D7C-425E-80A5-62867BEA3F6A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51AF11-12FA-4933-B3C6-710A1C31BBAF}" type="pres">
      <dgm:prSet presAssocID="{123F77A4-9954-45AB-8C50-07AE5F9224E9}" presName="sibTrans" presStyleLbl="sibTrans2D1" presStyleIdx="1" presStyleCnt="3"/>
      <dgm:spPr/>
      <dgm:t>
        <a:bodyPr/>
        <a:lstStyle/>
        <a:p>
          <a:endParaRPr lang="fr-FR"/>
        </a:p>
      </dgm:t>
    </dgm:pt>
    <dgm:pt modelId="{64CC2F8C-0EA8-4BAD-B963-6212C1C17B58}" type="pres">
      <dgm:prSet presAssocID="{123F77A4-9954-45AB-8C50-07AE5F9224E9}" presName="connTx" presStyleLbl="sibTrans2D1" presStyleIdx="1" presStyleCnt="3"/>
      <dgm:spPr/>
      <dgm:t>
        <a:bodyPr/>
        <a:lstStyle/>
        <a:p>
          <a:endParaRPr lang="fr-FR"/>
        </a:p>
      </dgm:t>
    </dgm:pt>
    <dgm:pt modelId="{91B2938B-56B6-4947-86C8-CCD5F1FFC631}" type="pres">
      <dgm:prSet presAssocID="{EB2B793C-FCE2-48A1-B586-E6C84BD89C5F}" presName="composite" presStyleCnt="0"/>
      <dgm:spPr/>
    </dgm:pt>
    <dgm:pt modelId="{6C262A12-CAD3-4EEE-B3DA-AA11925AB105}" type="pres">
      <dgm:prSet presAssocID="{EB2B793C-FCE2-48A1-B586-E6C84BD89C5F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AE1801-F5DC-429E-9413-C59C93BE4AE9}" type="pres">
      <dgm:prSet presAssocID="{EB2B793C-FCE2-48A1-B586-E6C84BD89C5F}" presName="parSh" presStyleLbl="node1" presStyleIdx="2" presStyleCnt="4"/>
      <dgm:spPr/>
      <dgm:t>
        <a:bodyPr/>
        <a:lstStyle/>
        <a:p>
          <a:endParaRPr lang="fr-FR"/>
        </a:p>
      </dgm:t>
    </dgm:pt>
    <dgm:pt modelId="{49C70073-09DD-47AC-940A-A5DE60C701A4}" type="pres">
      <dgm:prSet presAssocID="{EB2B793C-FCE2-48A1-B586-E6C84BD89C5F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257C5A-B87A-4A8F-A3CA-A8136FE36020}" type="pres">
      <dgm:prSet presAssocID="{FD4B0E9B-ED59-4C98-8560-F2E31474A360}" presName="sibTrans" presStyleLbl="sibTrans2D1" presStyleIdx="2" presStyleCnt="3"/>
      <dgm:spPr/>
      <dgm:t>
        <a:bodyPr/>
        <a:lstStyle/>
        <a:p>
          <a:endParaRPr lang="fr-FR"/>
        </a:p>
      </dgm:t>
    </dgm:pt>
    <dgm:pt modelId="{21996D63-98FE-4CEE-885C-32DBFE38CB2E}" type="pres">
      <dgm:prSet presAssocID="{FD4B0E9B-ED59-4C98-8560-F2E31474A360}" presName="connTx" presStyleLbl="sibTrans2D1" presStyleIdx="2" presStyleCnt="3"/>
      <dgm:spPr/>
      <dgm:t>
        <a:bodyPr/>
        <a:lstStyle/>
        <a:p>
          <a:endParaRPr lang="fr-FR"/>
        </a:p>
      </dgm:t>
    </dgm:pt>
    <dgm:pt modelId="{B39A1F2A-67EC-4E53-967E-05FE6ED46AEB}" type="pres">
      <dgm:prSet presAssocID="{460640A4-9265-41EB-A569-A507A34D2BF8}" presName="composite" presStyleCnt="0"/>
      <dgm:spPr/>
    </dgm:pt>
    <dgm:pt modelId="{9E60E7F4-1C01-439A-930D-82097E8D926D}" type="pres">
      <dgm:prSet presAssocID="{460640A4-9265-41EB-A569-A507A34D2BF8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67DF26-4EB3-4B14-AA2E-D7B91C813D21}" type="pres">
      <dgm:prSet presAssocID="{460640A4-9265-41EB-A569-A507A34D2BF8}" presName="parSh" presStyleLbl="node1" presStyleIdx="3" presStyleCnt="4"/>
      <dgm:spPr/>
      <dgm:t>
        <a:bodyPr/>
        <a:lstStyle/>
        <a:p>
          <a:endParaRPr lang="fr-FR"/>
        </a:p>
      </dgm:t>
    </dgm:pt>
    <dgm:pt modelId="{7F0403DB-5F1F-4FAD-9EFE-78EF5239B797}" type="pres">
      <dgm:prSet presAssocID="{460640A4-9265-41EB-A569-A507A34D2BF8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03B3907-FA11-454B-AE61-599EBA2B7FC6}" type="presOf" srcId="{A4CE9CF8-DF8E-4DC6-8932-C7D0BB5FDA2E}" destId="{49C70073-09DD-47AC-940A-A5DE60C701A4}" srcOrd="0" destOrd="0" presId="urn:microsoft.com/office/officeart/2005/8/layout/process3"/>
    <dgm:cxn modelId="{7B31CF92-8A3B-46CD-86DA-59EC29C7EA7B}" srcId="{78DD2006-6D7C-425E-80A5-62867BEA3F6A}" destId="{1C231440-12B9-492D-A436-F06917D3E775}" srcOrd="2" destOrd="0" parTransId="{716D53F9-0F7A-49AB-9B75-46D8F60E7A28}" sibTransId="{DCF4C17E-B997-4D35-9C7D-ED4119A93BF1}"/>
    <dgm:cxn modelId="{E3D4C1D0-F52F-4CAC-9FC6-CF976E39BBDB}" type="presOf" srcId="{A155E346-181E-4E42-86DA-A7B4F8A04E6A}" destId="{27DF5E89-1A67-484C-AC91-4440B35CC253}" srcOrd="0" destOrd="1" presId="urn:microsoft.com/office/officeart/2005/8/layout/process3"/>
    <dgm:cxn modelId="{22E5DD72-A12C-41B6-A226-B6D9FD1F2EEE}" srcId="{460640A4-9265-41EB-A569-A507A34D2BF8}" destId="{95C16027-0737-4FAE-8739-E502B7EDDC4D}" srcOrd="1" destOrd="0" parTransId="{EC6BBE6D-F4A9-489D-B9F6-5C48E93D8B44}" sibTransId="{53CFB78C-1EC4-43AD-9FC6-C3D3D0997636}"/>
    <dgm:cxn modelId="{2D17731D-4EBC-4EC4-AFC3-840CEF87A521}" type="presOf" srcId="{568E5952-8A9A-4A97-9C64-3CD810C247B5}" destId="{49C70073-09DD-47AC-940A-A5DE60C701A4}" srcOrd="0" destOrd="1" presId="urn:microsoft.com/office/officeart/2005/8/layout/process3"/>
    <dgm:cxn modelId="{69FEC57F-38FB-4680-B401-62636E33E6E2}" srcId="{460640A4-9265-41EB-A569-A507A34D2BF8}" destId="{075191C6-BC41-44A8-ABA3-9C6C4C02BC51}" srcOrd="0" destOrd="0" parTransId="{BB2287F7-1A9C-483C-9FA0-F3E257AA4095}" sibTransId="{2F85751A-D627-425B-BEDE-621FF44EE901}"/>
    <dgm:cxn modelId="{790356E9-EAC5-4EDD-87DA-19C21E480F1F}" srcId="{BEADCF16-4967-4489-83C4-D78911BC88DF}" destId="{EB2B793C-FCE2-48A1-B586-E6C84BD89C5F}" srcOrd="2" destOrd="0" parTransId="{2E2A9214-5CE8-434C-B115-E137C6671089}" sibTransId="{FD4B0E9B-ED59-4C98-8560-F2E31474A360}"/>
    <dgm:cxn modelId="{1300A96B-5048-4A2A-A532-62D8D26E4C8A}" srcId="{460640A4-9265-41EB-A569-A507A34D2BF8}" destId="{CBFB2FA4-3660-4D16-855E-631C1F4FF62B}" srcOrd="2" destOrd="0" parTransId="{BEAC6E69-817A-423D-AAD5-03504B33AC98}" sibTransId="{E57D38F2-DAE6-48DF-8DD3-B2F5609B5007}"/>
    <dgm:cxn modelId="{EFF474C3-76B4-4814-BB52-DC90F57FEE15}" type="presOf" srcId="{95C16027-0737-4FAE-8739-E502B7EDDC4D}" destId="{7F0403DB-5F1F-4FAD-9EFE-78EF5239B797}" srcOrd="0" destOrd="1" presId="urn:microsoft.com/office/officeart/2005/8/layout/process3"/>
    <dgm:cxn modelId="{38DC3538-97D3-4D35-AE88-03A8091DB5AE}" srcId="{EB2B793C-FCE2-48A1-B586-E6C84BD89C5F}" destId="{A4CE9CF8-DF8E-4DC6-8932-C7D0BB5FDA2E}" srcOrd="0" destOrd="0" parTransId="{E2159B18-D5A1-499C-A10A-2D0BDBA82FC6}" sibTransId="{5A52CFC1-0865-47EA-883A-186A3FB603AC}"/>
    <dgm:cxn modelId="{D6871459-ED0F-4471-B3FE-956EB8DB5FB6}" type="presOf" srcId="{123F77A4-9954-45AB-8C50-07AE5F9224E9}" destId="{64CC2F8C-0EA8-4BAD-B963-6212C1C17B58}" srcOrd="1" destOrd="0" presId="urn:microsoft.com/office/officeart/2005/8/layout/process3"/>
    <dgm:cxn modelId="{C4DDE2AA-82CA-4A00-AC28-01C67F9BA652}" type="presOf" srcId="{075191C6-BC41-44A8-ABA3-9C6C4C02BC51}" destId="{7F0403DB-5F1F-4FAD-9EFE-78EF5239B797}" srcOrd="0" destOrd="0" presId="urn:microsoft.com/office/officeart/2005/8/layout/process3"/>
    <dgm:cxn modelId="{3578DC5A-77CB-4968-8392-7C08C7EDDE76}" type="presOf" srcId="{1C231440-12B9-492D-A436-F06917D3E775}" destId="{27DF5E89-1A67-484C-AC91-4440B35CC253}" srcOrd="0" destOrd="2" presId="urn:microsoft.com/office/officeart/2005/8/layout/process3"/>
    <dgm:cxn modelId="{AEC83D42-C9A2-4566-9519-D68C39381304}" srcId="{BEADCF16-4967-4489-83C4-D78911BC88DF}" destId="{460640A4-9265-41EB-A569-A507A34D2BF8}" srcOrd="3" destOrd="0" parTransId="{A30E8B93-93D1-44F2-B438-3BD2EDE32332}" sibTransId="{00FBA642-689C-4A63-99F3-6952446AFB06}"/>
    <dgm:cxn modelId="{D46E845D-EB69-418B-BAE5-D95944838A9D}" srcId="{BEADCF16-4967-4489-83C4-D78911BC88DF}" destId="{78DD2006-6D7C-425E-80A5-62867BEA3F6A}" srcOrd="1" destOrd="0" parTransId="{10EC0A70-9740-4CDC-83F4-BD2A21D63C04}" sibTransId="{123F77A4-9954-45AB-8C50-07AE5F9224E9}"/>
    <dgm:cxn modelId="{5129B000-BE2E-4E57-92A5-D5A7863AD831}" type="presOf" srcId="{78DD2006-6D7C-425E-80A5-62867BEA3F6A}" destId="{4F7A44C2-6166-4D56-A72B-C500A6CE5948}" srcOrd="0" destOrd="0" presId="urn:microsoft.com/office/officeart/2005/8/layout/process3"/>
    <dgm:cxn modelId="{EEC35B67-9FBA-475B-B38D-4820B4E214A8}" type="presOf" srcId="{6A6C191A-BB68-4E15-9EF1-4B2AFAAE4592}" destId="{DBA75CE0-8878-4246-B637-672C248F7FB0}" srcOrd="1" destOrd="0" presId="urn:microsoft.com/office/officeart/2005/8/layout/process3"/>
    <dgm:cxn modelId="{3C28EBD3-ABC9-4561-9029-71398511ACBA}" type="presOf" srcId="{78DD2006-6D7C-425E-80A5-62867BEA3F6A}" destId="{3012D554-5AE9-4EF1-997B-C1601F078CF5}" srcOrd="1" destOrd="0" presId="urn:microsoft.com/office/officeart/2005/8/layout/process3"/>
    <dgm:cxn modelId="{F68946E4-B179-4D7D-9FCC-FCF2052D5983}" type="presOf" srcId="{6A6C191A-BB68-4E15-9EF1-4B2AFAAE4592}" destId="{3E042923-2906-4B88-A80B-F07175F662B6}" srcOrd="0" destOrd="0" presId="urn:microsoft.com/office/officeart/2005/8/layout/process3"/>
    <dgm:cxn modelId="{22A2E841-0BEE-4CDA-B298-1D6E5C0FA2ED}" type="presOf" srcId="{1E3F43AD-297D-4CD7-BD9C-779EB243FDAC}" destId="{1712562E-04C6-4C5A-8329-D7BD1D837927}" srcOrd="1" destOrd="0" presId="urn:microsoft.com/office/officeart/2005/8/layout/process3"/>
    <dgm:cxn modelId="{39A38895-3C71-4A7E-8906-08A4880F7B53}" type="presOf" srcId="{FD4B0E9B-ED59-4C98-8560-F2E31474A360}" destId="{FF257C5A-B87A-4A8F-A3CA-A8136FE36020}" srcOrd="0" destOrd="0" presId="urn:microsoft.com/office/officeart/2005/8/layout/process3"/>
    <dgm:cxn modelId="{5C0B7954-40B2-44E0-BF57-1FFCCB7CEF2D}" srcId="{78DD2006-6D7C-425E-80A5-62867BEA3F6A}" destId="{D0FDF10F-8CAB-4D6A-A4F9-4639D245A77E}" srcOrd="3" destOrd="0" parTransId="{E9AC9491-B164-41B2-A923-A763E3213C48}" sibTransId="{CAF0FD99-5EC2-468E-B59C-0D184AA93745}"/>
    <dgm:cxn modelId="{7F9EFA90-0E1E-493E-88BB-180EEF152584}" srcId="{6A6C191A-BB68-4E15-9EF1-4B2AFAAE4592}" destId="{A73E1E22-0717-4689-95E2-A71255FA2B05}" srcOrd="0" destOrd="0" parTransId="{FCA32A0D-856B-4228-AC91-4F5EC37084F8}" sibTransId="{AE5A4204-977E-453D-B181-9BDDF28858D8}"/>
    <dgm:cxn modelId="{5CA05C55-8AF7-430F-B9C0-E03872E6BC79}" type="presOf" srcId="{123F77A4-9954-45AB-8C50-07AE5F9224E9}" destId="{7C51AF11-12FA-4933-B3C6-710A1C31BBAF}" srcOrd="0" destOrd="0" presId="urn:microsoft.com/office/officeart/2005/8/layout/process3"/>
    <dgm:cxn modelId="{86B357F3-709C-4838-8E43-344376E30AB5}" srcId="{78DD2006-6D7C-425E-80A5-62867BEA3F6A}" destId="{A155E346-181E-4E42-86DA-A7B4F8A04E6A}" srcOrd="1" destOrd="0" parTransId="{710521D0-229B-4FF3-9055-86165D0D53A6}" sibTransId="{E7D47F5E-C790-447D-9E46-0A11AB2A3AE8}"/>
    <dgm:cxn modelId="{A7D64844-9BF2-4D49-BA07-1FE172F8BDE5}" type="presOf" srcId="{460640A4-9265-41EB-A569-A507A34D2BF8}" destId="{9E60E7F4-1C01-439A-930D-82097E8D926D}" srcOrd="0" destOrd="0" presId="urn:microsoft.com/office/officeart/2005/8/layout/process3"/>
    <dgm:cxn modelId="{48904B3C-F12F-4850-BFA9-99E9033F677D}" type="presOf" srcId="{4F99352C-3D41-419C-8C32-2250AFD0DC69}" destId="{27DF5E89-1A67-484C-AC91-4440B35CC253}" srcOrd="0" destOrd="4" presId="urn:microsoft.com/office/officeart/2005/8/layout/process3"/>
    <dgm:cxn modelId="{EC17B5F9-A2F2-4D77-A49E-961FAB703C95}" type="presOf" srcId="{EB2B793C-FCE2-48A1-B586-E6C84BD89C5F}" destId="{D6AE1801-F5DC-429E-9413-C59C93BE4AE9}" srcOrd="1" destOrd="0" presId="urn:microsoft.com/office/officeart/2005/8/layout/process3"/>
    <dgm:cxn modelId="{5A9A0842-0E02-4ED6-A1C6-92C4387FE31C}" type="presOf" srcId="{D0FDF10F-8CAB-4D6A-A4F9-4639D245A77E}" destId="{27DF5E89-1A67-484C-AC91-4440B35CC253}" srcOrd="0" destOrd="3" presId="urn:microsoft.com/office/officeart/2005/8/layout/process3"/>
    <dgm:cxn modelId="{805838F0-1542-482D-B8D7-0806D7AE62A0}" type="presOf" srcId="{EB2B793C-FCE2-48A1-B586-E6C84BD89C5F}" destId="{6C262A12-CAD3-4EEE-B3DA-AA11925AB105}" srcOrd="0" destOrd="0" presId="urn:microsoft.com/office/officeart/2005/8/layout/process3"/>
    <dgm:cxn modelId="{EE6DD1BF-31AA-45B3-982A-D37AF1AC5899}" srcId="{78DD2006-6D7C-425E-80A5-62867BEA3F6A}" destId="{3575E515-BE78-4D7C-BA5A-4785C4E7421C}" srcOrd="0" destOrd="0" parTransId="{C49AADEC-91EF-4A9F-A320-3E00F37D95B2}" sibTransId="{D7481970-5D90-4D83-A0F9-54F044F8BEC9}"/>
    <dgm:cxn modelId="{4B102250-7A88-4F8D-B09A-F1D140B66ADD}" srcId="{EB2B793C-FCE2-48A1-B586-E6C84BD89C5F}" destId="{568E5952-8A9A-4A97-9C64-3CD810C247B5}" srcOrd="1" destOrd="0" parTransId="{C6D45582-1F98-4ACB-9788-DE55CEBAAE49}" sibTransId="{95CA9D8A-C8B2-4BA2-A4D2-888CE62982E6}"/>
    <dgm:cxn modelId="{E300D69B-47E8-4672-9D57-CD8C195AA9F6}" type="presOf" srcId="{460640A4-9265-41EB-A569-A507A34D2BF8}" destId="{EF67DF26-4EB3-4B14-AA2E-D7B91C813D21}" srcOrd="1" destOrd="0" presId="urn:microsoft.com/office/officeart/2005/8/layout/process3"/>
    <dgm:cxn modelId="{F6D5DC52-D23D-4FBE-92AE-9BB73B524AAC}" type="presOf" srcId="{1E3F43AD-297D-4CD7-BD9C-779EB243FDAC}" destId="{81A756EC-4DD9-4F5A-9351-757913D1461F}" srcOrd="0" destOrd="0" presId="urn:microsoft.com/office/officeart/2005/8/layout/process3"/>
    <dgm:cxn modelId="{E3835E63-E21B-49AD-B50C-F1A9E23E931C}" srcId="{6A6C191A-BB68-4E15-9EF1-4B2AFAAE4592}" destId="{0018DC0D-437B-4A0D-B1FF-D490D61A68C8}" srcOrd="1" destOrd="0" parTransId="{A2343F42-21C4-48C9-882A-062237CA1CB2}" sibTransId="{FBF1AEBB-EF99-4F26-92E5-FAF1A68FB48A}"/>
    <dgm:cxn modelId="{010CBBEE-E8C7-4FC4-A38C-6A58BAEB3076}" srcId="{BEADCF16-4967-4489-83C4-D78911BC88DF}" destId="{6A6C191A-BB68-4E15-9EF1-4B2AFAAE4592}" srcOrd="0" destOrd="0" parTransId="{EF46D470-8FF1-4E7F-812B-9ACA26D44BD3}" sibTransId="{1E3F43AD-297D-4CD7-BD9C-779EB243FDAC}"/>
    <dgm:cxn modelId="{1225E7C4-3BED-4EE4-AC3B-4C8A428D8CA3}" type="presOf" srcId="{BEADCF16-4967-4489-83C4-D78911BC88DF}" destId="{F28034CD-256A-466D-B59C-65A06B3ABEE6}" srcOrd="0" destOrd="0" presId="urn:microsoft.com/office/officeart/2005/8/layout/process3"/>
    <dgm:cxn modelId="{5F55FD1D-D72E-4C37-A2F3-789B3D54FDCB}" srcId="{78DD2006-6D7C-425E-80A5-62867BEA3F6A}" destId="{4F99352C-3D41-419C-8C32-2250AFD0DC69}" srcOrd="4" destOrd="0" parTransId="{8EE09522-2B84-48D6-97C6-C4329A24FAB1}" sibTransId="{0FD46DB6-9645-45CD-8719-1A12FB1D0943}"/>
    <dgm:cxn modelId="{2BFDE95E-83F1-4863-AFB4-7EAB3A0CB89E}" type="presOf" srcId="{A73E1E22-0717-4689-95E2-A71255FA2B05}" destId="{B8954F26-5F99-4D19-B4CD-D3AC172E2C6C}" srcOrd="0" destOrd="0" presId="urn:microsoft.com/office/officeart/2005/8/layout/process3"/>
    <dgm:cxn modelId="{DE5CF3AA-51AF-41EF-AFA5-E7335A633526}" type="presOf" srcId="{0018DC0D-437B-4A0D-B1FF-D490D61A68C8}" destId="{B8954F26-5F99-4D19-B4CD-D3AC172E2C6C}" srcOrd="0" destOrd="1" presId="urn:microsoft.com/office/officeart/2005/8/layout/process3"/>
    <dgm:cxn modelId="{42C70512-CE4A-4A12-A88C-3013BCCF53B1}" type="presOf" srcId="{FD4B0E9B-ED59-4C98-8560-F2E31474A360}" destId="{21996D63-98FE-4CEE-885C-32DBFE38CB2E}" srcOrd="1" destOrd="0" presId="urn:microsoft.com/office/officeart/2005/8/layout/process3"/>
    <dgm:cxn modelId="{1342B001-DCCB-41E8-BE9C-0707726C49BC}" type="presOf" srcId="{3575E515-BE78-4D7C-BA5A-4785C4E7421C}" destId="{27DF5E89-1A67-484C-AC91-4440B35CC253}" srcOrd="0" destOrd="0" presId="urn:microsoft.com/office/officeart/2005/8/layout/process3"/>
    <dgm:cxn modelId="{7E37AAB8-67BC-45AE-99F1-422EB7A9C817}" type="presOf" srcId="{CBFB2FA4-3660-4D16-855E-631C1F4FF62B}" destId="{7F0403DB-5F1F-4FAD-9EFE-78EF5239B797}" srcOrd="0" destOrd="2" presId="urn:microsoft.com/office/officeart/2005/8/layout/process3"/>
    <dgm:cxn modelId="{C5AB7AA3-E4C4-402D-AAC1-FB2B0E114A13}" type="presParOf" srcId="{F28034CD-256A-466D-B59C-65A06B3ABEE6}" destId="{85581F94-B014-4B99-9210-4DD604860296}" srcOrd="0" destOrd="0" presId="urn:microsoft.com/office/officeart/2005/8/layout/process3"/>
    <dgm:cxn modelId="{F32972A7-A04B-4FB2-85C8-EFCC4318CC2C}" type="presParOf" srcId="{85581F94-B014-4B99-9210-4DD604860296}" destId="{3E042923-2906-4B88-A80B-F07175F662B6}" srcOrd="0" destOrd="0" presId="urn:microsoft.com/office/officeart/2005/8/layout/process3"/>
    <dgm:cxn modelId="{E12E79CD-A55E-4362-9998-1153112D2A53}" type="presParOf" srcId="{85581F94-B014-4B99-9210-4DD604860296}" destId="{DBA75CE0-8878-4246-B637-672C248F7FB0}" srcOrd="1" destOrd="0" presId="urn:microsoft.com/office/officeart/2005/8/layout/process3"/>
    <dgm:cxn modelId="{4E2E17C6-67BF-489A-8AEF-E1C20578DF61}" type="presParOf" srcId="{85581F94-B014-4B99-9210-4DD604860296}" destId="{B8954F26-5F99-4D19-B4CD-D3AC172E2C6C}" srcOrd="2" destOrd="0" presId="urn:microsoft.com/office/officeart/2005/8/layout/process3"/>
    <dgm:cxn modelId="{5142C4FF-EEE1-4EBE-9ECB-B2F80688A985}" type="presParOf" srcId="{F28034CD-256A-466D-B59C-65A06B3ABEE6}" destId="{81A756EC-4DD9-4F5A-9351-757913D1461F}" srcOrd="1" destOrd="0" presId="urn:microsoft.com/office/officeart/2005/8/layout/process3"/>
    <dgm:cxn modelId="{361E2ACC-FE94-4219-9960-962B0C1C1107}" type="presParOf" srcId="{81A756EC-4DD9-4F5A-9351-757913D1461F}" destId="{1712562E-04C6-4C5A-8329-D7BD1D837927}" srcOrd="0" destOrd="0" presId="urn:microsoft.com/office/officeart/2005/8/layout/process3"/>
    <dgm:cxn modelId="{36117981-1841-451D-985B-A5EBC4F9DD14}" type="presParOf" srcId="{F28034CD-256A-466D-B59C-65A06B3ABEE6}" destId="{95CE58D6-3AE5-49BF-9F8C-906EA3CB9C20}" srcOrd="2" destOrd="0" presId="urn:microsoft.com/office/officeart/2005/8/layout/process3"/>
    <dgm:cxn modelId="{4BCC1361-3276-48AC-B8CF-A049B4029CBF}" type="presParOf" srcId="{95CE58D6-3AE5-49BF-9F8C-906EA3CB9C20}" destId="{4F7A44C2-6166-4D56-A72B-C500A6CE5948}" srcOrd="0" destOrd="0" presId="urn:microsoft.com/office/officeart/2005/8/layout/process3"/>
    <dgm:cxn modelId="{D443C449-67A5-48A1-80E6-66C6B597CF57}" type="presParOf" srcId="{95CE58D6-3AE5-49BF-9F8C-906EA3CB9C20}" destId="{3012D554-5AE9-4EF1-997B-C1601F078CF5}" srcOrd="1" destOrd="0" presId="urn:microsoft.com/office/officeart/2005/8/layout/process3"/>
    <dgm:cxn modelId="{646EDD87-E9E0-4C54-9EAF-80F238EA22F5}" type="presParOf" srcId="{95CE58D6-3AE5-49BF-9F8C-906EA3CB9C20}" destId="{27DF5E89-1A67-484C-AC91-4440B35CC253}" srcOrd="2" destOrd="0" presId="urn:microsoft.com/office/officeart/2005/8/layout/process3"/>
    <dgm:cxn modelId="{1472708B-AA35-4101-B6E5-8BD8AB25BA19}" type="presParOf" srcId="{F28034CD-256A-466D-B59C-65A06B3ABEE6}" destId="{7C51AF11-12FA-4933-B3C6-710A1C31BBAF}" srcOrd="3" destOrd="0" presId="urn:microsoft.com/office/officeart/2005/8/layout/process3"/>
    <dgm:cxn modelId="{063084AE-F591-4AA4-9C28-19FFE2E740A8}" type="presParOf" srcId="{7C51AF11-12FA-4933-B3C6-710A1C31BBAF}" destId="{64CC2F8C-0EA8-4BAD-B963-6212C1C17B58}" srcOrd="0" destOrd="0" presId="urn:microsoft.com/office/officeart/2005/8/layout/process3"/>
    <dgm:cxn modelId="{EA21FCB4-8DD4-456D-B36A-953D7A20C150}" type="presParOf" srcId="{F28034CD-256A-466D-B59C-65A06B3ABEE6}" destId="{91B2938B-56B6-4947-86C8-CCD5F1FFC631}" srcOrd="4" destOrd="0" presId="urn:microsoft.com/office/officeart/2005/8/layout/process3"/>
    <dgm:cxn modelId="{D9B5D8C8-A8D1-4AD6-B720-AFF2AC6ADB90}" type="presParOf" srcId="{91B2938B-56B6-4947-86C8-CCD5F1FFC631}" destId="{6C262A12-CAD3-4EEE-B3DA-AA11925AB105}" srcOrd="0" destOrd="0" presId="urn:microsoft.com/office/officeart/2005/8/layout/process3"/>
    <dgm:cxn modelId="{99F3DB98-255D-46BD-BA7A-B68FCB28713A}" type="presParOf" srcId="{91B2938B-56B6-4947-86C8-CCD5F1FFC631}" destId="{D6AE1801-F5DC-429E-9413-C59C93BE4AE9}" srcOrd="1" destOrd="0" presId="urn:microsoft.com/office/officeart/2005/8/layout/process3"/>
    <dgm:cxn modelId="{5D90336D-5469-45BC-B2E6-7BF7FAFBC657}" type="presParOf" srcId="{91B2938B-56B6-4947-86C8-CCD5F1FFC631}" destId="{49C70073-09DD-47AC-940A-A5DE60C701A4}" srcOrd="2" destOrd="0" presId="urn:microsoft.com/office/officeart/2005/8/layout/process3"/>
    <dgm:cxn modelId="{ACFC460B-ECB0-47E4-86B4-5F7B11A2EBA4}" type="presParOf" srcId="{F28034CD-256A-466D-B59C-65A06B3ABEE6}" destId="{FF257C5A-B87A-4A8F-A3CA-A8136FE36020}" srcOrd="5" destOrd="0" presId="urn:microsoft.com/office/officeart/2005/8/layout/process3"/>
    <dgm:cxn modelId="{74013806-0898-4613-8E95-8C82A4C9E1F1}" type="presParOf" srcId="{FF257C5A-B87A-4A8F-A3CA-A8136FE36020}" destId="{21996D63-98FE-4CEE-885C-32DBFE38CB2E}" srcOrd="0" destOrd="0" presId="urn:microsoft.com/office/officeart/2005/8/layout/process3"/>
    <dgm:cxn modelId="{9F9DAFC0-6742-4980-8A69-429E21D8C1EB}" type="presParOf" srcId="{F28034CD-256A-466D-B59C-65A06B3ABEE6}" destId="{B39A1F2A-67EC-4E53-967E-05FE6ED46AEB}" srcOrd="6" destOrd="0" presId="urn:microsoft.com/office/officeart/2005/8/layout/process3"/>
    <dgm:cxn modelId="{FD6AA0BC-531D-4EF6-82DA-539A1C4636C1}" type="presParOf" srcId="{B39A1F2A-67EC-4E53-967E-05FE6ED46AEB}" destId="{9E60E7F4-1C01-439A-930D-82097E8D926D}" srcOrd="0" destOrd="0" presId="urn:microsoft.com/office/officeart/2005/8/layout/process3"/>
    <dgm:cxn modelId="{47FE254F-9951-4B53-9615-EA7360BDEEDF}" type="presParOf" srcId="{B39A1F2A-67EC-4E53-967E-05FE6ED46AEB}" destId="{EF67DF26-4EB3-4B14-AA2E-D7B91C813D21}" srcOrd="1" destOrd="0" presId="urn:microsoft.com/office/officeart/2005/8/layout/process3"/>
    <dgm:cxn modelId="{34F0DAA6-42C2-4DE8-A2B4-A1DE96AF36D6}" type="presParOf" srcId="{B39A1F2A-67EC-4E53-967E-05FE6ED46AEB}" destId="{7F0403DB-5F1F-4FAD-9EFE-78EF5239B79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9C0CD-5B9D-474F-AE76-708C1EC666BE}">
      <dsp:nvSpPr>
        <dsp:cNvPr id="0" name=""/>
        <dsp:cNvSpPr/>
      </dsp:nvSpPr>
      <dsp:spPr>
        <a:xfrm rot="10800000">
          <a:off x="1231237" y="288"/>
          <a:ext cx="4403840" cy="487999"/>
        </a:xfrm>
        <a:prstGeom prst="homePlat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194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Informatique - Electronique</a:t>
          </a:r>
        </a:p>
      </dsp:txBody>
      <dsp:txXfrm rot="10800000">
        <a:off x="1353237" y="288"/>
        <a:ext cx="4281840" cy="487999"/>
      </dsp:txXfrm>
    </dsp:sp>
    <dsp:sp modelId="{5A03F0CD-086E-4B06-A600-CC54C0932505}">
      <dsp:nvSpPr>
        <dsp:cNvPr id="0" name=""/>
        <dsp:cNvSpPr/>
      </dsp:nvSpPr>
      <dsp:spPr>
        <a:xfrm>
          <a:off x="987238" y="288"/>
          <a:ext cx="487999" cy="48799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882D9-AFD4-4EA5-9F78-34A866B8D610}">
      <dsp:nvSpPr>
        <dsp:cNvPr id="0" name=""/>
        <dsp:cNvSpPr/>
      </dsp:nvSpPr>
      <dsp:spPr>
        <a:xfrm rot="10800000">
          <a:off x="1231237" y="633959"/>
          <a:ext cx="4403840" cy="487999"/>
        </a:xfrm>
        <a:prstGeom prst="homePlat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194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Conception/Réalisation de produits</a:t>
          </a:r>
        </a:p>
      </dsp:txBody>
      <dsp:txXfrm rot="10800000">
        <a:off x="1353237" y="633959"/>
        <a:ext cx="4281840" cy="487999"/>
      </dsp:txXfrm>
    </dsp:sp>
    <dsp:sp modelId="{70D1A23D-10AD-4C2F-BEDD-9C486B5AB289}">
      <dsp:nvSpPr>
        <dsp:cNvPr id="0" name=""/>
        <dsp:cNvSpPr/>
      </dsp:nvSpPr>
      <dsp:spPr>
        <a:xfrm>
          <a:off x="987238" y="633959"/>
          <a:ext cx="487999" cy="487999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EB9CA-1373-4E01-97B9-A97C78984746}">
      <dsp:nvSpPr>
        <dsp:cNvPr id="0" name=""/>
        <dsp:cNvSpPr/>
      </dsp:nvSpPr>
      <dsp:spPr>
        <a:xfrm rot="10800000">
          <a:off x="1231237" y="1267630"/>
          <a:ext cx="4403840" cy="487999"/>
        </a:xfrm>
        <a:prstGeom prst="homePlat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194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Conception/Réalisation de processus</a:t>
          </a:r>
        </a:p>
      </dsp:txBody>
      <dsp:txXfrm rot="10800000">
        <a:off x="1353237" y="1267630"/>
        <a:ext cx="4281840" cy="487999"/>
      </dsp:txXfrm>
    </dsp:sp>
    <dsp:sp modelId="{CA99569C-9A23-47F6-B26E-68448FD37B62}">
      <dsp:nvSpPr>
        <dsp:cNvPr id="0" name=""/>
        <dsp:cNvSpPr/>
      </dsp:nvSpPr>
      <dsp:spPr>
        <a:xfrm>
          <a:off x="987238" y="1267630"/>
          <a:ext cx="487999" cy="487999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EB17E-222F-4334-8362-B63D1E8E28DE}">
      <dsp:nvSpPr>
        <dsp:cNvPr id="0" name=""/>
        <dsp:cNvSpPr/>
      </dsp:nvSpPr>
      <dsp:spPr>
        <a:xfrm rot="10800000">
          <a:off x="1231237" y="1901301"/>
          <a:ext cx="4403840" cy="487999"/>
        </a:xfrm>
        <a:prstGeom prst="homePlat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194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Services Techniques</a:t>
          </a:r>
        </a:p>
      </dsp:txBody>
      <dsp:txXfrm rot="10800000">
        <a:off x="1353237" y="1901301"/>
        <a:ext cx="4281840" cy="487999"/>
      </dsp:txXfrm>
    </dsp:sp>
    <dsp:sp modelId="{9CD41A3B-A010-4706-80F5-456E4505B0ED}">
      <dsp:nvSpPr>
        <dsp:cNvPr id="0" name=""/>
        <dsp:cNvSpPr/>
      </dsp:nvSpPr>
      <dsp:spPr>
        <a:xfrm>
          <a:off x="987238" y="1901301"/>
          <a:ext cx="487999" cy="487999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7BD5F-DD19-4C7E-9153-D3CFCFCED930}">
      <dsp:nvSpPr>
        <dsp:cNvPr id="0" name=""/>
        <dsp:cNvSpPr/>
      </dsp:nvSpPr>
      <dsp:spPr>
        <a:xfrm rot="10800000">
          <a:off x="1231237" y="2534973"/>
          <a:ext cx="4403840" cy="487999"/>
        </a:xfrm>
        <a:prstGeom prst="homePlat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194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>
              <a:ln>
                <a:solidFill>
                  <a:schemeClr val="tx1"/>
                </a:solidFill>
              </a:ln>
            </a:rPr>
            <a:t>Habitat</a:t>
          </a:r>
        </a:p>
      </dsp:txBody>
      <dsp:txXfrm rot="10800000">
        <a:off x="1353237" y="2534973"/>
        <a:ext cx="4281840" cy="487999"/>
      </dsp:txXfrm>
    </dsp:sp>
    <dsp:sp modelId="{852388EA-F952-4C9F-A81A-23FD2FAEB1E9}">
      <dsp:nvSpPr>
        <dsp:cNvPr id="0" name=""/>
        <dsp:cNvSpPr/>
      </dsp:nvSpPr>
      <dsp:spPr>
        <a:xfrm>
          <a:off x="987238" y="2534973"/>
          <a:ext cx="487999" cy="487999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7A188-82EA-442B-A2C2-AD8AEFD8DDA2}">
      <dsp:nvSpPr>
        <dsp:cNvPr id="0" name=""/>
        <dsp:cNvSpPr/>
      </dsp:nvSpPr>
      <dsp:spPr>
        <a:xfrm rot="10800000">
          <a:off x="1231237" y="3168644"/>
          <a:ext cx="4403840" cy="487999"/>
        </a:xfrm>
        <a:prstGeom prst="homePlate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194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Commerce</a:t>
          </a:r>
        </a:p>
      </dsp:txBody>
      <dsp:txXfrm rot="10800000">
        <a:off x="1353237" y="3168644"/>
        <a:ext cx="4281840" cy="487999"/>
      </dsp:txXfrm>
    </dsp:sp>
    <dsp:sp modelId="{A3CCEE34-3747-4FC3-9829-66FA60BDD7F2}">
      <dsp:nvSpPr>
        <dsp:cNvPr id="0" name=""/>
        <dsp:cNvSpPr/>
      </dsp:nvSpPr>
      <dsp:spPr>
        <a:xfrm>
          <a:off x="987238" y="3168644"/>
          <a:ext cx="487999" cy="487999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75CE0-8878-4246-B637-672C248F7FB0}">
      <dsp:nvSpPr>
        <dsp:cNvPr id="0" name=""/>
        <dsp:cNvSpPr/>
      </dsp:nvSpPr>
      <dsp:spPr>
        <a:xfrm>
          <a:off x="1061" y="180686"/>
          <a:ext cx="1333758" cy="7629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Evaluation quantitative</a:t>
          </a:r>
        </a:p>
      </dsp:txBody>
      <dsp:txXfrm>
        <a:off x="1061" y="180686"/>
        <a:ext cx="1333758" cy="508643"/>
      </dsp:txXfrm>
    </dsp:sp>
    <dsp:sp modelId="{B8954F26-5F99-4D19-B4CD-D3AC172E2C6C}">
      <dsp:nvSpPr>
        <dsp:cNvPr id="0" name=""/>
        <dsp:cNvSpPr/>
      </dsp:nvSpPr>
      <dsp:spPr>
        <a:xfrm>
          <a:off x="274240" y="689330"/>
          <a:ext cx="1333758" cy="203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/>
            <a:t>Moyenne de l'eleve cofficienté par matiere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/>
            <a:t>Moyenne des notes du bac cofficientée</a:t>
          </a:r>
        </a:p>
      </dsp:txBody>
      <dsp:txXfrm>
        <a:off x="313304" y="728394"/>
        <a:ext cx="1255630" cy="1960597"/>
      </dsp:txXfrm>
    </dsp:sp>
    <dsp:sp modelId="{81A756EC-4DD9-4F5A-9351-757913D1461F}">
      <dsp:nvSpPr>
        <dsp:cNvPr id="0" name=""/>
        <dsp:cNvSpPr/>
      </dsp:nvSpPr>
      <dsp:spPr>
        <a:xfrm>
          <a:off x="1537013" y="268974"/>
          <a:ext cx="428649" cy="332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1537013" y="335387"/>
        <a:ext cx="329029" cy="199241"/>
      </dsp:txXfrm>
    </dsp:sp>
    <dsp:sp modelId="{3012D554-5AE9-4EF1-997B-C1601F078CF5}">
      <dsp:nvSpPr>
        <dsp:cNvPr id="0" name=""/>
        <dsp:cNvSpPr/>
      </dsp:nvSpPr>
      <dsp:spPr>
        <a:xfrm>
          <a:off x="2143592" y="180686"/>
          <a:ext cx="1333758" cy="7629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Fiche avenir</a:t>
          </a:r>
        </a:p>
      </dsp:txBody>
      <dsp:txXfrm>
        <a:off x="2143592" y="180686"/>
        <a:ext cx="1333758" cy="508643"/>
      </dsp:txXfrm>
    </dsp:sp>
    <dsp:sp modelId="{27DF5E89-1A67-484C-AC91-4440B35CC253}">
      <dsp:nvSpPr>
        <dsp:cNvPr id="0" name=""/>
        <dsp:cNvSpPr/>
      </dsp:nvSpPr>
      <dsp:spPr>
        <a:xfrm>
          <a:off x="2416771" y="689330"/>
          <a:ext cx="1333758" cy="203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/>
            <a:t>Méthode de travail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/>
            <a:t>Autonomie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/>
            <a:t>Engagement citoyen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/>
            <a:t>Capacité à s’investir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/>
            <a:t>Capacité à réussir</a:t>
          </a:r>
        </a:p>
      </dsp:txBody>
      <dsp:txXfrm>
        <a:off x="2455835" y="728394"/>
        <a:ext cx="1255630" cy="1960597"/>
      </dsp:txXfrm>
    </dsp:sp>
    <dsp:sp modelId="{7C51AF11-12FA-4933-B3C6-710A1C31BBAF}">
      <dsp:nvSpPr>
        <dsp:cNvPr id="0" name=""/>
        <dsp:cNvSpPr/>
      </dsp:nvSpPr>
      <dsp:spPr>
        <a:xfrm>
          <a:off x="3679544" y="268974"/>
          <a:ext cx="428649" cy="332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3679544" y="335387"/>
        <a:ext cx="329029" cy="199241"/>
      </dsp:txXfrm>
    </dsp:sp>
    <dsp:sp modelId="{D6AE1801-F5DC-429E-9413-C59C93BE4AE9}">
      <dsp:nvSpPr>
        <dsp:cNvPr id="0" name=""/>
        <dsp:cNvSpPr/>
      </dsp:nvSpPr>
      <dsp:spPr>
        <a:xfrm>
          <a:off x="4286123" y="180686"/>
          <a:ext cx="1333758" cy="7629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Evaluation qualitative</a:t>
          </a:r>
        </a:p>
      </dsp:txBody>
      <dsp:txXfrm>
        <a:off x="4286123" y="180686"/>
        <a:ext cx="1333758" cy="508643"/>
      </dsp:txXfrm>
    </dsp:sp>
    <dsp:sp modelId="{49C70073-09DD-47AC-940A-A5DE60C701A4}">
      <dsp:nvSpPr>
        <dsp:cNvPr id="0" name=""/>
        <dsp:cNvSpPr/>
      </dsp:nvSpPr>
      <dsp:spPr>
        <a:xfrm>
          <a:off x="4559302" y="689330"/>
          <a:ext cx="1333758" cy="203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/>
            <a:t>Motivation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Appréciation</a:t>
          </a:r>
          <a:endParaRPr lang="fr-FR" sz="1300" kern="1200" dirty="0"/>
        </a:p>
      </dsp:txBody>
      <dsp:txXfrm>
        <a:off x="4598366" y="728394"/>
        <a:ext cx="1255630" cy="1960597"/>
      </dsp:txXfrm>
    </dsp:sp>
    <dsp:sp modelId="{FF257C5A-B87A-4A8F-A3CA-A8136FE36020}">
      <dsp:nvSpPr>
        <dsp:cNvPr id="0" name=""/>
        <dsp:cNvSpPr/>
      </dsp:nvSpPr>
      <dsp:spPr>
        <a:xfrm>
          <a:off x="5822075" y="268974"/>
          <a:ext cx="428649" cy="332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5822075" y="335387"/>
        <a:ext cx="329029" cy="199241"/>
      </dsp:txXfrm>
    </dsp:sp>
    <dsp:sp modelId="{EF67DF26-4EB3-4B14-AA2E-D7B91C813D21}">
      <dsp:nvSpPr>
        <dsp:cNvPr id="0" name=""/>
        <dsp:cNvSpPr/>
      </dsp:nvSpPr>
      <dsp:spPr>
        <a:xfrm>
          <a:off x="6428654" y="180686"/>
          <a:ext cx="1333758" cy="7629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Note Finale</a:t>
          </a:r>
        </a:p>
      </dsp:txBody>
      <dsp:txXfrm>
        <a:off x="6428654" y="180686"/>
        <a:ext cx="1333758" cy="508643"/>
      </dsp:txXfrm>
    </dsp:sp>
    <dsp:sp modelId="{7F0403DB-5F1F-4FAD-9EFE-78EF5239B797}">
      <dsp:nvSpPr>
        <dsp:cNvPr id="0" name=""/>
        <dsp:cNvSpPr/>
      </dsp:nvSpPr>
      <dsp:spPr>
        <a:xfrm>
          <a:off x="6701833" y="689330"/>
          <a:ext cx="1333758" cy="203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/>
            <a:t>Evaluation quantitative coefficientée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/>
            <a:t>fiche avenir coeficientée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/>
            <a:t>Evaluation qualitative coefficientée</a:t>
          </a:r>
        </a:p>
      </dsp:txBody>
      <dsp:txXfrm>
        <a:off x="6740897" y="728394"/>
        <a:ext cx="1255630" cy="1960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0.53726</cdr:x>
      <cdr:y>0.79801</cdr:y>
    </cdr:from>
    <cdr:to>
      <cdr:x>0.68298</cdr:x>
      <cdr:y>0.90391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5467257" y="2310714"/>
          <a:ext cx="1482811" cy="3066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fr-FR" sz="1100" i="1" dirty="0" smtClean="0">
              <a:solidFill>
                <a:srgbClr val="FF0000"/>
              </a:solidFill>
            </a:rPr>
            <a:t>1</a:t>
          </a:r>
          <a:r>
            <a:rPr lang="fr-FR" sz="1100" i="1" baseline="30000" dirty="0" smtClean="0">
              <a:solidFill>
                <a:srgbClr val="FF0000"/>
              </a:solidFill>
            </a:rPr>
            <a:t>ère</a:t>
          </a:r>
          <a:r>
            <a:rPr lang="fr-FR" sz="1100" i="1" dirty="0" smtClean="0">
              <a:solidFill>
                <a:srgbClr val="FF0000"/>
              </a:solidFill>
            </a:rPr>
            <a:t> année de la réforme</a:t>
          </a:r>
          <a:endParaRPr lang="fr-FR" sz="1100" i="1" dirty="0">
            <a:solidFill>
              <a:srgbClr val="FF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0.04206</cdr:x>
      <cdr:y>0.11098</cdr:y>
    </cdr:from>
    <cdr:to>
      <cdr:x>0.34781</cdr:x>
      <cdr:y>0.18194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244761" y="592729"/>
          <a:ext cx="1779373" cy="37894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fr-FR" sz="1100" dirty="0" smtClean="0"/>
            <a:t>Orientation sur une cohorte</a:t>
          </a:r>
          <a:endParaRPr lang="fr-FR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0.71022</cdr:x>
      <cdr:y>0.07448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0" y="0"/>
          <a:ext cx="4133224" cy="37894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fr-FR" sz="1100" dirty="0" smtClean="0"/>
            <a:t>Entrée en école d’ingénieur</a:t>
          </a:r>
        </a:p>
        <a:p xmlns:a="http://schemas.openxmlformats.org/drawingml/2006/main">
          <a:r>
            <a:rPr lang="fr-FR" dirty="0" smtClean="0"/>
            <a:t>(entrée à Bac +3)</a:t>
          </a:r>
          <a:endParaRPr lang="fr-FR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A2AAF-2B5F-4D37-ADBA-D427947B4AF9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CDD91-CBDC-43B1-A9C4-2C211BEC767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29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506D-1923-4EBB-8A84-103EE38628EB}" type="datetime1">
              <a:rPr lang="fr-FR" smtClean="0"/>
              <a:pPr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546-EE50-4C84-BA2A-CA7AF07F2A28}" type="datetime1">
              <a:rPr lang="fr-FR" smtClean="0"/>
              <a:pPr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DAA6-7E52-41C0-92A8-6611D651FF09}" type="datetime1">
              <a:rPr lang="fr-FR" smtClean="0"/>
              <a:pPr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32E3-8AF1-4D12-9AEA-A339344D76DE}" type="datetime1">
              <a:rPr lang="fr-FR" smtClean="0"/>
              <a:pPr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8B4D8-0AF6-4333-9EA0-1AECAE022804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FB-121C-4C33-8B22-27108DDEBBE8}" type="datetime1">
              <a:rPr lang="fr-FR" smtClean="0"/>
              <a:pPr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0A7-B3CA-477F-AEA9-68A11CE1BD69}" type="datetime1">
              <a:rPr lang="fr-FR" smtClean="0"/>
              <a:pPr/>
              <a:t>25/05/2022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2C988A-86D5-4929-883E-AA87E0B5469F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F93E-4D0A-4DC7-B454-0D5851286CBE}" type="datetime1">
              <a:rPr lang="fr-FR" smtClean="0"/>
              <a:pPr/>
              <a:t>25/05/2022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9499D1-B137-4EF3-AEF5-391B484E80BC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2EC5-3186-483C-8C51-AFE11AF3BB01}" type="datetime1">
              <a:rPr lang="fr-FR" smtClean="0"/>
              <a:pPr/>
              <a:t>25/05/2022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73E03-3F8D-4EE2-9E67-8E6C0F72509A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E667-982B-4FA3-A7B9-A5C7663D0AD4}" type="datetime1">
              <a:rPr lang="fr-FR" smtClean="0"/>
              <a:pPr/>
              <a:t>25/05/2022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B5DA-C805-47EA-B0FE-B70EA1180A8D}" type="datetime1">
              <a:rPr lang="fr-FR" smtClean="0"/>
              <a:pPr/>
              <a:t>25/05/2022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4DC7-460E-4A1F-8D99-A61FB39FC3B6}" type="datetime1">
              <a:rPr lang="fr-FR" smtClean="0"/>
              <a:pPr/>
              <a:t>25/05/2022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A57B85F4-3862-4152-9CAC-372F074376BD}" type="datetime1">
              <a:rPr lang="fr-FR" smtClean="0"/>
              <a:pPr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r>
              <a:rPr lang="fr-FR"/>
              <a:t>GRD STI - Académie de LYON</a:t>
            </a:r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 algn="ctr"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rama.com/formations/fiches-metiers/architecte-btp-urbanisme/" TargetMode="External"/><Relationship Id="rId2" Type="http://schemas.openxmlformats.org/officeDocument/2006/relationships/hyperlink" Target="https://www.studyrama.com/formations/fiches-metiers/industrie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studyrama.com/formations/specialites/energie/" TargetMode="External"/><Relationship Id="rId4" Type="http://schemas.openxmlformats.org/officeDocument/2006/relationships/hyperlink" Target="https://www.studyrama.com/formations/specialites/environnement-developpement-durabl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jpeg"/><Relationship Id="rId4" Type="http://schemas.openxmlformats.org/officeDocument/2006/relationships/image" Target="../media/image23.png"/><Relationship Id="rId9" Type="http://schemas.openxmlformats.org/officeDocument/2006/relationships/image" Target="../media/image2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Séminaire SII lycée 2022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GRD STI - Académie de LYON</a:t>
            </a:r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86825"/>
              </p:ext>
            </p:extLst>
          </p:nvPr>
        </p:nvGraphicFramePr>
        <p:xfrm>
          <a:off x="496388" y="1021977"/>
          <a:ext cx="10750731" cy="545649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61908">
                  <a:extLst>
                    <a:ext uri="{9D8B030D-6E8A-4147-A177-3AD203B41FA5}">
                      <a16:colId xmlns:a16="http://schemas.microsoft.com/office/drawing/2014/main" val="2246798903"/>
                    </a:ext>
                  </a:extLst>
                </a:gridCol>
                <a:gridCol w="8488823">
                  <a:extLst>
                    <a:ext uri="{9D8B030D-6E8A-4147-A177-3AD203B41FA5}">
                      <a16:colId xmlns:a16="http://schemas.microsoft.com/office/drawing/2014/main" val="268101246"/>
                    </a:ext>
                  </a:extLst>
                </a:gridCol>
              </a:tblGrid>
              <a:tr h="406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8h30 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Accueil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234507"/>
                  </a:ext>
                </a:extLst>
              </a:tr>
              <a:tr h="406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9h </a:t>
                      </a:r>
                      <a:endParaRPr lang="fr-FR" sz="24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9h15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Introduction du séminaire 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2400" dirty="0" smtClean="0"/>
                        <a:t>Bac-3 / bac+5 – Les évolutions</a:t>
                      </a:r>
                    </a:p>
                    <a:p>
                      <a:pPr marL="34290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2400" dirty="0" smtClean="0"/>
                        <a:t>Réforme du bac et flux d’orientation</a:t>
                      </a:r>
                    </a:p>
                    <a:p>
                      <a:pPr marL="34290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2400" dirty="0" smtClean="0"/>
                        <a:t>Les CPGE</a:t>
                      </a:r>
                    </a:p>
                    <a:p>
                      <a:pPr marL="34290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2400" dirty="0" smtClean="0"/>
                        <a:t>Les BTS</a:t>
                      </a:r>
                    </a:p>
                    <a:p>
                      <a:pPr marL="34290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2400" dirty="0" smtClean="0"/>
                        <a:t>Les BUT dont p</a:t>
                      </a:r>
                      <a:r>
                        <a:rPr lang="fr-FR" sz="2400" dirty="0" smtClean="0">
                          <a:effectLst/>
                        </a:rPr>
                        <a:t>résentation du lieu d’accueil et visite</a:t>
                      </a:r>
                      <a:endParaRPr lang="fr-FR" sz="2400" dirty="0" smtClean="0"/>
                    </a:p>
                    <a:p>
                      <a:pPr marL="34290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2400" dirty="0" smtClean="0"/>
                        <a:t>Parcours Avenir</a:t>
                      </a:r>
                    </a:p>
                    <a:p>
                      <a:pPr marL="34290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2400" dirty="0" err="1" smtClean="0"/>
                        <a:t>ParcourSup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821287"/>
                  </a:ext>
                </a:extLst>
              </a:tr>
              <a:tr h="3924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11h30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Rappel du cadrage sur les projets et grand oral + infos examens 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0194798"/>
                  </a:ext>
                </a:extLst>
              </a:tr>
              <a:tr h="484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(12h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L’AEFC…)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4830751"/>
                  </a:ext>
                </a:extLst>
              </a:tr>
              <a:tr h="406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 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Pose repas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0135389"/>
                  </a:ext>
                </a:extLst>
              </a:tr>
              <a:tr h="406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Après midi 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Présentation des travaux en </a:t>
                      </a:r>
                      <a:r>
                        <a:rPr lang="fr-FR" sz="2400" dirty="0" smtClean="0">
                          <a:effectLst/>
                        </a:rPr>
                        <a:t>atelier 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0642608"/>
                  </a:ext>
                </a:extLst>
              </a:tr>
              <a:tr h="406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Travail en atelier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5007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75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39206-2099-4BBA-991E-3BE984A5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Voies d’accès </a:t>
            </a:r>
            <a:r>
              <a:rPr lang="fr-FR" dirty="0"/>
              <a:t>en école d’ingénieur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605C42-C9D1-43B4-B171-5F2C01C95D7B}"/>
              </a:ext>
            </a:extLst>
          </p:cNvPr>
          <p:cNvSpPr txBox="1"/>
          <p:nvPr/>
        </p:nvSpPr>
        <p:spPr>
          <a:xfrm>
            <a:off x="6654800" y="6331026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Année scolaire 2019-2020 (Source </a:t>
            </a:r>
            <a:r>
              <a:rPr lang="fr-FR" dirty="0" err="1"/>
              <a:t>depp</a:t>
            </a:r>
            <a:r>
              <a:rPr lang="fr-FR" dirty="0"/>
              <a:t>)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DCB813-B214-4949-A801-222B09ED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E1AA12E7-C2FD-45A3-884A-49AD68DC95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876086"/>
              </p:ext>
            </p:extLst>
          </p:nvPr>
        </p:nvGraphicFramePr>
        <p:xfrm>
          <a:off x="3204519" y="1150256"/>
          <a:ext cx="6060675" cy="5088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969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F14BF-638F-4ABB-BCEA-F20921ED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besoin d’ingénieurs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E07AF2-7378-4292-90BF-BE8EDB07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8CCEEC-0984-443B-8A42-F61AC3C48FD9}"/>
              </a:ext>
            </a:extLst>
          </p:cNvPr>
          <p:cNvSpPr txBox="1"/>
          <p:nvPr/>
        </p:nvSpPr>
        <p:spPr>
          <a:xfrm>
            <a:off x="1625600" y="1746885"/>
            <a:ext cx="9855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« L’économie française a </a:t>
            </a:r>
            <a:r>
              <a:rPr lang="fr-FR" b="1" i="0" dirty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besoin de 50 000 à 60 000 nouveaux ingénieurs diplômés par an</a:t>
            </a:r>
            <a:r>
              <a:rPr lang="fr-FR" b="0" i="0" dirty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, alors que les écoles françaises n’en forment que 40 000 actuellement. »   </a:t>
            </a:r>
            <a:endParaRPr lang="fr-FR" b="0" i="0" dirty="0" smtClean="0">
              <a:solidFill>
                <a:srgbClr val="282828"/>
              </a:solidFill>
              <a:effectLst/>
              <a:latin typeface="source sans pro" panose="020B0503030403020204" pitchFamily="34" charset="0"/>
            </a:endParaRPr>
          </a:p>
          <a:p>
            <a:r>
              <a:rPr lang="fr-FR" b="0" i="0" dirty="0" err="1" smtClean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syntec</a:t>
            </a:r>
            <a:r>
              <a:rPr lang="fr-FR" b="0" i="0" dirty="0" smtClean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-ingénierie </a:t>
            </a:r>
            <a:r>
              <a:rPr lang="fr-FR" b="0" i="0" dirty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(Février 2022)</a:t>
            </a:r>
          </a:p>
          <a:p>
            <a:endParaRPr lang="fr-FR" dirty="0">
              <a:solidFill>
                <a:srgbClr val="282828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fr-FR" b="0" i="0" dirty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« La pénurie d’ingénieurs est assez généralisée et touche tous les secteurs d’activité : 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hlinkClick r:id="rId2"/>
              </a:rPr>
              <a:t>industrie</a:t>
            </a:r>
            <a:r>
              <a:rPr lang="fr-FR" b="0" i="0" dirty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hlinkClick r:id="rId3"/>
              </a:rPr>
              <a:t>bâtiment</a:t>
            </a:r>
            <a:r>
              <a:rPr lang="fr-FR" b="0" i="0" dirty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, infrastructures, 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hlinkClick r:id="rId4"/>
              </a:rPr>
              <a:t>environnement</a:t>
            </a:r>
            <a:r>
              <a:rPr lang="fr-FR" b="0" i="0" dirty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hlinkClick r:id="rId5"/>
              </a:rPr>
              <a:t>énergies</a:t>
            </a:r>
            <a:r>
              <a:rPr lang="fr-FR" b="0" i="0" dirty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, géotechnique, conseil en technologies.</a:t>
            </a:r>
          </a:p>
          <a:p>
            <a:pPr algn="just"/>
            <a:r>
              <a:rPr lang="fr-FR" b="0" i="0" dirty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Néanmoins, les besoins sont encore plus forts dans toutes les industries de pointe, telles que celles dans </a:t>
            </a:r>
            <a:r>
              <a:rPr lang="fr-FR" b="1" i="0" dirty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les domaines du nucléaire, de l’hydrogène, ou encore du numérique</a:t>
            </a:r>
            <a:r>
              <a:rPr lang="fr-FR" b="0" i="0" dirty="0">
                <a:solidFill>
                  <a:srgbClr val="282828"/>
                </a:solidFill>
                <a:effectLst/>
                <a:latin typeface="source sans pro" panose="020B0503030403020204" pitchFamily="34" charset="0"/>
              </a:rPr>
              <a:t>. Ainsi, développeur ou spécialiste méthodes et industrialisation figurent parmi les métiers les plus recherchés. </a:t>
            </a:r>
            <a:r>
              <a:rPr lang="fr-FR" dirty="0" smtClean="0">
                <a:solidFill>
                  <a:srgbClr val="282828"/>
                </a:solidFill>
                <a:latin typeface="source sans pro" panose="020B0503030403020204" pitchFamily="34" charset="0"/>
              </a:rPr>
              <a:t>» </a:t>
            </a:r>
          </a:p>
          <a:p>
            <a:pPr algn="just"/>
            <a:r>
              <a:rPr lang="fr-FR" dirty="0" err="1" smtClean="0">
                <a:solidFill>
                  <a:srgbClr val="282828"/>
                </a:solidFill>
                <a:latin typeface="source sans pro" panose="020B0503030403020204" pitchFamily="34" charset="0"/>
              </a:rPr>
              <a:t>syntec</a:t>
            </a:r>
            <a:r>
              <a:rPr lang="fr-FR" dirty="0" smtClean="0">
                <a:solidFill>
                  <a:srgbClr val="282828"/>
                </a:solidFill>
                <a:latin typeface="source sans pro" panose="020B0503030403020204" pitchFamily="34" charset="0"/>
              </a:rPr>
              <a:t>-ingénierie (Février 2022)</a:t>
            </a:r>
            <a:endParaRPr lang="fr-FR" b="0" i="0" dirty="0" smtClean="0">
              <a:solidFill>
                <a:srgbClr val="282828"/>
              </a:solidFill>
              <a:effectLst/>
              <a:latin typeface="source sans pro" panose="020B0503030403020204" pitchFamily="34" charset="0"/>
            </a:endParaRPr>
          </a:p>
          <a:p>
            <a:pPr algn="just"/>
            <a:endParaRPr lang="fr-FR" dirty="0" smtClean="0">
              <a:solidFill>
                <a:srgbClr val="282828"/>
              </a:solidFill>
              <a:latin typeface="source sans pro" panose="020B0503030403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420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CC738403-E6D2-485C-85A0-C441C3D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CPGE/GE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A58A63A-3B24-4DA8-BD98-8948FD217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1C4EDB7-1E15-410E-8229-45740CB1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250339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290D9-94AE-4651-886B-E27B7D8E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 Préparatoires aux Grandes Ecoles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(capacité d’accueil en région académique)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D516B39-5611-4CE8-A99C-F8DE52567047}"/>
              </a:ext>
            </a:extLst>
          </p:cNvPr>
          <p:cNvSpPr/>
          <p:nvPr/>
        </p:nvSpPr>
        <p:spPr>
          <a:xfrm>
            <a:off x="325120" y="1369776"/>
            <a:ext cx="5394960" cy="992424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Baccalauréat Général</a:t>
            </a:r>
          </a:p>
          <a:p>
            <a:pPr algn="ctr"/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Spécialité MATHS </a:t>
            </a:r>
          </a:p>
          <a:p>
            <a:pPr algn="ctr"/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+ Autre Spécialité scientifique </a:t>
            </a:r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(DONT SI)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1DDEA4A-DDA7-4967-A446-97E05E97FE8B}"/>
              </a:ext>
            </a:extLst>
          </p:cNvPr>
          <p:cNvSpPr/>
          <p:nvPr/>
        </p:nvSpPr>
        <p:spPr>
          <a:xfrm>
            <a:off x="6441442" y="1336273"/>
            <a:ext cx="5394960" cy="1025927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Baccalauréat Technologique </a:t>
            </a:r>
          </a:p>
          <a:p>
            <a:pPr algn="ctr"/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STI2D-STL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AA6C3EC-FA23-4225-8EE6-A2DF81E3A5E1}"/>
              </a:ext>
            </a:extLst>
          </p:cNvPr>
          <p:cNvSpPr/>
          <p:nvPr/>
        </p:nvSpPr>
        <p:spPr>
          <a:xfrm>
            <a:off x="32512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10000"/>
                  </a:schemeClr>
                </a:solidFill>
              </a:rPr>
              <a:t>MP2I</a:t>
            </a:r>
          </a:p>
          <a:p>
            <a:pPr algn="ctr"/>
            <a:r>
              <a:rPr lang="fr-FR" sz="1200" dirty="0" smtClean="0">
                <a:solidFill>
                  <a:schemeClr val="bg1">
                    <a:lumMod val="10000"/>
                  </a:schemeClr>
                </a:solidFill>
              </a:rPr>
              <a:t>(4 classes)</a:t>
            </a:r>
            <a:endParaRPr lang="fr-FR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E9EE051-87D8-47E7-B85D-5C4513CD8FC6}"/>
              </a:ext>
            </a:extLst>
          </p:cNvPr>
          <p:cNvSpPr/>
          <p:nvPr/>
        </p:nvSpPr>
        <p:spPr>
          <a:xfrm>
            <a:off x="170344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10000"/>
                  </a:schemeClr>
                </a:solidFill>
              </a:rPr>
              <a:t>MPSI</a:t>
            </a:r>
          </a:p>
          <a:p>
            <a:pPr algn="ctr"/>
            <a:r>
              <a:rPr lang="fr-FR" sz="1200" dirty="0" smtClean="0">
                <a:solidFill>
                  <a:schemeClr val="bg1">
                    <a:lumMod val="10000"/>
                  </a:schemeClr>
                </a:solidFill>
              </a:rPr>
              <a:t>(23 classes)</a:t>
            </a:r>
            <a:endParaRPr lang="fr-FR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DD50792-7822-4CAC-A30F-8D3A0D90F113}"/>
              </a:ext>
            </a:extLst>
          </p:cNvPr>
          <p:cNvSpPr/>
          <p:nvPr/>
        </p:nvSpPr>
        <p:spPr>
          <a:xfrm>
            <a:off x="308176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10000"/>
                  </a:schemeClr>
                </a:solidFill>
              </a:rPr>
              <a:t>PCSI</a:t>
            </a:r>
          </a:p>
          <a:p>
            <a:pPr algn="ctr"/>
            <a:r>
              <a:rPr lang="fr-FR" sz="1200" dirty="0" smtClean="0">
                <a:solidFill>
                  <a:schemeClr val="bg1">
                    <a:lumMod val="10000"/>
                  </a:schemeClr>
                </a:solidFill>
              </a:rPr>
              <a:t>(24 classes)</a:t>
            </a:r>
            <a:endParaRPr lang="fr-FR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926099C-0968-47F7-92BB-B4CDA120C595}"/>
              </a:ext>
            </a:extLst>
          </p:cNvPr>
          <p:cNvSpPr/>
          <p:nvPr/>
        </p:nvSpPr>
        <p:spPr>
          <a:xfrm>
            <a:off x="446008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10000"/>
                  </a:schemeClr>
                </a:solidFill>
              </a:rPr>
              <a:t>PTSI</a:t>
            </a:r>
          </a:p>
          <a:p>
            <a:pPr algn="ctr"/>
            <a:r>
              <a:rPr lang="fr-FR" sz="1200" dirty="0" smtClean="0">
                <a:solidFill>
                  <a:schemeClr val="bg1">
                    <a:lumMod val="10000"/>
                  </a:schemeClr>
                </a:solidFill>
              </a:rPr>
              <a:t>(12 classes)</a:t>
            </a:r>
            <a:endParaRPr lang="fr-FR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C731962-8281-4A18-B1C2-2BD0A83D9FFB}"/>
              </a:ext>
            </a:extLst>
          </p:cNvPr>
          <p:cNvSpPr/>
          <p:nvPr/>
        </p:nvSpPr>
        <p:spPr>
          <a:xfrm>
            <a:off x="6441442" y="3115194"/>
            <a:ext cx="539496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TSI </a:t>
            </a:r>
            <a:r>
              <a:rPr lang="fr-FR" dirty="0" smtClean="0">
                <a:solidFill>
                  <a:schemeClr val="bg1">
                    <a:lumMod val="10000"/>
                  </a:schemeClr>
                </a:solidFill>
              </a:rPr>
              <a:t>1</a:t>
            </a:r>
          </a:p>
          <a:p>
            <a:pPr algn="ctr"/>
            <a:r>
              <a:rPr lang="fr-FR" sz="1200" dirty="0" smtClean="0">
                <a:solidFill>
                  <a:schemeClr val="bg1">
                    <a:lumMod val="10000"/>
                  </a:schemeClr>
                </a:solidFill>
              </a:rPr>
              <a:t>(5 classes)</a:t>
            </a:r>
            <a:endParaRPr lang="fr-FR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F624456-EBFB-4030-A2C3-0B7DCE7A13D5}"/>
              </a:ext>
            </a:extLst>
          </p:cNvPr>
          <p:cNvSpPr/>
          <p:nvPr/>
        </p:nvSpPr>
        <p:spPr>
          <a:xfrm>
            <a:off x="3352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MPI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2CA9264-6571-4D71-82B8-D67FF02D97F4}"/>
              </a:ext>
            </a:extLst>
          </p:cNvPr>
          <p:cNvSpPr/>
          <p:nvPr/>
        </p:nvSpPr>
        <p:spPr>
          <a:xfrm>
            <a:off x="14564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MP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AF14F9A-B7C4-4566-914E-BAE9E39DA306}"/>
              </a:ext>
            </a:extLst>
          </p:cNvPr>
          <p:cNvSpPr/>
          <p:nvPr/>
        </p:nvSpPr>
        <p:spPr>
          <a:xfrm>
            <a:off x="25776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PSI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F895CE3-8DB1-441C-999E-415F2C9D342E}"/>
              </a:ext>
            </a:extLst>
          </p:cNvPr>
          <p:cNvSpPr/>
          <p:nvPr/>
        </p:nvSpPr>
        <p:spPr>
          <a:xfrm>
            <a:off x="36988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PC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3FC2384F-8087-4B97-A494-DB7673A969E1}"/>
              </a:ext>
            </a:extLst>
          </p:cNvPr>
          <p:cNvSpPr/>
          <p:nvPr/>
        </p:nvSpPr>
        <p:spPr>
          <a:xfrm>
            <a:off x="48200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PT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DEE7908-6F1A-4FD1-B708-EC520083C1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85280" y="3835194"/>
            <a:ext cx="0" cy="677999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DE52A2B-7154-4700-95A2-340DBA35777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906480" y="3828597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BB53A41-BCA2-4347-8D5E-15E842B949F7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148880" y="3828597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D817B2D-19AB-4C96-A1BA-3F2C1483DE8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270080" y="3835194"/>
            <a:ext cx="0" cy="677999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EF93453-5588-4B88-9056-A6BE8650FB98}"/>
              </a:ext>
            </a:extLst>
          </p:cNvPr>
          <p:cNvCxnSpPr>
            <a:cxnSpLocks/>
          </p:cNvCxnSpPr>
          <p:nvPr/>
        </p:nvCxnSpPr>
        <p:spPr>
          <a:xfrm>
            <a:off x="2773632" y="3835194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00244CD-96F9-4E38-B163-23A5FDC57D94}"/>
              </a:ext>
            </a:extLst>
          </p:cNvPr>
          <p:cNvCxnSpPr>
            <a:cxnSpLocks/>
          </p:cNvCxnSpPr>
          <p:nvPr/>
        </p:nvCxnSpPr>
        <p:spPr>
          <a:xfrm>
            <a:off x="3314963" y="3835194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7AA62266-DC07-41B0-8A42-92E6744955E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027680" y="4170895"/>
            <a:ext cx="0" cy="34229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FAB8D6C-2F8D-4898-9D7C-4891A0EC8400}"/>
              </a:ext>
            </a:extLst>
          </p:cNvPr>
          <p:cNvCxnSpPr>
            <a:cxnSpLocks/>
          </p:cNvCxnSpPr>
          <p:nvPr/>
        </p:nvCxnSpPr>
        <p:spPr>
          <a:xfrm flipH="1">
            <a:off x="1235280" y="4170895"/>
            <a:ext cx="3584800" cy="6597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613578DE-552B-46F6-83FE-D78CDDD52989}"/>
              </a:ext>
            </a:extLst>
          </p:cNvPr>
          <p:cNvCxnSpPr>
            <a:cxnSpLocks/>
          </p:cNvCxnSpPr>
          <p:nvPr/>
        </p:nvCxnSpPr>
        <p:spPr>
          <a:xfrm>
            <a:off x="1235280" y="3835194"/>
            <a:ext cx="0" cy="350104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3B326DEB-4734-4F7A-8429-E4CF1AFB34AF}"/>
              </a:ext>
            </a:extLst>
          </p:cNvPr>
          <p:cNvCxnSpPr>
            <a:cxnSpLocks/>
          </p:cNvCxnSpPr>
          <p:nvPr/>
        </p:nvCxnSpPr>
        <p:spPr>
          <a:xfrm>
            <a:off x="4830905" y="3820791"/>
            <a:ext cx="0" cy="350104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CA6F06D8-4709-4033-89BB-21AA2DDDEAE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55120" y="2388597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6FAD84B-2AF8-4C6B-A1D3-BADEE31A5BF6}"/>
              </a:ext>
            </a:extLst>
          </p:cNvPr>
          <p:cNvCxnSpPr>
            <a:cxnSpLocks/>
          </p:cNvCxnSpPr>
          <p:nvPr/>
        </p:nvCxnSpPr>
        <p:spPr>
          <a:xfrm>
            <a:off x="2356480" y="2388597"/>
            <a:ext cx="0" cy="710203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FF0CC6D5-D1F7-408F-B643-69510BA2BFC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711760" y="2362200"/>
            <a:ext cx="0" cy="746397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88CE00DD-46C9-49A4-AA39-AAF150D28413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090080" y="2362200"/>
            <a:ext cx="0" cy="746397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A8843657-AB14-4C3F-A2E0-1BB9C87BA292}"/>
              </a:ext>
            </a:extLst>
          </p:cNvPr>
          <p:cNvSpPr/>
          <p:nvPr/>
        </p:nvSpPr>
        <p:spPr>
          <a:xfrm>
            <a:off x="6441442" y="4513193"/>
            <a:ext cx="539496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TSI 2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74466AC0-DB6C-4443-8422-5566ADBCC7EC}"/>
              </a:ext>
            </a:extLst>
          </p:cNvPr>
          <p:cNvCxnSpPr>
            <a:cxnSpLocks/>
            <a:stCxn id="16" idx="2"/>
            <a:endCxn id="80" idx="0"/>
          </p:cNvCxnSpPr>
          <p:nvPr/>
        </p:nvCxnSpPr>
        <p:spPr>
          <a:xfrm>
            <a:off x="9138922" y="3835194"/>
            <a:ext cx="0" cy="677999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E12D1A95-6B1D-474A-B76D-6FEF91710A9B}"/>
              </a:ext>
            </a:extLst>
          </p:cNvPr>
          <p:cNvSpPr txBox="1"/>
          <p:nvPr/>
        </p:nvSpPr>
        <p:spPr>
          <a:xfrm>
            <a:off x="181989" y="97689"/>
            <a:ext cx="1724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M : Mathématiques</a:t>
            </a:r>
          </a:p>
          <a:p>
            <a:r>
              <a:rPr lang="fr-FR" sz="1000" dirty="0"/>
              <a:t>P : Physique</a:t>
            </a:r>
          </a:p>
          <a:p>
            <a:r>
              <a:rPr lang="fr-FR" sz="1000" dirty="0"/>
              <a:t>C : Chimie</a:t>
            </a:r>
          </a:p>
          <a:p>
            <a:r>
              <a:rPr lang="fr-FR" sz="1000" dirty="0"/>
              <a:t>SI : Sciences de l’ingénieur</a:t>
            </a:r>
          </a:p>
          <a:p>
            <a:r>
              <a:rPr lang="fr-FR" sz="1000" dirty="0"/>
              <a:t>T : Technologie</a:t>
            </a:r>
          </a:p>
          <a:p>
            <a:r>
              <a:rPr lang="fr-FR" sz="1000" dirty="0"/>
              <a:t>I : Informatique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1EAB233A-E98D-4925-A97F-8A56AD3FC24F}"/>
              </a:ext>
            </a:extLst>
          </p:cNvPr>
          <p:cNvSpPr/>
          <p:nvPr/>
        </p:nvSpPr>
        <p:spPr>
          <a:xfrm>
            <a:off x="335280" y="5568894"/>
            <a:ext cx="680212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A PEU PRES TOUTES LES MEMES ECOLES d’INGENIEURS SUR CONCOURS</a:t>
            </a:r>
          </a:p>
          <a:p>
            <a:pPr algn="ctr"/>
            <a:r>
              <a:rPr lang="fr-FR" sz="1200" b="1" dirty="0">
                <a:solidFill>
                  <a:schemeClr val="bg1">
                    <a:lumMod val="10000"/>
                  </a:schemeClr>
                </a:solidFill>
              </a:rPr>
              <a:t>(Polytechnique, groupe Centrale, groupe Mines, groupe </a:t>
            </a:r>
            <a:r>
              <a:rPr lang="fr-FR" sz="1200" b="1" dirty="0" err="1">
                <a:solidFill>
                  <a:schemeClr val="bg1">
                    <a:lumMod val="10000"/>
                  </a:schemeClr>
                </a:solidFill>
              </a:rPr>
              <a:t>CCINP</a:t>
            </a:r>
            <a:r>
              <a:rPr lang="fr-FR" sz="1200" b="1" dirty="0">
                <a:solidFill>
                  <a:schemeClr val="bg1">
                    <a:lumMod val="10000"/>
                  </a:schemeClr>
                </a:solidFill>
              </a:rPr>
              <a:t>, …)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CDD1973E-3383-411E-B4F5-62986227458F}"/>
              </a:ext>
            </a:extLst>
          </p:cNvPr>
          <p:cNvSpPr/>
          <p:nvPr/>
        </p:nvSpPr>
        <p:spPr>
          <a:xfrm>
            <a:off x="7524922" y="5568894"/>
            <a:ext cx="1928951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Autres écoles d’ingénieur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7E05BF79-CA6A-483E-A2B7-5839596DFBB5}"/>
              </a:ext>
            </a:extLst>
          </p:cNvPr>
          <p:cNvSpPr/>
          <p:nvPr/>
        </p:nvSpPr>
        <p:spPr>
          <a:xfrm>
            <a:off x="9866791" y="5568894"/>
            <a:ext cx="1928951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Université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5DE3EEFA-BFB1-493C-9C26-21574D06AD8E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9138922" y="2362200"/>
            <a:ext cx="0" cy="752994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75971C-0F7E-4B7E-A383-6A1240D3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300813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6197E-D33C-4268-8F2F-0D0E7887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58" y="49429"/>
            <a:ext cx="11399484" cy="1021976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smtClean="0"/>
              <a:t>CPGE : plusieurs filières pour différents profils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Volume horaire par filière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68F7CD-1956-481B-85F1-D9F3AF07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321BAD12-57AE-4A32-BAE1-83AE778781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628490"/>
              </p:ext>
            </p:extLst>
          </p:nvPr>
        </p:nvGraphicFramePr>
        <p:xfrm>
          <a:off x="3104000" y="1030094"/>
          <a:ext cx="28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27B7EAB0-2E58-488D-B0C4-5CB16A7637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638030"/>
              </p:ext>
            </p:extLst>
          </p:nvPr>
        </p:nvGraphicFramePr>
        <p:xfrm>
          <a:off x="6208000" y="1030094"/>
          <a:ext cx="28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86604A4B-EE35-4617-9D3B-2CA2180C9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272563"/>
              </p:ext>
            </p:extLst>
          </p:nvPr>
        </p:nvGraphicFramePr>
        <p:xfrm>
          <a:off x="0" y="1030094"/>
          <a:ext cx="28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E70FBFB4-94B4-4BC1-A196-3994FC17B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49395"/>
              </p:ext>
            </p:extLst>
          </p:nvPr>
        </p:nvGraphicFramePr>
        <p:xfrm>
          <a:off x="9312000" y="1030094"/>
          <a:ext cx="28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5" name="Image 14">
            <a:extLst>
              <a:ext uri="{FF2B5EF4-FFF2-40B4-BE49-F238E27FC236}">
                <a16:creationId xmlns:a16="http://schemas.microsoft.com/office/drawing/2014/main" id="{252934C7-B899-459D-B852-0E5111479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851692"/>
            <a:ext cx="12192000" cy="3506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F188523-04F2-4E2C-8979-719687DDCB30}"/>
              </a:ext>
            </a:extLst>
          </p:cNvPr>
          <p:cNvSpPr/>
          <p:nvPr/>
        </p:nvSpPr>
        <p:spPr>
          <a:xfrm>
            <a:off x="487200" y="2793456"/>
            <a:ext cx="7620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SI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02DC1-F81E-4940-95AD-A1B8ABB1E1E0}"/>
              </a:ext>
            </a:extLst>
          </p:cNvPr>
          <p:cNvSpPr/>
          <p:nvPr/>
        </p:nvSpPr>
        <p:spPr>
          <a:xfrm>
            <a:off x="6354240" y="2486163"/>
            <a:ext cx="7620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SI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AD617C-5D7D-45C6-8EA4-DAAA34A90CD4}"/>
              </a:ext>
            </a:extLst>
          </p:cNvPr>
          <p:cNvSpPr/>
          <p:nvPr/>
        </p:nvSpPr>
        <p:spPr>
          <a:xfrm>
            <a:off x="3276599" y="2486162"/>
            <a:ext cx="7620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SI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C8AFC9-03AE-4BB8-96EF-5AA43D308EAE}"/>
              </a:ext>
            </a:extLst>
          </p:cNvPr>
          <p:cNvSpPr/>
          <p:nvPr/>
        </p:nvSpPr>
        <p:spPr>
          <a:xfrm>
            <a:off x="1569719" y="2048825"/>
            <a:ext cx="7620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>
                    <a:lumMod val="10000"/>
                  </a:schemeClr>
                </a:solidFill>
              </a:rPr>
              <a:t>Maths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6E99DE-A627-4640-8616-1D065DAF6A4E}"/>
              </a:ext>
            </a:extLst>
          </p:cNvPr>
          <p:cNvSpPr/>
          <p:nvPr/>
        </p:nvSpPr>
        <p:spPr>
          <a:xfrm>
            <a:off x="4643479" y="2048825"/>
            <a:ext cx="7620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>
                    <a:lumMod val="10000"/>
                  </a:schemeClr>
                </a:solidFill>
              </a:rPr>
              <a:t>Maths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49B24D-5F00-465D-9245-A109F8BFF296}"/>
              </a:ext>
            </a:extLst>
          </p:cNvPr>
          <p:cNvSpPr/>
          <p:nvPr/>
        </p:nvSpPr>
        <p:spPr>
          <a:xfrm>
            <a:off x="7771980" y="2048825"/>
            <a:ext cx="7620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>
                    <a:lumMod val="10000"/>
                  </a:schemeClr>
                </a:solidFill>
              </a:rPr>
              <a:t>Maths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7BB195-F9C8-4473-9FDD-61E776A1706D}"/>
              </a:ext>
            </a:extLst>
          </p:cNvPr>
          <p:cNvSpPr/>
          <p:nvPr/>
        </p:nvSpPr>
        <p:spPr>
          <a:xfrm>
            <a:off x="10911420" y="2048825"/>
            <a:ext cx="7620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>
                    <a:lumMod val="10000"/>
                  </a:schemeClr>
                </a:solidFill>
              </a:rPr>
              <a:t>Maths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84DC5F-3186-40BA-919F-DBEC96243C68}"/>
              </a:ext>
            </a:extLst>
          </p:cNvPr>
          <p:cNvSpPr/>
          <p:nvPr/>
        </p:nvSpPr>
        <p:spPr>
          <a:xfrm>
            <a:off x="1376319" y="3000430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10000"/>
                  </a:schemeClr>
                </a:solidFill>
              </a:rPr>
              <a:t>Physique Chimie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437C6C-17F8-4C2C-A4E7-0E229B176D7B}"/>
              </a:ext>
            </a:extLst>
          </p:cNvPr>
          <p:cNvSpPr/>
          <p:nvPr/>
        </p:nvSpPr>
        <p:spPr>
          <a:xfrm>
            <a:off x="6923679" y="3067556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10000"/>
                  </a:schemeClr>
                </a:solidFill>
              </a:rPr>
              <a:t>Physique Chimie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7BE875-BF12-4CC3-A1BB-BB9C1B018F9E}"/>
              </a:ext>
            </a:extLst>
          </p:cNvPr>
          <p:cNvSpPr/>
          <p:nvPr/>
        </p:nvSpPr>
        <p:spPr>
          <a:xfrm>
            <a:off x="10274300" y="3169040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10000"/>
                  </a:schemeClr>
                </a:solidFill>
              </a:rPr>
              <a:t>Physique Chimie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C4C5C5-0F62-467E-8CBF-B105A79BDBF6}"/>
              </a:ext>
            </a:extLst>
          </p:cNvPr>
          <p:cNvSpPr/>
          <p:nvPr/>
        </p:nvSpPr>
        <p:spPr>
          <a:xfrm>
            <a:off x="9574960" y="2892563"/>
            <a:ext cx="7620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SI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324612-0628-4B0A-97FA-68B3A106B6C4}"/>
              </a:ext>
            </a:extLst>
          </p:cNvPr>
          <p:cNvSpPr/>
          <p:nvPr/>
        </p:nvSpPr>
        <p:spPr>
          <a:xfrm>
            <a:off x="3494679" y="3011668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10000"/>
                  </a:schemeClr>
                </a:solidFill>
              </a:rPr>
              <a:t>Chimie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B93442-ACFF-4D2F-B7FE-235E669F3ADC}"/>
              </a:ext>
            </a:extLst>
          </p:cNvPr>
          <p:cNvSpPr/>
          <p:nvPr/>
        </p:nvSpPr>
        <p:spPr>
          <a:xfrm>
            <a:off x="4450079" y="3085402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10000"/>
                  </a:schemeClr>
                </a:solidFill>
              </a:rPr>
              <a:t>Physique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35B215-EE5B-45D3-A57D-99013560FB0B}"/>
              </a:ext>
            </a:extLst>
          </p:cNvPr>
          <p:cNvSpPr/>
          <p:nvPr/>
        </p:nvSpPr>
        <p:spPr>
          <a:xfrm>
            <a:off x="-213840" y="1934876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10000"/>
                  </a:schemeClr>
                </a:solidFill>
              </a:rPr>
              <a:t>Info.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D320B-C2BA-473F-A376-9228D8CA1695}"/>
              </a:ext>
            </a:extLst>
          </p:cNvPr>
          <p:cNvSpPr/>
          <p:nvPr/>
        </p:nvSpPr>
        <p:spPr>
          <a:xfrm>
            <a:off x="2882509" y="1964902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10000"/>
                  </a:schemeClr>
                </a:solidFill>
              </a:rPr>
              <a:t>Info.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21102F-ACFC-4CA1-AA07-867C14C3323C}"/>
              </a:ext>
            </a:extLst>
          </p:cNvPr>
          <p:cNvSpPr/>
          <p:nvPr/>
        </p:nvSpPr>
        <p:spPr>
          <a:xfrm>
            <a:off x="5921309" y="2139868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10000"/>
                  </a:schemeClr>
                </a:solidFill>
              </a:rPr>
              <a:t>Info.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258A94-8DBF-4543-8729-A1A012D7F2D4}"/>
              </a:ext>
            </a:extLst>
          </p:cNvPr>
          <p:cNvSpPr/>
          <p:nvPr/>
        </p:nvSpPr>
        <p:spPr>
          <a:xfrm>
            <a:off x="9478260" y="2375054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10000"/>
                  </a:schemeClr>
                </a:solidFill>
              </a:rPr>
              <a:t>Info.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9EEB45-2FA5-457E-808D-0D6C1DF6421D}"/>
              </a:ext>
            </a:extLst>
          </p:cNvPr>
          <p:cNvSpPr/>
          <p:nvPr/>
        </p:nvSpPr>
        <p:spPr>
          <a:xfrm>
            <a:off x="661620" y="1712007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Lettres 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</a:rPr>
              <a:t>LV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8E9298-3D45-4559-8655-F6A808ED7B95}"/>
              </a:ext>
            </a:extLst>
          </p:cNvPr>
          <p:cNvSpPr/>
          <p:nvPr/>
        </p:nvSpPr>
        <p:spPr>
          <a:xfrm>
            <a:off x="3762994" y="1661470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Lettres 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</a:rPr>
              <a:t>LV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766A61-D3B9-441B-AD6F-C45989E0FF76}"/>
              </a:ext>
            </a:extLst>
          </p:cNvPr>
          <p:cNvSpPr/>
          <p:nvPr/>
        </p:nvSpPr>
        <p:spPr>
          <a:xfrm>
            <a:off x="6934677" y="1704700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Lettres 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</a:rPr>
              <a:t>LV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0B8C76-394F-433D-B6E2-E693D09DA08E}"/>
              </a:ext>
            </a:extLst>
          </p:cNvPr>
          <p:cNvSpPr/>
          <p:nvPr/>
        </p:nvSpPr>
        <p:spPr>
          <a:xfrm>
            <a:off x="9983271" y="1712007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Lettres 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</a:rPr>
              <a:t>LV</a:t>
            </a:r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CF790681-5595-4697-97C6-701B237620BD}"/>
              </a:ext>
            </a:extLst>
          </p:cNvPr>
          <p:cNvSpPr txBox="1">
            <a:spLocks/>
          </p:cNvSpPr>
          <p:nvPr/>
        </p:nvSpPr>
        <p:spPr>
          <a:xfrm>
            <a:off x="120229" y="4477068"/>
            <a:ext cx="11727542" cy="2622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000" dirty="0"/>
              <a:t>Entre 2017 et 2021 en CPGE (</a:t>
            </a:r>
            <a:r>
              <a:rPr lang="fr-FR" sz="2000" dirty="0" smtClean="0"/>
              <a:t>toutes </a:t>
            </a:r>
            <a:r>
              <a:rPr lang="fr-FR" sz="2000" dirty="0"/>
              <a:t>filières scientifiques confondues)</a:t>
            </a:r>
          </a:p>
          <a:p>
            <a:pPr lvl="2"/>
            <a:r>
              <a:rPr lang="fr-FR" sz="1800" dirty="0"/>
              <a:t>Nombre d’inscrits + 1,2 %</a:t>
            </a:r>
          </a:p>
          <a:p>
            <a:pPr lvl="2"/>
            <a:r>
              <a:rPr lang="fr-FR" sz="1800" dirty="0"/>
              <a:t>Nombre de places aux concours : + 7%</a:t>
            </a:r>
          </a:p>
          <a:p>
            <a:pPr lvl="1"/>
            <a:r>
              <a:rPr lang="fr-FR" sz="2000" dirty="0"/>
              <a:t>Entre 2017 et 2021 en CPGE TSI (après STI2D)</a:t>
            </a:r>
          </a:p>
          <a:p>
            <a:pPr lvl="2"/>
            <a:r>
              <a:rPr lang="fr-FR" sz="1800" dirty="0"/>
              <a:t>Nombre d’inscrits + 2,5 %</a:t>
            </a:r>
          </a:p>
          <a:p>
            <a:pPr lvl="2"/>
            <a:r>
              <a:rPr lang="fr-FR" sz="1800" dirty="0"/>
              <a:t>Nombre de places aux concours : + 19%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fr-FR" sz="1200" i="1" dirty="0"/>
              <a:t>(chiffres scei.org)</a:t>
            </a:r>
          </a:p>
        </p:txBody>
      </p:sp>
    </p:spTree>
    <p:extLst>
      <p:ext uri="{BB962C8B-B14F-4D97-AF65-F5344CB8AC3E}">
        <p14:creationId xmlns:p14="http://schemas.microsoft.com/office/powerpoint/2010/main" val="47384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CD2D6-DADB-4BD4-B8C7-A60E67BA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déconstruire </a:t>
            </a:r>
            <a:r>
              <a:rPr lang="fr-FR" dirty="0">
                <a:sym typeface="Wingdings" panose="05000000000000000000" pitchFamily="2" charset="2"/>
              </a:rPr>
              <a:t> 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3D5AA49-C166-41F6-BDB6-9BB200772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977" y="2523939"/>
            <a:ext cx="4186143" cy="3245644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78BC7D5-AEFA-4971-941F-7948A8370C31}"/>
              </a:ext>
            </a:extLst>
          </p:cNvPr>
          <p:cNvSpPr txBox="1"/>
          <p:nvPr/>
        </p:nvSpPr>
        <p:spPr>
          <a:xfrm>
            <a:off x="3514083" y="1382307"/>
            <a:ext cx="498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Comment des collègues du secondaire voient la prépa et les élèves de prépa ?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EC303E5-353D-4844-B77C-C43C9E3AE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34" y="3429000"/>
            <a:ext cx="3950967" cy="2524229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4164A5-DE5A-4E11-A650-4B28204F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3297457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6FB84-F21A-45AF-A1E1-8127D894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Reconstruction : un parcours </a:t>
            </a:r>
            <a:r>
              <a:rPr lang="fr-FR" b="1" dirty="0">
                <a:solidFill>
                  <a:srgbClr val="FF0000"/>
                </a:solidFill>
              </a:rPr>
              <a:t>gratuit</a:t>
            </a:r>
            <a:r>
              <a:rPr lang="fr-FR" dirty="0"/>
              <a:t> et </a:t>
            </a:r>
            <a:r>
              <a:rPr lang="fr-FR" dirty="0">
                <a:solidFill>
                  <a:srgbClr val="FF0000"/>
                </a:solidFill>
              </a:rPr>
              <a:t>sécurisé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B3924F-9EAA-4DFB-A459-CD80DC47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8" y="1638594"/>
            <a:ext cx="10419072" cy="35951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800" i="1" dirty="0">
                <a:solidFill>
                  <a:srgbClr val="0000FF"/>
                </a:solidFill>
                <a:latin typeface="Calibri (Corps)"/>
              </a:rPr>
              <a:t>«  C’est plus facile de réussir ses études quand on bénéficie d’un cadre à taille humaine</a:t>
            </a:r>
          </a:p>
          <a:p>
            <a:pPr marL="0" indent="0">
              <a:buNone/>
            </a:pPr>
            <a:r>
              <a:rPr lang="fr-FR" sz="1800" i="1" dirty="0">
                <a:solidFill>
                  <a:srgbClr val="0000FF"/>
                </a:solidFill>
                <a:latin typeface="Calibri (Corps)"/>
              </a:rPr>
              <a:t>C’est plus facile de réussir ses études quand on a des relations directes et régulières avec ses professeurs</a:t>
            </a:r>
          </a:p>
          <a:p>
            <a:pPr marL="0" indent="0">
              <a:buNone/>
            </a:pPr>
            <a:r>
              <a:rPr lang="fr-FR" sz="1800" i="1" dirty="0">
                <a:solidFill>
                  <a:srgbClr val="0000FF"/>
                </a:solidFill>
                <a:latin typeface="Calibri (Corps)"/>
              </a:rPr>
              <a:t>C’est plus facile de réussir ses études quand on a des évaluations régulières</a:t>
            </a:r>
          </a:p>
          <a:p>
            <a:pPr marL="0" indent="0">
              <a:buNone/>
            </a:pPr>
            <a:r>
              <a:rPr lang="fr-FR" sz="1800" i="1" dirty="0">
                <a:solidFill>
                  <a:srgbClr val="0000FF"/>
                </a:solidFill>
                <a:latin typeface="Calibri (Corps)"/>
              </a:rPr>
              <a:t>C’est plus facile de réussir ses études dans un environnement solidaire</a:t>
            </a:r>
          </a:p>
          <a:p>
            <a:pPr marL="0" indent="0">
              <a:buNone/>
            </a:pPr>
            <a:r>
              <a:rPr lang="fr-FR" sz="1800" i="1" dirty="0">
                <a:solidFill>
                  <a:srgbClr val="0000FF"/>
                </a:solidFill>
                <a:latin typeface="Calibri (Corps)"/>
              </a:rPr>
              <a:t>C’est plus facile de réussir ses études quand on s’investit fortement</a:t>
            </a:r>
          </a:p>
          <a:p>
            <a:pPr marL="0" indent="0">
              <a:buNone/>
            </a:pPr>
            <a:r>
              <a:rPr lang="fr-FR" sz="1800" i="1" dirty="0">
                <a:solidFill>
                  <a:srgbClr val="0000FF"/>
                </a:solidFill>
                <a:latin typeface="Calibri (Corps)"/>
              </a:rPr>
              <a:t>C’est plus facile de réussir ses études quand on a un objectif à court terme concret et motivant</a:t>
            </a:r>
          </a:p>
          <a:p>
            <a:pPr marL="0" indent="0">
              <a:buNone/>
            </a:pPr>
            <a:r>
              <a:rPr lang="fr-FR" sz="1800" i="1" dirty="0">
                <a:solidFill>
                  <a:srgbClr val="0000FF"/>
                </a:solidFill>
                <a:latin typeface="Calibri (Corps)"/>
              </a:rPr>
              <a:t>C’est plus facile de réussir quand on sait qu’on est dans une voie qui mène au succès »</a:t>
            </a:r>
          </a:p>
          <a:p>
            <a:pPr marL="0" indent="0">
              <a:buNone/>
            </a:pPr>
            <a:r>
              <a:rPr lang="fr-FR" sz="1800" i="1" dirty="0">
                <a:latin typeface="Calibri (Corps)"/>
              </a:rPr>
              <a:t>Tous les étudiants ont une solution </a:t>
            </a:r>
          </a:p>
          <a:p>
            <a:pPr marL="0" indent="0">
              <a:buNone/>
            </a:pPr>
            <a:r>
              <a:rPr lang="fr-FR" sz="1800" i="1" dirty="0">
                <a:solidFill>
                  <a:srgbClr val="0000FF"/>
                </a:solidFill>
                <a:latin typeface="Calibri (Corps)"/>
              </a:rPr>
              <a:t>« 95% des étudiants ayant effectué un passage en classes préparatoires terminent leurs études avec un Master 2 en poche, selon une étude de la </a:t>
            </a:r>
            <a:r>
              <a:rPr lang="fr-FR" sz="1800" i="1" dirty="0" err="1">
                <a:solidFill>
                  <a:srgbClr val="0000FF"/>
                </a:solidFill>
                <a:latin typeface="Calibri (Corps)"/>
              </a:rPr>
              <a:t>CGE</a:t>
            </a:r>
            <a:r>
              <a:rPr lang="fr-FR" sz="1800" i="1" dirty="0">
                <a:solidFill>
                  <a:srgbClr val="0000FF"/>
                </a:solidFill>
                <a:latin typeface="Calibri (Corps)"/>
              </a:rPr>
              <a:t> (Conférence des grandes écoles) »</a:t>
            </a:r>
          </a:p>
          <a:p>
            <a:pPr marL="0" indent="0">
              <a:buNone/>
            </a:pPr>
            <a:endParaRPr lang="fr-FR" sz="1800" i="1" dirty="0">
              <a:latin typeface="Calibri (Corps)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2B4E76-14CF-427E-8CC1-E16009B3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D252CF4-2D95-486C-B184-258C15F00C09}"/>
              </a:ext>
            </a:extLst>
          </p:cNvPr>
          <p:cNvSpPr txBox="1">
            <a:spLocks/>
          </p:cNvSpPr>
          <p:nvPr/>
        </p:nvSpPr>
        <p:spPr>
          <a:xfrm>
            <a:off x="0" y="918507"/>
            <a:ext cx="12191999" cy="932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455368"/>
                </a:solidFill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defRPr>
            </a:lvl1pPr>
          </a:lstStyle>
          <a:p>
            <a:r>
              <a:rPr lang="fr-FR" sz="2000" b="1" dirty="0">
                <a:latin typeface="+mn-lt"/>
              </a:rPr>
              <a:t>Extrait de l’interview de Julien Manteau directeur HEC : « Pourquoi la prépa est un modèle de réussite » (L’étudiant – janvier 2021)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A076430-F0CE-4D71-9106-7B109826CAD0}"/>
              </a:ext>
            </a:extLst>
          </p:cNvPr>
          <p:cNvSpPr txBox="1">
            <a:spLocks/>
          </p:cNvSpPr>
          <p:nvPr/>
        </p:nvSpPr>
        <p:spPr>
          <a:xfrm>
            <a:off x="1" y="5226817"/>
            <a:ext cx="12191999" cy="932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455368"/>
                </a:solidFill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defRPr>
            </a:lvl1pPr>
          </a:lstStyle>
          <a:p>
            <a:r>
              <a:rPr lang="fr-FR" sz="2000" b="1" dirty="0">
                <a:latin typeface="+mn-lt"/>
              </a:rPr>
              <a:t>L’apprentissage</a:t>
            </a:r>
            <a:r>
              <a:rPr lang="fr-FR" sz="2000" dirty="0">
                <a:latin typeface="+mn-lt"/>
              </a:rPr>
              <a:t> en école d’ingénieurs, c’est possible !</a:t>
            </a:r>
          </a:p>
          <a:p>
            <a:r>
              <a:rPr lang="fr-FR" sz="2000" dirty="0">
                <a:latin typeface="+mn-lt"/>
              </a:rPr>
              <a:t>En 2020, </a:t>
            </a:r>
            <a:r>
              <a:rPr lang="fr-FR" sz="2000" b="1" dirty="0" smtClean="0">
                <a:latin typeface="+mn-lt"/>
              </a:rPr>
              <a:t>15,1 </a:t>
            </a:r>
            <a:r>
              <a:rPr lang="fr-FR" sz="2000" b="1" dirty="0">
                <a:latin typeface="+mn-lt"/>
              </a:rPr>
              <a:t>% des diplômés</a:t>
            </a:r>
            <a:r>
              <a:rPr lang="fr-FR" sz="2000" dirty="0">
                <a:latin typeface="+mn-lt"/>
              </a:rPr>
              <a:t> ont effectué leurs études en contrat d’apprentissage.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E7B7885-7CD0-4BC7-8CE6-9921CA8A4E9D}"/>
              </a:ext>
            </a:extLst>
          </p:cNvPr>
          <p:cNvSpPr txBox="1">
            <a:spLocks/>
          </p:cNvSpPr>
          <p:nvPr/>
        </p:nvSpPr>
        <p:spPr>
          <a:xfrm>
            <a:off x="7804297" y="5775967"/>
            <a:ext cx="4738575" cy="932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455368"/>
                </a:solidFill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defRPr>
            </a:lvl1pPr>
          </a:lstStyle>
          <a:p>
            <a:pPr algn="l"/>
            <a:r>
              <a:rPr lang="fr-FR" sz="1400" i="1" dirty="0">
                <a:latin typeface="+mn-lt"/>
              </a:rPr>
              <a:t>Enquête 2021 L’insertion des diplômés des Grandes écoles </a:t>
            </a:r>
            <a:br>
              <a:rPr lang="fr-FR" sz="1400" i="1" dirty="0">
                <a:latin typeface="+mn-lt"/>
              </a:rPr>
            </a:br>
            <a:endParaRPr lang="fr-FR" sz="1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834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F7006-52BC-4807-9C14-98CAEE8A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sur les CPGE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C851A9-C3DB-4723-A127-FBCB673A9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Char char="Æ"/>
            </a:pPr>
            <a:r>
              <a:rPr lang="fr-FR" dirty="0">
                <a:solidFill>
                  <a:srgbClr val="C00000"/>
                </a:solidFill>
              </a:rPr>
              <a:t>Il existe des CPGE pour les bacs généraux et technologiques.</a:t>
            </a:r>
          </a:p>
          <a:p>
            <a:pPr>
              <a:buFont typeface="Wingdings 3" panose="05040102010807070707" pitchFamily="18" charset="2"/>
              <a:buChar char="Æ"/>
            </a:pPr>
            <a:r>
              <a:rPr lang="fr-FR" dirty="0">
                <a:solidFill>
                  <a:srgbClr val="C00000"/>
                </a:solidFill>
              </a:rPr>
              <a:t>Les CPGE + Grandes écoles constituent un parcours </a:t>
            </a:r>
            <a:r>
              <a:rPr lang="fr-FR" dirty="0" smtClean="0">
                <a:solidFill>
                  <a:srgbClr val="C00000"/>
                </a:solidFill>
              </a:rPr>
              <a:t>gratuit en lycée public, </a:t>
            </a:r>
            <a:r>
              <a:rPr lang="fr-FR" dirty="0">
                <a:solidFill>
                  <a:srgbClr val="C00000"/>
                </a:solidFill>
              </a:rPr>
              <a:t>sécurisé</a:t>
            </a:r>
          </a:p>
          <a:p>
            <a:pPr>
              <a:buFont typeface="Wingdings 3" panose="05040102010807070707" pitchFamily="18" charset="2"/>
              <a:buChar char="Æ"/>
            </a:pPr>
            <a:r>
              <a:rPr lang="fr-FR" dirty="0">
                <a:solidFill>
                  <a:srgbClr val="C00000"/>
                </a:solidFill>
              </a:rPr>
              <a:t>Les élèves bénéficient d’un encadrement particulier</a:t>
            </a:r>
          </a:p>
          <a:p>
            <a:pPr>
              <a:buFont typeface="Wingdings 3" panose="05040102010807070707" pitchFamily="18" charset="2"/>
              <a:buChar char="Æ"/>
            </a:pPr>
            <a:r>
              <a:rPr lang="fr-FR" dirty="0">
                <a:solidFill>
                  <a:srgbClr val="C00000"/>
                </a:solidFill>
              </a:rPr>
              <a:t>Les élèves ayant suivi la spécialité Sciences de l’Ingénieur </a:t>
            </a:r>
            <a:r>
              <a:rPr lang="fr-FR" dirty="0" smtClean="0">
                <a:solidFill>
                  <a:srgbClr val="C00000"/>
                </a:solidFill>
              </a:rPr>
              <a:t>trouvent leur </a:t>
            </a:r>
            <a:r>
              <a:rPr lang="fr-FR" dirty="0">
                <a:solidFill>
                  <a:srgbClr val="C00000"/>
                </a:solidFill>
              </a:rPr>
              <a:t>place dans toutes les filières.</a:t>
            </a:r>
          </a:p>
          <a:p>
            <a:pPr>
              <a:buFont typeface="Wingdings 3" panose="05040102010807070707" pitchFamily="18" charset="2"/>
              <a:buChar char="Æ"/>
            </a:pPr>
            <a:r>
              <a:rPr lang="fr-FR" dirty="0">
                <a:solidFill>
                  <a:srgbClr val="C00000"/>
                </a:solidFill>
              </a:rPr>
              <a:t>Sur Parcours Sup il est nécessaire de faire des choix </a:t>
            </a:r>
            <a:r>
              <a:rPr lang="fr-FR" b="1" dirty="0">
                <a:solidFill>
                  <a:srgbClr val="C00000"/>
                </a:solidFill>
              </a:rPr>
              <a:t>étendus sur les filières et sur les lycées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6F1514-F05C-46CA-989F-DFB4E76E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190053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F7006-52BC-4807-9C14-98CAEE8A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Classement </a:t>
            </a:r>
            <a:r>
              <a:rPr lang="fr-FR" dirty="0" err="1" smtClean="0"/>
              <a:t>Parcoursup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C851A9-C3DB-4723-A127-FBCB673A9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Char char="Æ"/>
            </a:pP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6F1514-F05C-46CA-989F-DFB4E76E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190053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7BF60A6-A8B4-4841-9C62-EF1C15EC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BTS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1B792B-AF7E-48DE-91DA-E4B14F9F4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F70CDAD-9B89-4D7C-ABB5-56A7FE6E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367705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highlight>
                  <a:srgbClr val="FFFF00"/>
                </a:highlight>
              </a:rPr>
              <a:t>Bac -3 / Bac +5</a:t>
            </a:r>
            <a:br>
              <a:rPr lang="fr-FR" dirty="0" smtClean="0">
                <a:highlight>
                  <a:srgbClr val="FFFF00"/>
                </a:highlight>
              </a:rPr>
            </a:br>
            <a:r>
              <a:rPr lang="fr-FR" dirty="0" smtClean="0">
                <a:highlight>
                  <a:srgbClr val="FFFF00"/>
                </a:highlight>
              </a:rPr>
              <a:t>Les évolutions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943C48-6203-4087-B7CC-A0AC343F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8299C-9EFD-4B5F-B1D4-68DED450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spécificités de la filière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DEE60F-4CB0-4ED7-BA4B-FFACA1509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Parcours sécurisé sur 2 ans </a:t>
            </a:r>
          </a:p>
          <a:p>
            <a:pPr lvl="1"/>
            <a:r>
              <a:rPr lang="fr-FR" dirty="0"/>
              <a:t>sous statut scolaire ou apprentissage </a:t>
            </a:r>
            <a:r>
              <a:rPr lang="fr-FR" dirty="0">
                <a:latin typeface="Calibri" panose="020F0502020204030204" pitchFamily="34" charset="0"/>
              </a:rPr>
              <a:t>ou mixte scolaire puis apprentissage</a:t>
            </a:r>
          </a:p>
          <a:p>
            <a:r>
              <a:rPr lang="fr-FR" dirty="0"/>
              <a:t>Cadré</a:t>
            </a:r>
          </a:p>
          <a:p>
            <a:r>
              <a:rPr lang="fr-FR" dirty="0"/>
              <a:t>Petites sections</a:t>
            </a:r>
          </a:p>
          <a:p>
            <a:r>
              <a:rPr lang="fr-FR" dirty="0"/>
              <a:t>En </a:t>
            </a:r>
            <a:r>
              <a:rPr lang="fr-FR" dirty="0" smtClean="0"/>
              <a:t>lycée ou en CFA</a:t>
            </a:r>
            <a:endParaRPr lang="fr-FR" dirty="0"/>
          </a:p>
          <a:p>
            <a:r>
              <a:rPr lang="fr-FR" dirty="0"/>
              <a:t>Formations professionnelles et spécialisées</a:t>
            </a:r>
          </a:p>
          <a:p>
            <a:r>
              <a:rPr lang="fr-FR" dirty="0">
                <a:latin typeface="Calibri" panose="020F0502020204030204" pitchFamily="34" charset="0"/>
                <a:sym typeface="Wingdings" pitchFamily="2" charset="2"/>
              </a:rPr>
              <a:t>Choix important de spécialités (&gt; 100)</a:t>
            </a:r>
          </a:p>
          <a:p>
            <a:r>
              <a:rPr lang="fr-FR" b="1" dirty="0">
                <a:latin typeface="Calibri" panose="020F0502020204030204" pitchFamily="34" charset="0"/>
              </a:rPr>
              <a:t>Intégration rapide</a:t>
            </a:r>
            <a:r>
              <a:rPr lang="fr-FR" dirty="0">
                <a:latin typeface="Calibri" panose="020F0502020204030204" pitchFamily="34" charset="0"/>
              </a:rPr>
              <a:t> dans le monde professionnel</a:t>
            </a:r>
            <a:endParaRPr lang="fr-FR" dirty="0"/>
          </a:p>
          <a:p>
            <a:r>
              <a:rPr lang="fr-FR" dirty="0" smtClean="0"/>
              <a:t>Diplôme professionnel délivré par l’enseignement supérieur</a:t>
            </a:r>
            <a:endParaRPr lang="fr-FR" dirty="0"/>
          </a:p>
          <a:p>
            <a:r>
              <a:rPr lang="fr-FR" dirty="0"/>
              <a:t>Quotas Bac Pro</a:t>
            </a:r>
          </a:p>
          <a:p>
            <a:r>
              <a:rPr lang="fr-FR" dirty="0"/>
              <a:t>Epreuves en cours de formation (CCF) et épreuves ponctuelles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A66045-D187-41E1-B95D-BDE78DFD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1479556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6AAD046-6CA8-4739-ABA2-10325188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quotas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7FF5630-FFB2-430F-975A-0B437EA0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BTS il existe un quota pour les titulaires d’un Bac Pro </a:t>
            </a:r>
            <a:r>
              <a:rPr lang="fr-FR" dirty="0" smtClean="0"/>
              <a:t> 44% </a:t>
            </a:r>
            <a:r>
              <a:rPr lang="fr-FR" dirty="0"/>
              <a:t>en moyenne.</a:t>
            </a:r>
          </a:p>
          <a:p>
            <a:pPr lvl="1"/>
            <a:r>
              <a:rPr lang="fr-FR" dirty="0" smtClean="0"/>
              <a:t>Entre 10% et 64% selon les spécialités de BTS. 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Existence de quota pour les titulaires d’un bac </a:t>
            </a:r>
            <a:r>
              <a:rPr lang="fr-FR" dirty="0" smtClean="0"/>
              <a:t>technologique</a:t>
            </a:r>
          </a:p>
          <a:p>
            <a:endParaRPr lang="fr-FR" dirty="0" smtClean="0"/>
          </a:p>
          <a:p>
            <a:r>
              <a:rPr lang="fr-FR" dirty="0" smtClean="0"/>
              <a:t>Le potentiel de recrutement du bac général est très limité sur certaines spécialités de BTS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7B0D86-83DA-4E7D-B44E-C7DBBD73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1226633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BTS PRODUCTION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183" y="671056"/>
            <a:ext cx="2758854" cy="1839236"/>
          </a:xfrm>
          <a:prstGeom prst="rect">
            <a:avLst/>
          </a:prstGeom>
        </p:spPr>
      </p:pic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974C98-7A03-40B5-8490-54410623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4D38242C-D371-42F3-AE8B-1F557B07D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925183"/>
              </p:ext>
            </p:extLst>
          </p:nvPr>
        </p:nvGraphicFramePr>
        <p:xfrm>
          <a:off x="31529" y="1087816"/>
          <a:ext cx="8121868" cy="532999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0467">
                  <a:extLst>
                    <a:ext uri="{9D8B030D-6E8A-4147-A177-3AD203B41FA5}">
                      <a16:colId xmlns:a16="http://schemas.microsoft.com/office/drawing/2014/main" val="3496230958"/>
                    </a:ext>
                  </a:extLst>
                </a:gridCol>
                <a:gridCol w="2030467">
                  <a:extLst>
                    <a:ext uri="{9D8B030D-6E8A-4147-A177-3AD203B41FA5}">
                      <a16:colId xmlns:a16="http://schemas.microsoft.com/office/drawing/2014/main" val="4197067715"/>
                    </a:ext>
                  </a:extLst>
                </a:gridCol>
                <a:gridCol w="2030467">
                  <a:extLst>
                    <a:ext uri="{9D8B030D-6E8A-4147-A177-3AD203B41FA5}">
                      <a16:colId xmlns:a16="http://schemas.microsoft.com/office/drawing/2014/main" val="2738741216"/>
                    </a:ext>
                  </a:extLst>
                </a:gridCol>
                <a:gridCol w="2030467">
                  <a:extLst>
                    <a:ext uri="{9D8B030D-6E8A-4147-A177-3AD203B41FA5}">
                      <a16:colId xmlns:a16="http://schemas.microsoft.com/office/drawing/2014/main" val="1278116671"/>
                    </a:ext>
                  </a:extLst>
                </a:gridCol>
              </a:tblGrid>
              <a:tr h="400812">
                <a:tc>
                  <a:txBody>
                    <a:bodyPr/>
                    <a:lstStyle/>
                    <a:p>
                      <a:r>
                        <a:rPr lang="fr-FR" sz="1100" b="0" dirty="0"/>
                        <a:t>Architectures métalliques, conception réalisation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0" dirty="0"/>
                        <a:t>Conception processus </a:t>
                      </a:r>
                      <a:r>
                        <a:rPr lang="fr-FR" sz="1100" b="0" dirty="0" err="1"/>
                        <a:t>rea</a:t>
                      </a:r>
                      <a:r>
                        <a:rPr lang="fr-FR" sz="1100" b="0" dirty="0"/>
                        <a:t>. Prod OPA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0" dirty="0"/>
                        <a:t>Design d’espace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0" dirty="0" err="1"/>
                        <a:t>Europlastics</a:t>
                      </a:r>
                      <a:r>
                        <a:rPr lang="fr-FR" sz="1100" b="0" dirty="0"/>
                        <a:t> et composites </a:t>
                      </a:r>
                      <a:r>
                        <a:rPr lang="fr-FR" sz="1100" b="0" dirty="0" err="1"/>
                        <a:t>OP:POP</a:t>
                      </a:r>
                      <a:endParaRPr lang="fr-FR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543"/>
                  </a:ext>
                </a:extLst>
              </a:tr>
              <a:tr h="400812">
                <a:tc>
                  <a:txBody>
                    <a:bodyPr/>
                    <a:lstStyle/>
                    <a:p>
                      <a:r>
                        <a:rPr lang="fr-FR" sz="1100" dirty="0"/>
                        <a:t>Assistance technique d’ingénieur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Conception processus </a:t>
                      </a:r>
                      <a:r>
                        <a:rPr lang="fr-FR" sz="1100" dirty="0" err="1"/>
                        <a:t>rea</a:t>
                      </a:r>
                      <a:r>
                        <a:rPr lang="fr-FR" sz="1100" dirty="0"/>
                        <a:t>. Prod </a:t>
                      </a:r>
                      <a:r>
                        <a:rPr lang="fr-FR" sz="1100" dirty="0" err="1"/>
                        <a:t>OPB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Design mode, textile &amp; env. Option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/>
                        <a:t>Europlastics</a:t>
                      </a:r>
                      <a:r>
                        <a:rPr lang="fr-FR" sz="1100" dirty="0"/>
                        <a:t> te composites </a:t>
                      </a:r>
                      <a:r>
                        <a:rPr lang="fr-FR" sz="1100" dirty="0" err="1"/>
                        <a:t>OPT:CO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261667"/>
                  </a:ext>
                </a:extLst>
              </a:tr>
              <a:tr h="400812">
                <a:tc>
                  <a:txBody>
                    <a:bodyPr/>
                    <a:lstStyle/>
                    <a:p>
                      <a:r>
                        <a:rPr lang="fr-FR" sz="1100" dirty="0"/>
                        <a:t>Bâtiment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Conception produits industriels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Développement et réalisation bois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Fluides énergies domotique </a:t>
                      </a:r>
                      <a:r>
                        <a:rPr lang="fr-FR" sz="1100" dirty="0" err="1"/>
                        <a:t>OPT</a:t>
                      </a:r>
                      <a:r>
                        <a:rPr lang="fr-FR" sz="1100" dirty="0"/>
                        <a:t>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88472"/>
                  </a:ext>
                </a:extLst>
              </a:tr>
              <a:tr h="400812">
                <a:tc>
                  <a:txBody>
                    <a:bodyPr/>
                    <a:lstStyle/>
                    <a:p>
                      <a:r>
                        <a:rPr lang="fr-FR" sz="1100" dirty="0"/>
                        <a:t>Bio analyses et contrôles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Conception réalisation carrosserie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Electrotechnique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Fluides énergies domotique </a:t>
                      </a:r>
                      <a:r>
                        <a:rPr lang="fr-FR" sz="1100" dirty="0" err="1"/>
                        <a:t>OPT</a:t>
                      </a:r>
                      <a:r>
                        <a:rPr lang="fr-FR" sz="1100" dirty="0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47070"/>
                  </a:ext>
                </a:extLst>
              </a:tr>
              <a:tr h="400812">
                <a:tc>
                  <a:txBody>
                    <a:bodyPr/>
                    <a:lstStyle/>
                    <a:p>
                      <a:r>
                        <a:rPr lang="fr-FR" sz="1100" dirty="0"/>
                        <a:t>Biotechnologies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Conception réalisation chaudronnerie industrielle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Enveloppe bâtiments conc. 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Fluide énergies domotique </a:t>
                      </a:r>
                      <a:r>
                        <a:rPr lang="fr-FR" sz="1100" dirty="0" err="1"/>
                        <a:t>OPT</a:t>
                      </a:r>
                      <a:r>
                        <a:rPr lang="fr-FR" sz="1100" dirty="0"/>
                        <a:t>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461853"/>
                  </a:ext>
                </a:extLst>
              </a:tr>
              <a:tr h="400812">
                <a:tc>
                  <a:txBody>
                    <a:bodyPr/>
                    <a:lstStyle/>
                    <a:p>
                      <a:r>
                        <a:rPr lang="fr-FR" sz="1100" dirty="0"/>
                        <a:t>Conception et réalisation de systèmes auto.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Conception procédé découpe emboutissage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Etude et réalisation d’agencements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Fonderie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22924"/>
                  </a:ext>
                </a:extLst>
              </a:tr>
              <a:tr h="521063">
                <a:tc>
                  <a:txBody>
                    <a:bodyPr/>
                    <a:lstStyle/>
                    <a:p>
                      <a:r>
                        <a:rPr lang="fr-FR" sz="1100" dirty="0"/>
                        <a:t>Conception et industrialisation en microtechniques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Contrôle industriel, régulation automatique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Etudes et économie de la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Innovation textile OPTA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314016"/>
                  </a:ext>
                </a:extLst>
              </a:tr>
              <a:tr h="400812">
                <a:tc>
                  <a:txBody>
                    <a:bodyPr/>
                    <a:lstStyle/>
                    <a:p>
                      <a:r>
                        <a:rPr lang="fr-FR" sz="1100" dirty="0"/>
                        <a:t>Innovation textile </a:t>
                      </a:r>
                      <a:r>
                        <a:rPr lang="fr-FR" sz="1100" dirty="0" err="1"/>
                        <a:t>OPTB</a:t>
                      </a:r>
                      <a:r>
                        <a:rPr lang="fr-FR" sz="1100" dirty="0"/>
                        <a:t> </a:t>
                      </a:r>
                      <a:r>
                        <a:rPr lang="fr-FR" sz="1100" dirty="0" err="1"/>
                        <a:t>veh</a:t>
                      </a:r>
                      <a:r>
                        <a:rPr lang="fr-FR" sz="1100" dirty="0"/>
                        <a:t>. Tr. </a:t>
                      </a:r>
                      <a:r>
                        <a:rPr lang="fr-FR" sz="1100" dirty="0" err="1"/>
                        <a:t>rou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Aint</a:t>
                      </a:r>
                      <a:r>
                        <a:rPr lang="fr-FR" sz="1100" dirty="0"/>
                        <a:t>. Mat. </a:t>
                      </a:r>
                      <a:r>
                        <a:rPr lang="fr-FR" sz="1100" dirty="0" err="1"/>
                        <a:t>Construc</a:t>
                      </a:r>
                      <a:r>
                        <a:rPr lang="fr-FR" sz="1100" dirty="0"/>
                        <a:t> manutention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Maint. Sys. </a:t>
                      </a:r>
                      <a:r>
                        <a:rPr lang="fr-FR" sz="1100" dirty="0" err="1"/>
                        <a:t>Opt</a:t>
                      </a:r>
                      <a:r>
                        <a:rPr lang="fr-FR" sz="1100" dirty="0"/>
                        <a:t> A </a:t>
                      </a:r>
                      <a:r>
                        <a:rPr lang="fr-FR" sz="1100" dirty="0" err="1"/>
                        <a:t>sys</a:t>
                      </a:r>
                      <a:r>
                        <a:rPr lang="fr-FR" sz="1100" dirty="0"/>
                        <a:t>.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Maint. Sys. </a:t>
                      </a:r>
                      <a:r>
                        <a:rPr lang="fr-FR" sz="1100" dirty="0" err="1"/>
                        <a:t>Opt</a:t>
                      </a:r>
                      <a:r>
                        <a:rPr lang="fr-FR" sz="1100" dirty="0"/>
                        <a:t> B </a:t>
                      </a:r>
                      <a:r>
                        <a:rPr lang="fr-FR" sz="1100" dirty="0" err="1"/>
                        <a:t>sys</a:t>
                      </a:r>
                      <a:r>
                        <a:rPr lang="fr-FR" sz="1100" dirty="0"/>
                        <a:t>. </a:t>
                      </a:r>
                      <a:r>
                        <a:rPr lang="fr-FR" sz="1100" dirty="0" err="1"/>
                        <a:t>Ener</a:t>
                      </a:r>
                      <a:r>
                        <a:rPr lang="fr-FR" sz="1100" dirty="0"/>
                        <a:t>. &amp; </a:t>
                      </a:r>
                      <a:r>
                        <a:rPr lang="fr-FR" sz="1100" dirty="0" err="1"/>
                        <a:t>flui</a:t>
                      </a:r>
                      <a:r>
                        <a:rPr lang="fr-FR" sz="11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28867"/>
                  </a:ext>
                </a:extLst>
              </a:tr>
              <a:tr h="558273">
                <a:tc>
                  <a:txBody>
                    <a:bodyPr/>
                    <a:lstStyle/>
                    <a:p>
                      <a:r>
                        <a:rPr lang="fr-FR" sz="1100" dirty="0"/>
                        <a:t>Maint. Sys. </a:t>
                      </a:r>
                      <a:r>
                        <a:rPr lang="fr-FR" sz="1100" dirty="0" err="1"/>
                        <a:t>Opt</a:t>
                      </a:r>
                      <a:r>
                        <a:rPr lang="fr-FR" sz="1100" dirty="0"/>
                        <a:t>. A Sys.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Maint. Sys. </a:t>
                      </a:r>
                      <a:r>
                        <a:rPr lang="fr-FR" sz="1100" dirty="0" err="1"/>
                        <a:t>Opt</a:t>
                      </a:r>
                      <a:r>
                        <a:rPr lang="fr-FR" sz="1100" dirty="0"/>
                        <a:t>. B Sys. </a:t>
                      </a:r>
                      <a:r>
                        <a:rPr lang="fr-FR" sz="1100" dirty="0" err="1"/>
                        <a:t>Ener</a:t>
                      </a:r>
                      <a:r>
                        <a:rPr lang="fr-FR" sz="1100" dirty="0"/>
                        <a:t> &amp; </a:t>
                      </a:r>
                      <a:r>
                        <a:rPr lang="fr-FR" sz="1100" dirty="0" err="1"/>
                        <a:t>flui</a:t>
                      </a:r>
                      <a:endParaRPr lang="fr-FR" sz="1100" dirty="0"/>
                    </a:p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Métiers de la chimie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Métiers de la mode-vêtements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859843"/>
                  </a:ext>
                </a:extLst>
              </a:tr>
              <a:tr h="374096">
                <a:tc>
                  <a:txBody>
                    <a:bodyPr/>
                    <a:lstStyle/>
                    <a:p>
                      <a:r>
                        <a:rPr lang="fr-FR" sz="1100" dirty="0"/>
                        <a:t>Métiers de l’eau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Métiers géomètre-topographe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Moteurs à combustion interne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Pilotage de procédés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82633"/>
                  </a:ext>
                </a:extLst>
              </a:tr>
              <a:tr h="400812">
                <a:tc>
                  <a:txBody>
                    <a:bodyPr/>
                    <a:lstStyle/>
                    <a:p>
                      <a:r>
                        <a:rPr lang="fr-FR" sz="1100" dirty="0"/>
                        <a:t>Système constructif bois &amp; habitat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Systèmes numériques option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Systèmes numériques option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Technico-commercial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96875"/>
                  </a:ext>
                </a:extLst>
              </a:tr>
              <a:tr h="400812">
                <a:tc>
                  <a:txBody>
                    <a:bodyPr/>
                    <a:lstStyle/>
                    <a:p>
                      <a:r>
                        <a:rPr lang="fr-FR" sz="1100" dirty="0"/>
                        <a:t>Traitement des matériaux option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Travaux publics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9755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1040235"/>
            <a:ext cx="8170877" cy="5528345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386456128"/>
              </p:ext>
            </p:extLst>
          </p:nvPr>
        </p:nvGraphicFramePr>
        <p:xfrm>
          <a:off x="1054366" y="1753967"/>
          <a:ext cx="6622316" cy="3656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8425571" y="5727338"/>
            <a:ext cx="262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125 spécialités possibles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0438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MODALITES </a:t>
            </a:r>
          </a:p>
        </p:txBody>
      </p:sp>
      <p:sp>
        <p:nvSpPr>
          <p:cNvPr id="6" name="ZoneTexte 4"/>
          <p:cNvSpPr txBox="1">
            <a:spLocks noChangeArrowheads="1"/>
          </p:cNvSpPr>
          <p:nvPr/>
        </p:nvSpPr>
        <p:spPr bwMode="auto">
          <a:xfrm>
            <a:off x="1775521" y="-35461"/>
            <a:ext cx="88924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800" dirty="0">
                <a:solidFill>
                  <a:schemeClr val="bg1"/>
                </a:solidFill>
                <a:latin typeface="Calibri" panose="020F0502020204030204" pitchFamily="34" charset="0"/>
              </a:rPr>
              <a:t>MODALITES                                                                              </a:t>
            </a:r>
            <a:r>
              <a:rPr lang="fr-FR" altLang="fr-FR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BTS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73187"/>
              </p:ext>
            </p:extLst>
          </p:nvPr>
        </p:nvGraphicFramePr>
        <p:xfrm>
          <a:off x="467591" y="980003"/>
          <a:ext cx="11217590" cy="55446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32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246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STATUT SCOLAIRE</a:t>
                      </a:r>
                      <a:endParaRPr lang="fr-F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STATUT APPRENTI</a:t>
                      </a:r>
                      <a:endParaRPr lang="fr-F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582"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Même diplôme – Même examen</a:t>
                      </a:r>
                      <a:endParaRPr lang="fr-FR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4"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2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altLang="fr-FR" sz="1800" dirty="0"/>
                        <a:t>Formation identique dans tous les établissements</a:t>
                      </a:r>
                    </a:p>
                    <a:p>
                      <a:pPr marL="171450" indent="-171450">
                        <a:lnSpc>
                          <a:spcPts val="2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altLang="fr-FR" sz="1800" dirty="0"/>
                        <a:t>Statut étudiant</a:t>
                      </a:r>
                    </a:p>
                    <a:p>
                      <a:pPr marL="171450" indent="-171450">
                        <a:lnSpc>
                          <a:spcPts val="2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altLang="fr-FR" sz="1800" dirty="0"/>
                        <a:t>Vacances et rythme scolaires</a:t>
                      </a:r>
                    </a:p>
                    <a:p>
                      <a:pPr marL="171450" indent="-171450">
                        <a:lnSpc>
                          <a:spcPts val="2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altLang="fr-FR" sz="1800" dirty="0"/>
                        <a:t>Accès aux logements étudiants</a:t>
                      </a:r>
                    </a:p>
                    <a:p>
                      <a:pPr marL="171450" indent="-171450">
                        <a:lnSpc>
                          <a:spcPts val="2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altLang="fr-FR" sz="1800" dirty="0"/>
                        <a:t>Bourses d’étude </a:t>
                      </a:r>
                      <a:endParaRPr lang="fr-FR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2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altLang="fr-FR" sz="1800" dirty="0"/>
                        <a:t>Formation dans une entreprise </a:t>
                      </a:r>
                    </a:p>
                    <a:p>
                      <a:pPr marL="171450" indent="-171450">
                        <a:lnSpc>
                          <a:spcPts val="2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altLang="fr-FR" sz="1800" dirty="0"/>
                        <a:t>Statut salarié</a:t>
                      </a:r>
                    </a:p>
                    <a:p>
                      <a:pPr marL="171450" indent="-171450">
                        <a:lnSpc>
                          <a:spcPts val="2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altLang="fr-FR" sz="1800" dirty="0"/>
                        <a:t>35h par semaine - 5 semaines de congés par an</a:t>
                      </a:r>
                    </a:p>
                    <a:p>
                      <a:pPr marL="171450" indent="-171450">
                        <a:lnSpc>
                          <a:spcPts val="2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altLang="fr-FR" sz="1800" dirty="0"/>
                        <a:t>2 lieux de formation</a:t>
                      </a:r>
                    </a:p>
                    <a:p>
                      <a:pPr marL="171450" indent="-171450">
                        <a:lnSpc>
                          <a:spcPts val="2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altLang="fr-FR" sz="1800" dirty="0"/>
                        <a:t>Rémunération (% du SMIC selon le nombre d’années d’apprentissage et âge)</a:t>
                      </a:r>
                      <a:endParaRPr lang="fr-FR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4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Bef>
                          <a:spcPts val="0"/>
                        </a:spcBef>
                        <a:buFontTx/>
                        <a:buChar char="•"/>
                      </a:pPr>
                      <a:r>
                        <a:rPr lang="fr-FR" altLang="fr-FR" sz="1800" dirty="0" smtClean="0"/>
                        <a:t> </a:t>
                      </a:r>
                      <a:r>
                        <a:rPr lang="fr-FR" alt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Stage en entreprise (4 à 10 semaines)</a:t>
                      </a:r>
                      <a:r>
                        <a:rPr lang="fr-FR" altLang="fr-FR" sz="1800" dirty="0" smtClean="0"/>
                        <a:t> </a:t>
                      </a:r>
                    </a:p>
                    <a:p>
                      <a:pPr>
                        <a:lnSpc>
                          <a:spcPts val="2000"/>
                        </a:lnSpc>
                        <a:spcBef>
                          <a:spcPts val="0"/>
                        </a:spcBef>
                        <a:buFontTx/>
                        <a:buChar char="•"/>
                      </a:pPr>
                      <a:r>
                        <a:rPr lang="fr-FR" sz="1800" dirty="0" smtClean="0"/>
                        <a:t> </a:t>
                      </a:r>
                      <a:r>
                        <a:rPr lang="fr-FR" altLang="fr-FR" sz="1800" dirty="0" smtClean="0"/>
                        <a:t>Projet industriel en équipe</a:t>
                      </a:r>
                      <a:endParaRPr lang="fr-FR" sz="1800" dirty="0"/>
                    </a:p>
                    <a:p>
                      <a:pPr>
                        <a:lnSpc>
                          <a:spcPts val="2000"/>
                        </a:lnSpc>
                        <a:spcBef>
                          <a:spcPts val="0"/>
                        </a:spcBef>
                        <a:buFontTx/>
                        <a:buChar char="•"/>
                      </a:pPr>
                      <a:r>
                        <a:rPr lang="fr-FR" sz="1800" dirty="0"/>
                        <a:t> Poursuites d’études</a:t>
                      </a:r>
                      <a:endParaRPr lang="fr-FR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Bef>
                          <a:spcPts val="0"/>
                        </a:spcBef>
                        <a:buFontTx/>
                        <a:buChar char="•"/>
                      </a:pPr>
                      <a:r>
                        <a:rPr lang="fr-FR" altLang="fr-FR" sz="1800" dirty="0"/>
                        <a:t> Avoir un CV en pré bac… nécessité de se préparer</a:t>
                      </a:r>
                    </a:p>
                    <a:p>
                      <a:pPr>
                        <a:lnSpc>
                          <a:spcPts val="2000"/>
                        </a:lnSpc>
                        <a:spcBef>
                          <a:spcPts val="0"/>
                        </a:spcBef>
                        <a:buFontTx/>
                        <a:buChar char="•"/>
                      </a:pPr>
                      <a:r>
                        <a:rPr lang="fr-FR" altLang="fr-FR" sz="1800" dirty="0"/>
                        <a:t> Recherche d’une entreprise et signature contrat d’apprentissage</a:t>
                      </a:r>
                    </a:p>
                    <a:p>
                      <a:pPr>
                        <a:lnSpc>
                          <a:spcPts val="2000"/>
                        </a:lnSpc>
                        <a:spcBef>
                          <a:spcPts val="0"/>
                        </a:spcBef>
                        <a:buFontTx/>
                        <a:buChar char="•"/>
                      </a:pPr>
                      <a:r>
                        <a:rPr lang="fr-FR" altLang="fr-FR" sz="1800" dirty="0"/>
                        <a:t> Rythme élevé et soutenu de travail</a:t>
                      </a:r>
                    </a:p>
                    <a:p>
                      <a:pPr>
                        <a:lnSpc>
                          <a:spcPts val="2000"/>
                        </a:lnSpc>
                        <a:spcBef>
                          <a:spcPts val="0"/>
                        </a:spcBef>
                        <a:buFontTx/>
                        <a:buChar char="•"/>
                      </a:pPr>
                      <a:r>
                        <a:rPr lang="fr-FR" altLang="fr-FR" sz="1800" dirty="0"/>
                        <a:t> Insertion plus rapide dans le monde du travail</a:t>
                      </a:r>
                    </a:p>
                    <a:p>
                      <a:pPr>
                        <a:lnSpc>
                          <a:spcPts val="2000"/>
                        </a:lnSpc>
                        <a:spcBef>
                          <a:spcPts val="0"/>
                        </a:spcBef>
                        <a:buFontTx/>
                        <a:buChar char="•"/>
                      </a:pPr>
                      <a:r>
                        <a:rPr lang="fr-FR" altLang="fr-FR" sz="1800" dirty="0"/>
                        <a:t> Expérience </a:t>
                      </a:r>
                      <a:r>
                        <a:rPr lang="fr-FR" altLang="fr-FR" sz="1800" dirty="0" smtClean="0"/>
                        <a:t>professionnelle</a:t>
                      </a:r>
                    </a:p>
                    <a:p>
                      <a:pPr>
                        <a:lnSpc>
                          <a:spcPts val="2000"/>
                        </a:lnSpc>
                        <a:spcBef>
                          <a:spcPts val="0"/>
                        </a:spcBef>
                        <a:buFontTx/>
                        <a:buChar char="•"/>
                      </a:pPr>
                      <a:r>
                        <a:rPr lang="fr-FR" altLang="fr-FR" sz="1800" dirty="0" smtClean="0"/>
                        <a:t>Projet industriel en équipe </a:t>
                      </a:r>
                      <a:endParaRPr lang="fr-FR" sz="1800" dirty="0" smtClean="0"/>
                    </a:p>
                    <a:p>
                      <a:pPr>
                        <a:lnSpc>
                          <a:spcPts val="2000"/>
                        </a:lnSpc>
                        <a:spcBef>
                          <a:spcPts val="0"/>
                        </a:spcBef>
                        <a:buFontTx/>
                        <a:buChar char="•"/>
                      </a:pPr>
                      <a:r>
                        <a:rPr lang="fr-FR" sz="1800" dirty="0" smtClean="0"/>
                        <a:t> Poursuites d’études</a:t>
                      </a:r>
                      <a:endParaRPr lang="fr-FR" sz="1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1B6F3A-8719-4AF2-BDE4-74BD804A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135663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la sortie du BTS</a:t>
            </a:r>
          </a:p>
        </p:txBody>
      </p:sp>
      <p:sp>
        <p:nvSpPr>
          <p:cNvPr id="3" name="Espace réservé du contenu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44155" y="1412875"/>
            <a:ext cx="10545122" cy="5040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>
              <a:buFont typeface="Wingdings 3"/>
              <a:buChar char=""/>
              <a:defRPr/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Vie active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(40%)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720725" lvl="1" indent="-446088">
              <a:spcBef>
                <a:spcPts val="324"/>
              </a:spcBef>
              <a:buFont typeface="Wingdings" panose="05000000000000000000" pitchFamily="2" charset="2"/>
              <a:buChar char="ü"/>
              <a:defRPr/>
            </a:pPr>
            <a:endParaRPr lang="fr-FR" sz="900" dirty="0">
              <a:latin typeface="Calibri" panose="020F0502020204030204" pitchFamily="34" charset="0"/>
            </a:endParaRPr>
          </a:p>
          <a:p>
            <a:pPr marL="720725" lvl="1" indent="-446088">
              <a:spcBef>
                <a:spcPts val="324"/>
              </a:spcBef>
              <a:buFont typeface="Wingdings" panose="05000000000000000000" pitchFamily="2" charset="2"/>
              <a:buChar char="ü"/>
              <a:defRPr/>
            </a:pPr>
            <a:r>
              <a:rPr lang="fr-FR" sz="2000" dirty="0">
                <a:latin typeface="Calibri" panose="020F0502020204030204" pitchFamily="34" charset="0"/>
              </a:rPr>
              <a:t>Diplôme apprécié par le monde professionnel</a:t>
            </a:r>
          </a:p>
          <a:p>
            <a:pPr marL="720725" lvl="1" indent="-446088">
              <a:spcBef>
                <a:spcPts val="324"/>
              </a:spcBef>
              <a:buFont typeface="Wingdings" panose="05000000000000000000" pitchFamily="2" charset="2"/>
              <a:buChar char="ü"/>
              <a:defRPr/>
            </a:pPr>
            <a:r>
              <a:rPr lang="fr-FR" sz="2000" dirty="0">
                <a:latin typeface="Calibri" panose="020F0502020204030204" pitchFamily="34" charset="0"/>
              </a:rPr>
              <a:t>Autonomie dans les tâches allouées</a:t>
            </a:r>
          </a:p>
          <a:p>
            <a:pPr marL="720725" lvl="1" indent="-446088">
              <a:spcBef>
                <a:spcPts val="324"/>
              </a:spcBef>
              <a:buFont typeface="Wingdings" panose="05000000000000000000" pitchFamily="2" charset="2"/>
              <a:buChar char="ü"/>
              <a:defRPr/>
            </a:pPr>
            <a:r>
              <a:rPr lang="fr-FR" sz="2000" dirty="0">
                <a:latin typeface="Calibri" panose="020F0502020204030204" pitchFamily="34" charset="0"/>
              </a:rPr>
              <a:t>Temps d’obtention d’un CDI court</a:t>
            </a:r>
            <a:br>
              <a:rPr lang="fr-FR" sz="2000" dirty="0">
                <a:latin typeface="Calibri" panose="020F0502020204030204" pitchFamily="34" charset="0"/>
              </a:rPr>
            </a:b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moins de 3 </a:t>
            </a: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ans</a:t>
            </a: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/>
            </a:r>
            <a:b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</a:b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	25% des premières embauches en </a:t>
            </a: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CDI</a:t>
            </a: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720725" lvl="1" indent="-446088">
              <a:spcBef>
                <a:spcPts val="324"/>
              </a:spcBef>
              <a:buFont typeface="Wingdings" panose="05000000000000000000" pitchFamily="2" charset="2"/>
              <a:buChar char="ü"/>
              <a:defRPr/>
            </a:pPr>
            <a:r>
              <a:rPr lang="fr-FR" sz="2000" dirty="0" smtClean="0">
                <a:latin typeface="Calibri" panose="020F0502020204030204" pitchFamily="34" charset="0"/>
              </a:rPr>
              <a:t>Carrière </a:t>
            </a:r>
            <a:r>
              <a:rPr lang="fr-FR" sz="2000" dirty="0">
                <a:latin typeface="Calibri" panose="020F0502020204030204" pitchFamily="34" charset="0"/>
              </a:rPr>
              <a:t>évolutive</a:t>
            </a:r>
          </a:p>
          <a:p>
            <a:pPr marL="720725" lvl="1" indent="-446088">
              <a:spcBef>
                <a:spcPts val="324"/>
              </a:spcBef>
              <a:buFont typeface="Wingdings" panose="05000000000000000000" pitchFamily="2" charset="2"/>
              <a:buChar char="ü"/>
              <a:defRPr/>
            </a:pPr>
            <a:endParaRPr lang="fr-FR" sz="300" dirty="0">
              <a:latin typeface="Calibri" panose="020F0502020204030204" pitchFamily="34" charset="0"/>
            </a:endParaRPr>
          </a:p>
          <a:p>
            <a:pPr marL="365760" indent="-256032">
              <a:buFont typeface="Wingdings 3"/>
              <a:buChar char=""/>
              <a:defRPr/>
            </a:pPr>
            <a:r>
              <a:rPr lang="fr-FR" sz="2400" b="1" dirty="0">
                <a:solidFill>
                  <a:srgbClr val="007E39"/>
                </a:solidFill>
                <a:latin typeface="Calibri" panose="020F0502020204030204" pitchFamily="34" charset="0"/>
              </a:rPr>
              <a:t>Licence professionnelle</a:t>
            </a:r>
            <a:r>
              <a:rPr lang="fr-FR" sz="2400" dirty="0">
                <a:solidFill>
                  <a:srgbClr val="007E39"/>
                </a:solidFill>
                <a:latin typeface="Calibri" panose="020F0502020204030204" pitchFamily="34" charset="0"/>
              </a:rPr>
              <a:t> </a:t>
            </a:r>
            <a:r>
              <a:rPr lang="fr-FR" sz="1800" dirty="0">
                <a:solidFill>
                  <a:srgbClr val="007E39"/>
                </a:solidFill>
                <a:latin typeface="Calibri" panose="020F0502020204030204" pitchFamily="34" charset="0"/>
              </a:rPr>
              <a:t>(40%)</a:t>
            </a:r>
          </a:p>
          <a:p>
            <a:pPr marL="365760" indent="-256032">
              <a:buFont typeface="Wingdings 3"/>
              <a:buChar char=""/>
              <a:defRPr/>
            </a:pPr>
            <a:endParaRPr lang="fr-FR" sz="3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365760" indent="-256032">
              <a:buFont typeface="Wingdings 3"/>
              <a:buChar char=""/>
              <a:defRPr/>
            </a:pPr>
            <a:r>
              <a:rPr lang="fr-FR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CPGE ATS ou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école d’ingénieur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fr-FR" sz="18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(&lt;10%)</a:t>
            </a:r>
          </a:p>
          <a:p>
            <a:pPr marL="365760" indent="-256032">
              <a:buFont typeface="Wingdings 3"/>
              <a:buChar char=""/>
              <a:defRPr/>
            </a:pPr>
            <a:endParaRPr lang="fr-FR" sz="3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365760" indent="-256032">
              <a:buFont typeface="Wingdings 3"/>
              <a:buChar char=""/>
              <a:defRPr/>
            </a:pP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Formation autre champ –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réorientation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(10%)</a:t>
            </a:r>
            <a:endParaRPr lang="fr-FR" sz="24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5" name="Groupe 16"/>
          <p:cNvGrpSpPr>
            <a:grpSpLocks/>
          </p:cNvGrpSpPr>
          <p:nvPr/>
        </p:nvGrpSpPr>
        <p:grpSpPr bwMode="auto">
          <a:xfrm>
            <a:off x="7560576" y="1861751"/>
            <a:ext cx="3371033" cy="3569696"/>
            <a:chOff x="6948264" y="2132856"/>
            <a:chExt cx="1728192" cy="1861408"/>
          </a:xfrm>
        </p:grpSpPr>
        <p:sp>
          <p:nvSpPr>
            <p:cNvPr id="6" name="Secteurs 5"/>
            <p:cNvSpPr/>
            <p:nvPr/>
          </p:nvSpPr>
          <p:spPr>
            <a:xfrm>
              <a:off x="6948264" y="2132856"/>
              <a:ext cx="1535583" cy="1512039"/>
            </a:xfrm>
            <a:prstGeom prst="pie">
              <a:avLst>
                <a:gd name="adj1" fmla="val 6956939"/>
                <a:gd name="adj2" fmla="val 16200000"/>
              </a:avLst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>
                <a:solidFill>
                  <a:prstClr val="black"/>
                </a:solidFill>
                <a:latin typeface="Lucida Sans Unicode"/>
              </a:endParaRPr>
            </a:p>
          </p:txBody>
        </p:sp>
        <p:sp>
          <p:nvSpPr>
            <p:cNvPr id="7" name="Secteurs 6"/>
            <p:cNvSpPr/>
            <p:nvPr/>
          </p:nvSpPr>
          <p:spPr>
            <a:xfrm>
              <a:off x="7236120" y="2412668"/>
              <a:ext cx="1328157" cy="1304028"/>
            </a:xfrm>
            <a:prstGeom prst="pie">
              <a:avLst>
                <a:gd name="adj1" fmla="val 3970170"/>
                <a:gd name="adj2" fmla="val 540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>
                <a:solidFill>
                  <a:prstClr val="black"/>
                </a:solidFill>
                <a:latin typeface="Lucida Sans Unicode"/>
              </a:endParaRPr>
            </a:p>
          </p:txBody>
        </p:sp>
        <p:sp>
          <p:nvSpPr>
            <p:cNvPr id="8" name="Secteurs 7"/>
            <p:cNvSpPr/>
            <p:nvPr/>
          </p:nvSpPr>
          <p:spPr>
            <a:xfrm>
              <a:off x="7236120" y="2132856"/>
              <a:ext cx="1400121" cy="1440238"/>
            </a:xfrm>
            <a:prstGeom prst="pie">
              <a:avLst>
                <a:gd name="adj1" fmla="val 16076095"/>
                <a:gd name="adj2" fmla="val 39636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>
                <a:solidFill>
                  <a:prstClr val="black"/>
                </a:solidFill>
                <a:latin typeface="Lucida Sans Unicode"/>
              </a:endParaRPr>
            </a:p>
          </p:txBody>
        </p:sp>
        <p:sp>
          <p:nvSpPr>
            <p:cNvPr id="9" name="ZoneTexte 8"/>
            <p:cNvSpPr txBox="1">
              <a:spLocks noChangeArrowheads="1"/>
            </p:cNvSpPr>
            <p:nvPr/>
          </p:nvSpPr>
          <p:spPr bwMode="auto">
            <a:xfrm>
              <a:off x="6948264" y="2708920"/>
              <a:ext cx="720080" cy="204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r-FR" sz="1400" b="1" dirty="0">
                  <a:solidFill>
                    <a:srgbClr val="007E39"/>
                  </a:solidFill>
                  <a:latin typeface="Lucida Sans Unicode" pitchFamily="34" charset="0"/>
                  <a:cs typeface="Arial" charset="0"/>
                </a:rPr>
                <a:t>40%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956817" y="2709374"/>
              <a:ext cx="719639" cy="2047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400" b="1" dirty="0">
                  <a:solidFill>
                    <a:srgbClr val="2DA2BF">
                      <a:lumMod val="50000"/>
                    </a:srgbClr>
                  </a:solidFill>
                  <a:latin typeface="Lucida Sans Unicode"/>
                  <a:cs typeface="Arial" charset="0"/>
                </a:rPr>
                <a:t>40%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164156" y="3789552"/>
              <a:ext cx="720697" cy="2047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400" b="1" dirty="0">
                  <a:solidFill>
                    <a:srgbClr val="7D3C4A">
                      <a:lumMod val="75000"/>
                    </a:srgbClr>
                  </a:solidFill>
                  <a:latin typeface="Lucida Sans Unicode"/>
                  <a:cs typeface="Arial" charset="0"/>
                </a:rPr>
                <a:t>10%</a:t>
              </a:r>
            </a:p>
          </p:txBody>
        </p:sp>
        <p:sp>
          <p:nvSpPr>
            <p:cNvPr id="12" name="Secteurs 11"/>
            <p:cNvSpPr/>
            <p:nvPr/>
          </p:nvSpPr>
          <p:spPr>
            <a:xfrm>
              <a:off x="7092192" y="2412668"/>
              <a:ext cx="1328157" cy="1304028"/>
            </a:xfrm>
            <a:prstGeom prst="pie">
              <a:avLst>
                <a:gd name="adj1" fmla="val 5364219"/>
                <a:gd name="adj2" fmla="val 678905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>
                <a:solidFill>
                  <a:prstClr val="black"/>
                </a:solidFill>
                <a:latin typeface="Lucida Sans Unicode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7739867" y="3789552"/>
              <a:ext cx="720697" cy="2047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400" b="1" dirty="0">
                  <a:solidFill>
                    <a:srgbClr val="EB641B">
                      <a:lumMod val="50000"/>
                    </a:srgbClr>
                  </a:solidFill>
                  <a:latin typeface="Lucida Sans Unicode"/>
                  <a:cs typeface="Arial" charset="0"/>
                </a:rPr>
                <a:t>10%</a:t>
              </a:r>
            </a:p>
          </p:txBody>
        </p:sp>
      </p:grpSp>
      <p:sp>
        <p:nvSpPr>
          <p:cNvPr id="14" name="ZoneTexte 17"/>
          <p:cNvSpPr txBox="1">
            <a:spLocks noChangeArrowheads="1"/>
          </p:cNvSpPr>
          <p:nvPr/>
        </p:nvSpPr>
        <p:spPr bwMode="auto">
          <a:xfrm>
            <a:off x="1487487" y="6453188"/>
            <a:ext cx="36718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100" b="1" dirty="0">
                <a:solidFill>
                  <a:prstClr val="white"/>
                </a:solidFill>
                <a:latin typeface="Arial" charset="0"/>
                <a:cs typeface="Arial" charset="0"/>
              </a:rPr>
              <a:t>* : Etude de 2016 « génération 2013 »</a:t>
            </a:r>
            <a:br>
              <a:rPr lang="fr-FR" sz="1100" b="1" dirty="0">
                <a:solidFill>
                  <a:prstClr val="white"/>
                </a:solidFill>
                <a:latin typeface="Arial" charset="0"/>
                <a:cs typeface="Arial" charset="0"/>
              </a:rPr>
            </a:br>
            <a:r>
              <a:rPr lang="fr-FR" sz="1100" dirty="0">
                <a:solidFill>
                  <a:prstClr val="white"/>
                </a:solidFill>
                <a:latin typeface="Arial" charset="0"/>
                <a:cs typeface="Arial" charset="0"/>
              </a:rPr>
              <a:t>Centre d’Etudes et de Recherche sur les Qualifications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616025" y="6314688"/>
            <a:ext cx="31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Sources sur 3 ans, DRAIO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17EC1C-0652-4462-A332-5252E939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7791612" y="5690634"/>
            <a:ext cx="313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60 % poursuivent leurs études</a:t>
            </a:r>
          </a:p>
        </p:txBody>
      </p:sp>
    </p:spTree>
    <p:extLst>
      <p:ext uri="{BB962C8B-B14F-4D97-AF65-F5344CB8AC3E}">
        <p14:creationId xmlns:p14="http://schemas.microsoft.com/office/powerpoint/2010/main" val="71057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A9740CC-E8AC-4EFE-B033-3C18B55F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IUT – BUT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182F19-A57A-4241-A80F-A5B7D53B9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07F2006-3F61-4D76-A541-903E739E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1520795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B50E3-17AA-4370-86EA-094713D8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BCC7D-1008-42F3-BB56-81E063E1B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248228"/>
            <a:ext cx="5863771" cy="5110161"/>
          </a:xfrm>
        </p:spPr>
        <p:txBody>
          <a:bodyPr>
            <a:normAutofit/>
          </a:bodyPr>
          <a:lstStyle/>
          <a:p>
            <a:r>
              <a:rPr lang="fr-FR" sz="2400" dirty="0"/>
              <a:t>Secteur des services</a:t>
            </a:r>
          </a:p>
          <a:p>
            <a:pPr lvl="1"/>
            <a:r>
              <a:rPr lang="fr-FR" sz="2000" dirty="0"/>
              <a:t>Carrières juridiques</a:t>
            </a:r>
          </a:p>
          <a:p>
            <a:pPr lvl="1"/>
            <a:r>
              <a:rPr lang="fr-FR" sz="2000" dirty="0"/>
              <a:t>Carrières sociales</a:t>
            </a:r>
          </a:p>
          <a:p>
            <a:pPr lvl="1"/>
            <a:r>
              <a:rPr lang="fr-FR" sz="2000" dirty="0"/>
              <a:t>Gestion administrative et commerciale des organisations</a:t>
            </a:r>
          </a:p>
          <a:p>
            <a:pPr lvl="1"/>
            <a:r>
              <a:rPr lang="fr-FR" sz="2000" dirty="0"/>
              <a:t>Gestion des entreprises et administrations</a:t>
            </a:r>
          </a:p>
          <a:p>
            <a:pPr lvl="1"/>
            <a:r>
              <a:rPr lang="fr-FR" sz="2000" dirty="0">
                <a:solidFill>
                  <a:srgbClr val="7030A0"/>
                </a:solidFill>
              </a:rPr>
              <a:t>Management de la logistique et des transports (ex GLT)</a:t>
            </a:r>
          </a:p>
          <a:p>
            <a:pPr lvl="1"/>
            <a:r>
              <a:rPr lang="fr-FR" sz="2000" dirty="0"/>
              <a:t>Information-Communication</a:t>
            </a:r>
          </a:p>
          <a:p>
            <a:pPr lvl="1"/>
            <a:r>
              <a:rPr lang="fr-FR" sz="2000" dirty="0">
                <a:solidFill>
                  <a:srgbClr val="7030A0"/>
                </a:solidFill>
              </a:rPr>
              <a:t>Statistique et informatique décisionnelle</a:t>
            </a:r>
          </a:p>
          <a:p>
            <a:pPr lvl="1"/>
            <a:r>
              <a:rPr lang="fr-FR" sz="2000" dirty="0">
                <a:solidFill>
                  <a:srgbClr val="7030A0"/>
                </a:solidFill>
              </a:rPr>
              <a:t>Techniques de commercialisation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4EBCC7D-1008-42F3-BB56-81E063E1BA2D}"/>
              </a:ext>
            </a:extLst>
          </p:cNvPr>
          <p:cNvSpPr txBox="1">
            <a:spLocks/>
          </p:cNvSpPr>
          <p:nvPr/>
        </p:nvSpPr>
        <p:spPr>
          <a:xfrm>
            <a:off x="6096000" y="1248227"/>
            <a:ext cx="5863771" cy="51101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Secteur industriel</a:t>
            </a:r>
          </a:p>
          <a:p>
            <a:pPr lvl="1"/>
            <a:r>
              <a:rPr lang="fr-FR" dirty="0"/>
              <a:t>Chimie</a:t>
            </a:r>
          </a:p>
          <a:p>
            <a:pPr lvl="1"/>
            <a:r>
              <a:rPr lang="fr-FR" dirty="0"/>
              <a:t>Génie biologique</a:t>
            </a:r>
          </a:p>
          <a:p>
            <a:pPr lvl="1"/>
            <a:r>
              <a:rPr lang="fr-FR" dirty="0"/>
              <a:t>Génie chimique - Génie des procédés</a:t>
            </a:r>
          </a:p>
          <a:p>
            <a:pPr lvl="1"/>
            <a:r>
              <a:rPr lang="fr-FR" dirty="0">
                <a:solidFill>
                  <a:srgbClr val="7030A0"/>
                </a:solidFill>
              </a:rPr>
              <a:t>Génie Civil - Construction Durable</a:t>
            </a:r>
          </a:p>
          <a:p>
            <a:pPr lvl="1"/>
            <a:r>
              <a:rPr lang="fr-FR" dirty="0">
                <a:solidFill>
                  <a:srgbClr val="7030A0"/>
                </a:solidFill>
              </a:rPr>
              <a:t>Génie électrique et informatique industrielle</a:t>
            </a:r>
          </a:p>
          <a:p>
            <a:pPr lvl="1"/>
            <a:r>
              <a:rPr lang="fr-FR" dirty="0">
                <a:solidFill>
                  <a:srgbClr val="7030A0"/>
                </a:solidFill>
              </a:rPr>
              <a:t>Génie industriel et maintenance</a:t>
            </a:r>
          </a:p>
          <a:p>
            <a:pPr lvl="1"/>
            <a:r>
              <a:rPr lang="fr-FR" dirty="0">
                <a:solidFill>
                  <a:srgbClr val="7030A0"/>
                </a:solidFill>
              </a:rPr>
              <a:t>Génie mécanique et productique</a:t>
            </a:r>
          </a:p>
          <a:p>
            <a:pPr lvl="1"/>
            <a:r>
              <a:rPr lang="fr-FR" dirty="0">
                <a:solidFill>
                  <a:srgbClr val="7030A0"/>
                </a:solidFill>
              </a:rPr>
              <a:t>Métiers de la transition et de l’efficacité énergétique (ex GTE)</a:t>
            </a:r>
          </a:p>
          <a:p>
            <a:pPr lvl="1"/>
            <a:r>
              <a:rPr lang="fr-FR" dirty="0">
                <a:solidFill>
                  <a:srgbClr val="7030A0"/>
                </a:solidFill>
              </a:rPr>
              <a:t>Hygiène, sécurité, environnement</a:t>
            </a:r>
          </a:p>
          <a:p>
            <a:pPr lvl="1"/>
            <a:r>
              <a:rPr lang="fr-FR" dirty="0">
                <a:solidFill>
                  <a:srgbClr val="7030A0"/>
                </a:solidFill>
              </a:rPr>
              <a:t>Informatique</a:t>
            </a:r>
          </a:p>
          <a:p>
            <a:pPr lvl="1"/>
            <a:r>
              <a:rPr lang="fr-FR" dirty="0">
                <a:solidFill>
                  <a:srgbClr val="7030A0"/>
                </a:solidFill>
              </a:rPr>
              <a:t>Mesures physiques</a:t>
            </a:r>
          </a:p>
          <a:p>
            <a:pPr lvl="1"/>
            <a:r>
              <a:rPr lang="fr-FR" dirty="0">
                <a:solidFill>
                  <a:srgbClr val="7030A0"/>
                </a:solidFill>
              </a:rPr>
              <a:t>Métiers du Multimédia et de l'Internet</a:t>
            </a:r>
          </a:p>
          <a:p>
            <a:pPr lvl="1"/>
            <a:r>
              <a:rPr lang="fr-FR" dirty="0">
                <a:solidFill>
                  <a:srgbClr val="7030A0"/>
                </a:solidFill>
              </a:rPr>
              <a:t>Packaging, Emballage et conditionnement</a:t>
            </a:r>
          </a:p>
          <a:p>
            <a:pPr lvl="1"/>
            <a:r>
              <a:rPr lang="fr-FR" dirty="0">
                <a:solidFill>
                  <a:srgbClr val="7030A0"/>
                </a:solidFill>
              </a:rPr>
              <a:t>Qualité, logistique industrielle et organisation</a:t>
            </a:r>
          </a:p>
          <a:p>
            <a:pPr lvl="1"/>
            <a:r>
              <a:rPr lang="fr-FR" dirty="0">
                <a:solidFill>
                  <a:srgbClr val="7030A0"/>
                </a:solidFill>
              </a:rPr>
              <a:t>Réseaux et télécommunications</a:t>
            </a:r>
          </a:p>
          <a:p>
            <a:pPr lvl="1"/>
            <a:r>
              <a:rPr lang="fr-FR" dirty="0">
                <a:solidFill>
                  <a:srgbClr val="7030A0"/>
                </a:solidFill>
              </a:rPr>
              <a:t>Sciences et génie des matériaux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4AB5F2-E2F2-4D0D-9543-49DEB766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1854232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AF5D8-4D71-4465-8D5C-A6E554E2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entrants bac techno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47CF90-19C1-4021-980F-8C648A2D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081" y="1304568"/>
            <a:ext cx="5485068" cy="409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8335" y="1311175"/>
            <a:ext cx="5980670" cy="40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E7B7885-7CD0-4BC7-8CE6-9921CA8A4E9D}"/>
              </a:ext>
            </a:extLst>
          </p:cNvPr>
          <p:cNvSpPr txBox="1">
            <a:spLocks/>
          </p:cNvSpPr>
          <p:nvPr/>
        </p:nvSpPr>
        <p:spPr>
          <a:xfrm>
            <a:off x="8384300" y="5454691"/>
            <a:ext cx="3519375" cy="674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455368"/>
                </a:solidFill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defRPr>
            </a:lvl1pPr>
          </a:lstStyle>
          <a:p>
            <a:pPr algn="r"/>
            <a:r>
              <a:rPr lang="fr-FR" sz="1400" i="1" dirty="0" smtClean="0">
                <a:latin typeface="+mn-lt"/>
              </a:rPr>
              <a:t>Source : SIES</a:t>
            </a:r>
            <a:r>
              <a:rPr lang="fr-FR" sz="1400" i="1" dirty="0">
                <a:latin typeface="+mn-lt"/>
              </a:rPr>
              <a:t/>
            </a:r>
            <a:br>
              <a:rPr lang="fr-FR" sz="1400" i="1" dirty="0">
                <a:latin typeface="+mn-lt"/>
              </a:rPr>
            </a:br>
            <a:endParaRPr lang="fr-FR" sz="1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0310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AF5D8-4D71-4465-8D5C-A6E554E2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Taux de Bacs techno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47CF90-19C1-4021-980F-8C648A2D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4745" y="1003367"/>
            <a:ext cx="7998941" cy="5246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 rot="18876004">
            <a:off x="1857036" y="4575123"/>
            <a:ext cx="1435264" cy="12242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18876004">
            <a:off x="1979581" y="4654731"/>
            <a:ext cx="1639134" cy="1238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 rot="18876004">
            <a:off x="2730508" y="4581958"/>
            <a:ext cx="1473819" cy="1364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18876004">
            <a:off x="3837255" y="4498236"/>
            <a:ext cx="1263636" cy="13251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 rot="18876004">
            <a:off x="3961032" y="4582100"/>
            <a:ext cx="1456101" cy="13262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 rot="18876004">
            <a:off x="3811469" y="4763259"/>
            <a:ext cx="1980543" cy="12767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 rot="18876004">
            <a:off x="5250992" y="4275292"/>
            <a:ext cx="669610" cy="126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 rot="18876004">
            <a:off x="4949885" y="4530092"/>
            <a:ext cx="1374379" cy="1557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18876004">
            <a:off x="5190811" y="4553588"/>
            <a:ext cx="1426703" cy="17318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18876004">
            <a:off x="5526589" y="4550070"/>
            <a:ext cx="1397699" cy="15551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rot="18876004">
            <a:off x="5461762" y="4696809"/>
            <a:ext cx="1840393" cy="1585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 rot="18876004">
            <a:off x="6113929" y="4560681"/>
            <a:ext cx="1409269" cy="1672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 rot="18876004">
            <a:off x="5975336" y="4745907"/>
            <a:ext cx="1933590" cy="1592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rot="18876004">
            <a:off x="7700444" y="4532610"/>
            <a:ext cx="1333665" cy="1492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18876004">
            <a:off x="7935778" y="4665724"/>
            <a:ext cx="1793874" cy="1466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 rot="18876004">
            <a:off x="9012062" y="4360857"/>
            <a:ext cx="891036" cy="13670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310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AF5D8-4D71-4465-8D5C-A6E554E2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Taux érosion entre 1</a:t>
            </a:r>
            <a:r>
              <a:rPr lang="fr-FR" baseline="30000" dirty="0"/>
              <a:t>ère</a:t>
            </a:r>
            <a:r>
              <a:rPr lang="fr-FR" dirty="0"/>
              <a:t> et 2</a:t>
            </a:r>
            <a:r>
              <a:rPr lang="fr-FR" baseline="30000" dirty="0"/>
              <a:t>ième</a:t>
            </a:r>
            <a:r>
              <a:rPr lang="fr-FR" dirty="0"/>
              <a:t> année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47CF90-19C1-4021-980F-8C648A2D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132031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CC738403-E6D2-485C-85A0-C441C3D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Réforme du bac et flux d’orientation</a:t>
            </a:r>
            <a:br>
              <a:rPr lang="fr-FR" dirty="0"/>
            </a:b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A58A63A-3B24-4DA8-BD98-8948FD217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1C4EDB7-1E15-410E-8229-45740CB1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2428485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B50E3-17AA-4370-86EA-094713D8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BUT de l’académie de Lyon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9"/>
          <a:stretch/>
        </p:blipFill>
        <p:spPr>
          <a:xfrm>
            <a:off x="7526498" y="1210426"/>
            <a:ext cx="2178504" cy="15344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22"/>
          <a:stretch/>
        </p:blipFill>
        <p:spPr>
          <a:xfrm>
            <a:off x="7519815" y="3060048"/>
            <a:ext cx="2185187" cy="153913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1"/>
          <a:stretch/>
        </p:blipFill>
        <p:spPr>
          <a:xfrm>
            <a:off x="7526498" y="4838177"/>
            <a:ext cx="2178504" cy="151466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836358" y="1449181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66"/>
                </a:solidFill>
              </a:rPr>
              <a:t>TC / Tech de Co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845976" y="3189699"/>
            <a:ext cx="116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66"/>
                </a:solidFill>
              </a:rPr>
              <a:t>GLT</a:t>
            </a:r>
            <a:r>
              <a:rPr lang="fr-FR" sz="1100" dirty="0"/>
              <a:t> devient </a:t>
            </a:r>
            <a:r>
              <a:rPr lang="fr-FR" sz="1100" dirty="0">
                <a:solidFill>
                  <a:srgbClr val="FF0066"/>
                </a:solidFill>
              </a:rPr>
              <a:t>MLT</a:t>
            </a:r>
            <a:endParaRPr lang="fr-FR" sz="1100" dirty="0"/>
          </a:p>
        </p:txBody>
      </p:sp>
      <p:sp>
        <p:nvSpPr>
          <p:cNvPr id="11" name="ZoneTexte 10"/>
          <p:cNvSpPr txBox="1"/>
          <p:nvPr/>
        </p:nvSpPr>
        <p:spPr>
          <a:xfrm>
            <a:off x="9836358" y="171079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0070C0"/>
                </a:solidFill>
              </a:rPr>
              <a:t>GE2I / GEII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834788" y="1952793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0070C0"/>
                </a:solidFill>
              </a:rPr>
              <a:t>Informatique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844406" y="3451309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0070C0"/>
                </a:solidFill>
              </a:rPr>
              <a:t>STID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844406" y="217804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GIM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836231" y="242004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GMP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9845849" y="369006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QLIO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9811972" y="1166399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6600"/>
                </a:solidFill>
              </a:rPr>
              <a:t>GCCD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9844406" y="4175418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6600"/>
                </a:solidFill>
              </a:rPr>
              <a:t>HSE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121714" y="1290275"/>
            <a:ext cx="1291765" cy="26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6600"/>
                </a:solidFill>
              </a:rPr>
              <a:t>GTE</a:t>
            </a:r>
            <a:r>
              <a:rPr lang="fr-FR" sz="1100" dirty="0"/>
              <a:t> devient </a:t>
            </a:r>
            <a:r>
              <a:rPr lang="fr-FR" sz="1100" dirty="0">
                <a:solidFill>
                  <a:srgbClr val="FF6600"/>
                </a:solidFill>
              </a:rPr>
              <a:t>MT2E</a:t>
            </a:r>
            <a:endParaRPr lang="fr-FR" sz="110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688" y="2517629"/>
            <a:ext cx="1905000" cy="1905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8" r="9798"/>
          <a:stretch/>
        </p:blipFill>
        <p:spPr>
          <a:xfrm>
            <a:off x="2445329" y="4668576"/>
            <a:ext cx="2302398" cy="143031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9462" y="3158909"/>
            <a:ext cx="2289752" cy="116027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5329" y="1216193"/>
            <a:ext cx="2309014" cy="1538031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445329" y="2713232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IUT Bourg-en-Bresse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579871" y="320851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0070C0"/>
                </a:solidFill>
              </a:rPr>
              <a:t>GE2I / GEII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948562" y="4951833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948562" y="36371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GMP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036453" y="3918503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MP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911694" y="521344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QLIO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1690846" y="5508451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0070C0"/>
                </a:solidFill>
              </a:rPr>
              <a:t>RT / R&amp;T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377498" y="1638844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0070C0"/>
                </a:solidFill>
              </a:rPr>
              <a:t>Informatique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1306965" y="5806269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66"/>
                </a:solidFill>
              </a:rPr>
              <a:t>TC / Tech de Co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EAEECD-CF61-4619-91A7-86711132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272129861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8299C-9EFD-4B5F-B1D4-68DED450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Reconstruction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DEE60F-4CB0-4ED7-BA4B-FFACA1509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Parcours sécurisé</a:t>
            </a:r>
          </a:p>
          <a:p>
            <a:r>
              <a:rPr lang="fr-FR" dirty="0"/>
              <a:t>Étudiant en université</a:t>
            </a:r>
          </a:p>
          <a:p>
            <a:r>
              <a:rPr lang="fr-FR" dirty="0"/>
              <a:t>Contrôle continu</a:t>
            </a:r>
          </a:p>
          <a:p>
            <a:r>
              <a:rPr lang="fr-FR" dirty="0"/>
              <a:t>Assiduité</a:t>
            </a:r>
          </a:p>
          <a:p>
            <a:r>
              <a:rPr lang="fr-FR" dirty="0"/>
              <a:t>Autonomie</a:t>
            </a:r>
          </a:p>
          <a:p>
            <a:r>
              <a:rPr lang="fr-FR" dirty="0"/>
              <a:t>Variétés des enseignants (PU/MCF, PRAG/PRCE, professionnels métiers)</a:t>
            </a:r>
          </a:p>
          <a:p>
            <a:r>
              <a:rPr lang="fr-FR" dirty="0"/>
              <a:t>Liens avec des labos de recherche</a:t>
            </a:r>
          </a:p>
          <a:p>
            <a:r>
              <a:rPr lang="fr-FR" dirty="0"/>
              <a:t>Parcours de formation par validation des compétences</a:t>
            </a:r>
          </a:p>
          <a:p>
            <a:r>
              <a:rPr lang="fr-FR" dirty="0"/>
              <a:t>Adaptation locale du parcours (ex : BUT QLIO 3 départements sur la Région)</a:t>
            </a:r>
          </a:p>
          <a:p>
            <a:r>
              <a:rPr lang="fr-FR" dirty="0"/>
              <a:t>Dépend de l’Enseignement Supérieur et de la Recherche</a:t>
            </a:r>
          </a:p>
          <a:p>
            <a:r>
              <a:rPr lang="fr-FR" dirty="0"/>
              <a:t>Quotas 50% STI2D</a:t>
            </a:r>
          </a:p>
          <a:p>
            <a:pPr lvl="1"/>
            <a:r>
              <a:rPr lang="fr-FR" dirty="0"/>
              <a:t>Permet de faciliter l’orientation des STI2D dans ces filières</a:t>
            </a:r>
          </a:p>
          <a:p>
            <a:pPr lvl="1"/>
            <a:r>
              <a:rPr lang="fr-FR" dirty="0"/>
              <a:t>Mais risque de capter de bons profils qui allaient en BTS</a:t>
            </a:r>
          </a:p>
          <a:p>
            <a:pPr lvl="2"/>
            <a:r>
              <a:rPr lang="fr-FR" dirty="0"/>
              <a:t>IUT GC : 47% de bac STI2D </a:t>
            </a:r>
          </a:p>
          <a:p>
            <a:pPr lvl="2"/>
            <a:r>
              <a:rPr lang="fr-FR" dirty="0"/>
              <a:t>IUT </a:t>
            </a:r>
            <a:r>
              <a:rPr lang="fr-FR" dirty="0" err="1"/>
              <a:t>GEII</a:t>
            </a:r>
            <a:r>
              <a:rPr lang="fr-FR" dirty="0"/>
              <a:t> : 30% de bac STI2D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89B07C-4CB7-457B-BBEA-33F5A64E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3604793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8299C-9EFD-4B5F-B1D4-68DED450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passerelles avec les lycées</a:t>
            </a:r>
          </a:p>
        </p:txBody>
      </p:sp>
      <p:pic>
        <p:nvPicPr>
          <p:cNvPr id="17" name="Image 16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554" y="2268018"/>
            <a:ext cx="1497315" cy="1183842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4850199" y="1445765"/>
            <a:ext cx="2229559" cy="2217132"/>
            <a:chOff x="5923003" y="2712485"/>
            <a:chExt cx="1429402" cy="1421435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003" y="2712485"/>
              <a:ext cx="1011202" cy="1021314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3003" y="3886632"/>
              <a:ext cx="1429402" cy="247288"/>
            </a:xfrm>
            <a:prstGeom prst="rect">
              <a:avLst/>
            </a:prstGeom>
          </p:spPr>
        </p:pic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076" y="4267800"/>
            <a:ext cx="1697853" cy="17422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56" y="4375208"/>
            <a:ext cx="2877283" cy="82322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881" y="5238459"/>
            <a:ext cx="2033069" cy="921658"/>
          </a:xfrm>
          <a:prstGeom prst="rect">
            <a:avLst/>
          </a:prstGeom>
        </p:spPr>
      </p:pic>
      <p:grpSp>
        <p:nvGrpSpPr>
          <p:cNvPr id="24" name="Groupe 23"/>
          <p:cNvGrpSpPr/>
          <p:nvPr/>
        </p:nvGrpSpPr>
        <p:grpSpPr>
          <a:xfrm>
            <a:off x="7000693" y="1758814"/>
            <a:ext cx="2852089" cy="1478181"/>
            <a:chOff x="7010400" y="5177838"/>
            <a:chExt cx="1828515" cy="947683"/>
          </a:xfrm>
        </p:grpSpPr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177838"/>
              <a:ext cx="1828514" cy="613362"/>
            </a:xfrm>
            <a:prstGeom prst="rect">
              <a:avLst/>
            </a:prstGeom>
          </p:spPr>
        </p:pic>
        <p:sp>
          <p:nvSpPr>
            <p:cNvPr id="26" name="ZoneTexte 25"/>
            <p:cNvSpPr txBox="1"/>
            <p:nvPr/>
          </p:nvSpPr>
          <p:spPr>
            <a:xfrm>
              <a:off x="7010401" y="5756189"/>
              <a:ext cx="1828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Département Génie Civile Construction Durable</a:t>
              </a:r>
            </a:p>
          </p:txBody>
        </p:sp>
      </p:grpSp>
      <p:sp>
        <p:nvSpPr>
          <p:cNvPr id="27" name="object 24"/>
          <p:cNvSpPr/>
          <p:nvPr/>
        </p:nvSpPr>
        <p:spPr>
          <a:xfrm>
            <a:off x="736960" y="3277181"/>
            <a:ext cx="2127762" cy="13523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554" y="1054326"/>
            <a:ext cx="1199280" cy="1168529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2EF058-5404-4774-8D9F-9BE17051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2066416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2E567AA-0FB4-4467-AB95-55D80A5A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8A8D3C-EE30-43E6-BFB5-540D292B3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58BFB53-95D8-4AA5-97DE-5D25C86B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127749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5E4B1-342C-4A70-966D-1F117689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aider les élèves dans l’orientation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1EE1E-6F16-47A8-8E5B-CE330298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400" dirty="0" smtClean="0"/>
              <a:t>Le parcours avenir…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sz="2800" dirty="0" smtClean="0"/>
              <a:t>« </a:t>
            </a:r>
            <a:r>
              <a:rPr lang="fr-FR" sz="2800" dirty="0"/>
              <a:t>Le parcours Avenir permet aux élèves </a:t>
            </a:r>
            <a:r>
              <a:rPr lang="fr-FR" sz="2800" b="1" dirty="0"/>
              <a:t>de la sixième à la terminale</a:t>
            </a:r>
            <a:r>
              <a:rPr lang="fr-FR" sz="2800" dirty="0"/>
              <a:t> de construire progressivement, tout au long de leurs études secondaires, une véritable compétence à </a:t>
            </a:r>
            <a:r>
              <a:rPr lang="fr-FR" sz="2800" dirty="0" smtClean="0"/>
              <a:t>s'orienter… » </a:t>
            </a:r>
          </a:p>
          <a:p>
            <a:pPr marL="457200" lvl="1" indent="0">
              <a:buNone/>
            </a:pPr>
            <a:endParaRPr lang="fr-FR" sz="2800" dirty="0" smtClean="0"/>
          </a:p>
          <a:p>
            <a:pPr lvl="1"/>
            <a:r>
              <a:rPr lang="fr-FR" sz="2800" dirty="0" smtClean="0"/>
              <a:t>Au collège dans le cadre de tous les enseignements et à travers des actions spécifiques.</a:t>
            </a:r>
          </a:p>
          <a:p>
            <a:pPr lvl="1"/>
            <a:r>
              <a:rPr lang="fr-FR" sz="2800" dirty="0" smtClean="0"/>
              <a:t>Au lycée dans le cadre de l’accompagnement personnalisé et comme objet d’évaluation lors du Grand Oral.</a:t>
            </a:r>
            <a:endParaRPr lang="fr-FR" sz="2800" dirty="0"/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A3862C-1361-45F5-AA15-BF2C96D6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430597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5E4B1-342C-4A70-966D-1F117689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aider les élèves dans l’orientation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1EE1E-6F16-47A8-8E5B-CE330298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Point de vue métier</a:t>
            </a:r>
          </a:p>
          <a:p>
            <a:pPr lvl="1"/>
            <a:r>
              <a:rPr lang="fr-FR" dirty="0"/>
              <a:t>Présentation de métiers et des voies d’accès aux métiers</a:t>
            </a:r>
          </a:p>
          <a:p>
            <a:pPr lvl="1"/>
            <a:endParaRPr lang="fr-FR" dirty="0"/>
          </a:p>
          <a:p>
            <a:r>
              <a:rPr lang="fr-FR" dirty="0"/>
              <a:t>Point de vue projet</a:t>
            </a:r>
          </a:p>
          <a:p>
            <a:pPr lvl="1"/>
            <a:r>
              <a:rPr lang="fr-FR" dirty="0"/>
              <a:t>Présentation d’un projet et explication des nombreux métiers qui gravitent autour du projet</a:t>
            </a:r>
          </a:p>
          <a:p>
            <a:pPr lvl="1"/>
            <a:endParaRPr lang="fr-FR" dirty="0"/>
          </a:p>
          <a:p>
            <a:r>
              <a:rPr lang="fr-FR" dirty="0"/>
              <a:t>Point de vue secteur</a:t>
            </a:r>
          </a:p>
          <a:p>
            <a:pPr lvl="1"/>
            <a:r>
              <a:rPr lang="fr-FR" dirty="0"/>
              <a:t>Description de différents métiers (et niveaux d’étude) étant lié à un secteur d’activité</a:t>
            </a:r>
          </a:p>
          <a:p>
            <a:pPr lvl="1"/>
            <a:endParaRPr lang="fr-FR" dirty="0"/>
          </a:p>
          <a:p>
            <a:r>
              <a:rPr lang="fr-FR" dirty="0"/>
              <a:t>Point de vue élève</a:t>
            </a:r>
          </a:p>
          <a:p>
            <a:pPr lvl="1"/>
            <a:r>
              <a:rPr lang="fr-FR" dirty="0"/>
              <a:t>Prendre en compte les goûts des élèves (domaine, théorique/pratique, autonomie ou non </a:t>
            </a:r>
            <a:r>
              <a:rPr lang="fr-FR" dirty="0" err="1"/>
              <a:t>etc</a:t>
            </a:r>
            <a:r>
              <a:rPr lang="fr-FR" dirty="0" smtClean="0"/>
              <a:t>…)</a:t>
            </a:r>
          </a:p>
          <a:p>
            <a:pPr lvl="1"/>
            <a:endParaRPr lang="fr-FR" dirty="0" smtClean="0"/>
          </a:p>
          <a:p>
            <a:pPr lvl="1"/>
            <a:r>
              <a:rPr lang="fr-FR" sz="2800" dirty="0" smtClean="0"/>
              <a:t>Evaluation lors du Grand Oral</a:t>
            </a:r>
            <a:endParaRPr lang="fr-FR" sz="2800" dirty="0"/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A3862C-1361-45F5-AA15-BF2C96D6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2542732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ECE4751-43EC-4E25-AB15-8D419A2D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Quelles sont les questions à se poser pour choisir son parcours 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764FA6C-A0C3-4797-8811-AAFCCF39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Appétence des élèves </a:t>
            </a:r>
          </a:p>
          <a:p>
            <a:pPr lvl="1"/>
            <a:r>
              <a:rPr lang="fr-FR" dirty="0"/>
              <a:t>Approche pragmatique ? Conceptuelle ? Concrète ? Théorique ?</a:t>
            </a:r>
          </a:p>
          <a:p>
            <a:r>
              <a:rPr lang="fr-FR" dirty="0"/>
              <a:t>Aspiration des élèves </a:t>
            </a:r>
          </a:p>
          <a:p>
            <a:pPr lvl="1"/>
            <a:r>
              <a:rPr lang="fr-FR" dirty="0"/>
              <a:t>Secteur d’activité ? Technicien ? Ingénieur ? Management ? Gestion ?</a:t>
            </a:r>
          </a:p>
          <a:p>
            <a:r>
              <a:rPr lang="fr-FR" dirty="0"/>
              <a:t>Autonomie </a:t>
            </a:r>
          </a:p>
          <a:p>
            <a:pPr lvl="1"/>
            <a:r>
              <a:rPr lang="fr-FR" dirty="0"/>
              <a:t>Besoin d’encadrement ?</a:t>
            </a:r>
          </a:p>
          <a:p>
            <a:r>
              <a:rPr lang="fr-FR" dirty="0"/>
              <a:t>A quel moment </a:t>
            </a:r>
            <a:r>
              <a:rPr lang="fr-FR" dirty="0" smtClean="0"/>
              <a:t>s’insérer </a:t>
            </a:r>
            <a:r>
              <a:rPr lang="fr-FR" dirty="0"/>
              <a:t>professionnellement ?</a:t>
            </a:r>
          </a:p>
          <a:p>
            <a:r>
              <a:rPr lang="fr-FR" dirty="0"/>
              <a:t>Format de la formation ? </a:t>
            </a:r>
          </a:p>
          <a:p>
            <a:pPr lvl="1"/>
            <a:r>
              <a:rPr lang="fr-FR" dirty="0" smtClean="0"/>
              <a:t>Par la voie de l’apprentissage </a:t>
            </a:r>
            <a:r>
              <a:rPr lang="fr-FR" dirty="0"/>
              <a:t>? </a:t>
            </a:r>
            <a:r>
              <a:rPr lang="fr-FR" dirty="0" smtClean="0"/>
              <a:t>Par la voie scolaire ?</a:t>
            </a:r>
            <a:endParaRPr lang="fr-FR" dirty="0"/>
          </a:p>
          <a:p>
            <a:r>
              <a:rPr lang="fr-FR" dirty="0" smtClean="0"/>
              <a:t>Connaissance des passerelles entre les filières </a:t>
            </a:r>
            <a:r>
              <a:rPr lang="fr-FR" dirty="0"/>
              <a:t>?</a:t>
            </a:r>
          </a:p>
          <a:p>
            <a:r>
              <a:rPr lang="fr-FR" dirty="0"/>
              <a:t>Attention </a:t>
            </a:r>
            <a:r>
              <a:rPr lang="fr-FR" dirty="0" smtClean="0"/>
              <a:t>aux idées </a:t>
            </a:r>
            <a:r>
              <a:rPr lang="fr-FR" dirty="0"/>
              <a:t>préconçues sur l’orientation.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12987C5-6DD4-4198-87E3-5875EE57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483381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7309E-A3CC-4826-9C18-A3ED6FB9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processus </a:t>
            </a:r>
            <a:r>
              <a:rPr lang="fr-FR" dirty="0"/>
              <a:t>de recrutement </a:t>
            </a:r>
            <a:r>
              <a:rPr lang="fr-FR" dirty="0" err="1"/>
              <a:t>ParcourSup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DF1D23-1D1B-4E47-BC2E-FE6EB9E0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graphicFrame>
        <p:nvGraphicFramePr>
          <p:cNvPr id="7" name="Diagramme 6"/>
          <p:cNvGraphicFramePr/>
          <p:nvPr/>
        </p:nvGraphicFramePr>
        <p:xfrm>
          <a:off x="2071173" y="1137851"/>
          <a:ext cx="8036654" cy="2908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321A5FA-48C9-4EB6-B379-AF2166266ED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64971" y="4604694"/>
            <a:ext cx="11154033" cy="209266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buClr>
                <a:srgbClr val="CB4E3D"/>
              </a:buClr>
              <a:buFont typeface="Wingdings 3" panose="05040102010807070707" pitchFamily="18" charset="2"/>
              <a:buChar char="Æ"/>
            </a:pPr>
            <a:r>
              <a:rPr lang="fr-FR" sz="1400" dirty="0" smtClean="0">
                <a:solidFill>
                  <a:schemeClr val="accent3"/>
                </a:solidFill>
              </a:rPr>
              <a:t>Evaluation quantitative par les notes via une formule spécifique à chaque filière, à chaque formation, à chaque établissement</a:t>
            </a:r>
            <a:endParaRPr lang="fr-FR" sz="1400" dirty="0">
              <a:solidFill>
                <a:schemeClr val="accent3"/>
              </a:solidFill>
            </a:endParaRPr>
          </a:p>
          <a:p>
            <a:pPr>
              <a:buClr>
                <a:srgbClr val="CB4E3D"/>
              </a:buClr>
              <a:buFont typeface="Wingdings 3" panose="05040102010807070707" pitchFamily="18" charset="2"/>
              <a:buChar char="Æ"/>
            </a:pPr>
            <a:r>
              <a:rPr lang="fr-FR" sz="1400" dirty="0" smtClean="0">
                <a:solidFill>
                  <a:schemeClr val="accent3"/>
                </a:solidFill>
              </a:rPr>
              <a:t>Evaluation qualitative par la lecture des dossiers scolaires</a:t>
            </a:r>
          </a:p>
          <a:p>
            <a:pPr>
              <a:buClr>
                <a:srgbClr val="CB4E3D"/>
              </a:buClr>
              <a:buFont typeface="Wingdings 3" panose="05040102010807070707" pitchFamily="18" charset="2"/>
              <a:buChar char="Æ"/>
            </a:pPr>
            <a:r>
              <a:rPr lang="fr-FR" sz="1400" dirty="0" smtClean="0">
                <a:solidFill>
                  <a:schemeClr val="accent3"/>
                </a:solidFill>
              </a:rPr>
              <a:t>Pour les BTS, les dossiers sont </a:t>
            </a:r>
            <a:r>
              <a:rPr lang="fr-FR" sz="1400" dirty="0" err="1" smtClean="0">
                <a:solidFill>
                  <a:schemeClr val="accent3"/>
                </a:solidFill>
              </a:rPr>
              <a:t>anonymisés</a:t>
            </a:r>
            <a:r>
              <a:rPr lang="fr-FR" sz="1400" dirty="0" smtClean="0">
                <a:solidFill>
                  <a:schemeClr val="accent3"/>
                </a:solidFill>
              </a:rPr>
              <a:t> </a:t>
            </a:r>
            <a:endParaRPr lang="fr-FR" sz="1400" dirty="0">
              <a:solidFill>
                <a:schemeClr val="accent3"/>
              </a:solidFill>
            </a:endParaRPr>
          </a:p>
          <a:p>
            <a:pPr fontAlgn="auto">
              <a:buClr>
                <a:srgbClr val="CB4E3D"/>
              </a:buClr>
              <a:buFont typeface="Wingdings 3" panose="05040102010807070707" pitchFamily="18" charset="2"/>
              <a:buChar char="Æ"/>
            </a:pPr>
            <a:endParaRPr lang="fr-FR" sz="1400" dirty="0">
              <a:solidFill>
                <a:schemeClr val="accent3"/>
              </a:solidFill>
            </a:endParaRPr>
          </a:p>
          <a:p>
            <a:pPr fontAlgn="auto">
              <a:buClr>
                <a:srgbClr val="CB4E3D"/>
              </a:buClr>
              <a:buFont typeface="Wingdings 3" panose="05040102010807070707" pitchFamily="18" charset="2"/>
              <a:buChar char="Æ"/>
            </a:pPr>
            <a:r>
              <a:rPr lang="fr-FR" sz="1400" b="1" dirty="0">
                <a:solidFill>
                  <a:schemeClr val="accent3"/>
                </a:solidFill>
              </a:rPr>
              <a:t>Les équipes pédagogiques sont maîtresses du classement des élèves candidatant sur </a:t>
            </a:r>
            <a:r>
              <a:rPr lang="fr-FR" sz="1400" b="1" dirty="0" err="1">
                <a:solidFill>
                  <a:schemeClr val="accent3"/>
                </a:solidFill>
              </a:rPr>
              <a:t>ParcoursSup</a:t>
            </a:r>
            <a:r>
              <a:rPr lang="fr-FR" sz="1400" b="1" dirty="0">
                <a:solidFill>
                  <a:schemeClr val="accent3"/>
                </a:solidFill>
              </a:rPr>
              <a:t>. Ce sont elles qui fixent tous les critères et le poids de chacun d’entre eux. </a:t>
            </a:r>
          </a:p>
          <a:p>
            <a:pPr fontAlgn="auto">
              <a:buClr>
                <a:srgbClr val="CB4E3D"/>
              </a:buClr>
              <a:buFont typeface="Wingdings 3" panose="05040102010807070707" pitchFamily="18" charset="2"/>
              <a:buChar char="Æ"/>
            </a:pPr>
            <a:r>
              <a:rPr lang="fr-FR" sz="1400" b="1" dirty="0" err="1" smtClean="0">
                <a:solidFill>
                  <a:schemeClr val="accent3"/>
                </a:solidFill>
              </a:rPr>
              <a:t>ParcourSup</a:t>
            </a:r>
            <a:r>
              <a:rPr lang="fr-FR" sz="1400" b="1" dirty="0" smtClean="0">
                <a:solidFill>
                  <a:schemeClr val="accent3"/>
                </a:solidFill>
              </a:rPr>
              <a:t> fait les propositions pour </a:t>
            </a:r>
            <a:r>
              <a:rPr lang="fr-FR" sz="1400" b="1" dirty="0">
                <a:solidFill>
                  <a:schemeClr val="accent3"/>
                </a:solidFill>
              </a:rPr>
              <a:t>l’affectation des candidats dans les formations.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526692" y="3900617"/>
            <a:ext cx="1351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CB4E3D"/>
                </a:solidFill>
              </a:rPr>
              <a:t>Lecture de la fiche</a:t>
            </a:r>
            <a:endParaRPr lang="fr-FR" sz="1200" dirty="0">
              <a:solidFill>
                <a:srgbClr val="CB4E3D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524899" y="3892380"/>
            <a:ext cx="1033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CB4E3D"/>
                </a:solidFill>
              </a:rPr>
              <a:t>Automatique</a:t>
            </a:r>
            <a:endParaRPr lang="fr-FR" sz="1200" dirty="0">
              <a:solidFill>
                <a:srgbClr val="CB4E3D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30810" y="4077730"/>
            <a:ext cx="172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CB4E3D"/>
                </a:solidFill>
              </a:rPr>
              <a:t>La fiche avenir doit être factuelle</a:t>
            </a:r>
            <a:endParaRPr lang="fr-FR" sz="1200" dirty="0">
              <a:solidFill>
                <a:srgbClr val="CB4E3D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946294" y="3921212"/>
            <a:ext cx="1033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CB4E3D"/>
                </a:solidFill>
              </a:rPr>
              <a:t>Automatique</a:t>
            </a:r>
            <a:endParaRPr lang="fr-FR" sz="1200" dirty="0">
              <a:solidFill>
                <a:srgbClr val="CB4E3D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623222" y="3904736"/>
            <a:ext cx="135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CB4E3D"/>
                </a:solidFill>
              </a:rPr>
              <a:t>Lecture du bulletin et du parcours motivé</a:t>
            </a:r>
            <a:endParaRPr lang="fr-FR" sz="1200" dirty="0">
              <a:solidFill>
                <a:srgbClr val="CB4E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19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11894-5CA5-4B58-8999-5C0DAF2D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 DE LA REFORME SUR LES FLUX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ED3DC3-2AD2-4916-B474-0D14F14D70EB}"/>
              </a:ext>
            </a:extLst>
          </p:cNvPr>
          <p:cNvSpPr txBox="1"/>
          <p:nvPr/>
        </p:nvSpPr>
        <p:spPr>
          <a:xfrm>
            <a:off x="851164" y="4311078"/>
            <a:ext cx="10176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B4E3D"/>
              </a:buClr>
              <a:buFont typeface="Wingdings 3" panose="05040102010807070707" pitchFamily="18" charset="2"/>
              <a:buChar char="Æ"/>
            </a:pPr>
            <a:r>
              <a:rPr lang="fr-FR" b="1" dirty="0">
                <a:solidFill>
                  <a:srgbClr val="CB4E3D"/>
                </a:solidFill>
              </a:rPr>
              <a:t>Les taux de passage de seconde en première dans la voie générale et la voie technologiques sont stables. La réforme du baccalauréat (promo 2018) est sans impact. </a:t>
            </a:r>
          </a:p>
          <a:p>
            <a:endParaRPr lang="fr-FR" dirty="0"/>
          </a:p>
          <a:p>
            <a:r>
              <a:rPr lang="fr-FR" i="1" dirty="0"/>
              <a:t>Sources : DSI - chiffres académie de Lyon </a:t>
            </a:r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418364"/>
              </p:ext>
            </p:extLst>
          </p:nvPr>
        </p:nvGraphicFramePr>
        <p:xfrm>
          <a:off x="851164" y="1295620"/>
          <a:ext cx="10176164" cy="2895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6E4918-B31D-4834-A287-8F86D975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126861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11894-5CA5-4B58-8999-5C0DAF2D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 DE LA REFORME SUR LES FLUX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ED3DC3-2AD2-4916-B474-0D14F14D70EB}"/>
              </a:ext>
            </a:extLst>
          </p:cNvPr>
          <p:cNvSpPr txBox="1"/>
          <p:nvPr/>
        </p:nvSpPr>
        <p:spPr>
          <a:xfrm>
            <a:off x="851164" y="4311078"/>
            <a:ext cx="10176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baisse du taux d’orientation en STI2D est une tendance antérieure à la réforme, celle-ci a légèrement amplifié le phénomène la première année, depuis </a:t>
            </a:r>
            <a:r>
              <a:rPr lang="fr-FR" b="1" dirty="0">
                <a:solidFill>
                  <a:srgbClr val="CB4E3D"/>
                </a:solidFill>
              </a:rPr>
              <a:t>on constate une stabilité</a:t>
            </a:r>
            <a:r>
              <a:rPr lang="fr-F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L’évolution en STMG est inverse.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baisse en STL est continue. </a:t>
            </a:r>
          </a:p>
          <a:p>
            <a:pPr marL="285750" indent="-285750">
              <a:buClr>
                <a:srgbClr val="CB4E3D"/>
              </a:buClr>
              <a:buFont typeface="Wingdings 3" panose="05040102010807070707" pitchFamily="18" charset="2"/>
              <a:buChar char=""/>
            </a:pPr>
            <a:r>
              <a:rPr lang="fr-FR" b="1" dirty="0">
                <a:solidFill>
                  <a:srgbClr val="CB4E3D"/>
                </a:solidFill>
              </a:rPr>
              <a:t>Un plan de revalorisation de la voie technologique est engagé par le ministère, il vise à limiter l’orientation en STMG et à augmenter les flux en STI2D et STL. </a:t>
            </a:r>
          </a:p>
          <a:p>
            <a:endParaRPr lang="fr-FR" dirty="0"/>
          </a:p>
          <a:p>
            <a:r>
              <a:rPr lang="fr-FR" i="1" dirty="0"/>
              <a:t>Sources : DSI - chiffres académie de Lyon </a:t>
            </a:r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197465"/>
              </p:ext>
            </p:extLst>
          </p:nvPr>
        </p:nvGraphicFramePr>
        <p:xfrm>
          <a:off x="851163" y="1244029"/>
          <a:ext cx="10628073" cy="3067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14577B-D5E6-4B30-ACE0-91D1DFFE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7" name="ZoneTexte 1"/>
          <p:cNvSpPr txBox="1"/>
          <p:nvPr/>
        </p:nvSpPr>
        <p:spPr>
          <a:xfrm>
            <a:off x="6590271" y="3712287"/>
            <a:ext cx="1482811" cy="30663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i="1" dirty="0" smtClean="0">
                <a:solidFill>
                  <a:srgbClr val="FF0000"/>
                </a:solidFill>
              </a:rPr>
              <a:t>1</a:t>
            </a:r>
            <a:r>
              <a:rPr lang="fr-FR" sz="1100" i="1" baseline="30000" dirty="0" smtClean="0">
                <a:solidFill>
                  <a:srgbClr val="FF0000"/>
                </a:solidFill>
              </a:rPr>
              <a:t>ère</a:t>
            </a:r>
            <a:r>
              <a:rPr lang="fr-FR" sz="1100" i="1" dirty="0" smtClean="0">
                <a:solidFill>
                  <a:srgbClr val="FF0000"/>
                </a:solidFill>
              </a:rPr>
              <a:t> année de la réforme</a:t>
            </a:r>
            <a:endParaRPr lang="fr-FR" sz="11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1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11894-5CA5-4B58-8999-5C0DAF2D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 DE LA REFORME SUR LES FLUX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ED3DC3-2AD2-4916-B474-0D14F14D70EB}"/>
              </a:ext>
            </a:extLst>
          </p:cNvPr>
          <p:cNvSpPr txBox="1"/>
          <p:nvPr/>
        </p:nvSpPr>
        <p:spPr>
          <a:xfrm>
            <a:off x="862307" y="3870965"/>
            <a:ext cx="10941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Baisse du nombre d’élèves qui suivent un enseignement de maths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Baisse du nombre d’élèves qui suivent un enseignement </a:t>
            </a:r>
            <a:r>
              <a:rPr lang="fr-FR" dirty="0" smtClean="0"/>
              <a:t>de </a:t>
            </a:r>
            <a:r>
              <a:rPr lang="fr-FR" dirty="0"/>
              <a:t>physique-chimie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Baisse du nombre d’élèves qui suivent un enseignement de SI</a:t>
            </a:r>
          </a:p>
          <a:p>
            <a:r>
              <a:rPr lang="fr-FR" dirty="0"/>
              <a:t>Ce qui peut s’expliquer par la diversification de l’offre. </a:t>
            </a:r>
          </a:p>
          <a:p>
            <a:endParaRPr lang="fr-FR" i="1" dirty="0" smtClean="0"/>
          </a:p>
          <a:p>
            <a:r>
              <a:rPr lang="fr-FR" i="1" dirty="0" smtClean="0"/>
              <a:t>Sources </a:t>
            </a:r>
            <a:r>
              <a:rPr lang="fr-FR" i="1" dirty="0"/>
              <a:t>: repères et références statistiques de la DEPP (ministère) 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703487"/>
              </p:ext>
            </p:extLst>
          </p:nvPr>
        </p:nvGraphicFramePr>
        <p:xfrm>
          <a:off x="854691" y="1260707"/>
          <a:ext cx="10941051" cy="2200275"/>
        </p:xfrm>
        <a:graphic>
          <a:graphicData uri="http://schemas.openxmlformats.org/drawingml/2006/table">
            <a:tbl>
              <a:tblPr firstRow="1" firstCol="1">
                <a:tableStyleId>{0505E3EF-67EA-436B-97B2-0124C06EBD24}</a:tableStyleId>
              </a:tblPr>
              <a:tblGrid>
                <a:gridCol w="2110578">
                  <a:extLst>
                    <a:ext uri="{9D8B030D-6E8A-4147-A177-3AD203B41FA5}">
                      <a16:colId xmlns:a16="http://schemas.microsoft.com/office/drawing/2014/main" val="955684000"/>
                    </a:ext>
                  </a:extLst>
                </a:gridCol>
                <a:gridCol w="1449977">
                  <a:extLst>
                    <a:ext uri="{9D8B030D-6E8A-4147-A177-3AD203B41FA5}">
                      <a16:colId xmlns:a16="http://schemas.microsoft.com/office/drawing/2014/main" val="4283033658"/>
                    </a:ext>
                  </a:extLst>
                </a:gridCol>
                <a:gridCol w="78377">
                  <a:extLst>
                    <a:ext uri="{9D8B030D-6E8A-4147-A177-3AD203B41FA5}">
                      <a16:colId xmlns:a16="http://schemas.microsoft.com/office/drawing/2014/main" val="4034050650"/>
                    </a:ext>
                  </a:extLst>
                </a:gridCol>
                <a:gridCol w="1319348">
                  <a:extLst>
                    <a:ext uri="{9D8B030D-6E8A-4147-A177-3AD203B41FA5}">
                      <a16:colId xmlns:a16="http://schemas.microsoft.com/office/drawing/2014/main" val="3527498963"/>
                    </a:ext>
                  </a:extLst>
                </a:gridCol>
                <a:gridCol w="1515292">
                  <a:extLst>
                    <a:ext uri="{9D8B030D-6E8A-4147-A177-3AD203B41FA5}">
                      <a16:colId xmlns:a16="http://schemas.microsoft.com/office/drawing/2014/main" val="1938674312"/>
                    </a:ext>
                  </a:extLst>
                </a:gridCol>
                <a:gridCol w="4467479">
                  <a:extLst>
                    <a:ext uri="{9D8B030D-6E8A-4147-A177-3AD203B41FA5}">
                      <a16:colId xmlns:a16="http://schemas.microsoft.com/office/drawing/2014/main" val="1400170938"/>
                    </a:ext>
                  </a:extLst>
                </a:gridCol>
              </a:tblGrid>
              <a:tr h="31284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Evolution des flux d'orientation en 1ère générale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482832"/>
                  </a:ext>
                </a:extLst>
              </a:tr>
              <a:tr h="312841"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R18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R19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R20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344661"/>
                  </a:ext>
                </a:extLst>
              </a:tr>
              <a:tr h="312841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u="none" strike="noStrike" dirty="0" smtClean="0">
                          <a:effectLst/>
                        </a:rPr>
                        <a:t>1ère </a:t>
                      </a:r>
                      <a:r>
                        <a:rPr lang="fr-FR" sz="2000" u="none" strike="noStrike" dirty="0">
                          <a:effectLst/>
                        </a:rPr>
                        <a:t>générale  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381 077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386 595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390 138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u="none" strike="noStrike">
                          <a:effectLst/>
                        </a:rPr>
                        <a:t>Total 1ère générale  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7299207"/>
                  </a:ext>
                </a:extLst>
              </a:tr>
              <a:tr h="312841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u="none" strike="noStrike" dirty="0" smtClean="0">
                          <a:effectLst/>
                        </a:rPr>
                        <a:t>1ère </a:t>
                      </a:r>
                      <a:r>
                        <a:rPr lang="fr-FR" sz="2000" u="none" strike="noStrike" dirty="0">
                          <a:effectLst/>
                        </a:rPr>
                        <a:t>S + ES  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326 857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265 423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246 168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u="none" strike="noStrike" dirty="0" smtClean="0">
                          <a:effectLst/>
                        </a:rPr>
                        <a:t>Spécialité maths </a:t>
                      </a:r>
                      <a:r>
                        <a:rPr lang="fr-FR" sz="2000" u="none" strike="noStrike" dirty="0">
                          <a:effectLst/>
                        </a:rPr>
                        <a:t>+ * + * 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7559497"/>
                  </a:ext>
                </a:extLst>
              </a:tr>
              <a:tr h="312841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u="none" strike="noStrike">
                          <a:effectLst/>
                        </a:rPr>
                        <a:t>1ère S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199 524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180 616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169 981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u="none" strike="noStrike" dirty="0" smtClean="0">
                          <a:effectLst/>
                        </a:rPr>
                        <a:t>Spécialité  physique chimie </a:t>
                      </a:r>
                      <a:r>
                        <a:rPr lang="fr-FR" sz="2000" u="none" strike="noStrike" dirty="0">
                          <a:effectLst/>
                        </a:rPr>
                        <a:t>+ </a:t>
                      </a:r>
                      <a:r>
                        <a:rPr lang="fr-FR" sz="2000" u="none" strike="noStrike" dirty="0" smtClean="0">
                          <a:effectLst/>
                        </a:rPr>
                        <a:t>* </a:t>
                      </a:r>
                      <a:r>
                        <a:rPr lang="fr-FR" sz="2000" u="none" strike="noStrike" dirty="0">
                          <a:effectLst/>
                        </a:rPr>
                        <a:t>+ * 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8107249"/>
                  </a:ext>
                </a:extLst>
              </a:tr>
              <a:tr h="312841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u="none" strike="noStrike">
                          <a:effectLst/>
                        </a:rPr>
                        <a:t>dont S SI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23 432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22 432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21 082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u="none" strike="noStrike" dirty="0" smtClean="0">
                          <a:effectLst/>
                        </a:rPr>
                        <a:t>Spécialité SI + * + *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48049"/>
                  </a:ext>
                </a:extLst>
              </a:tr>
              <a:tr h="3128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fr-FR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1E5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fr-FR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1E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31 503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34 799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u="none" strike="noStrike" dirty="0" smtClean="0">
                          <a:effectLst/>
                        </a:rPr>
                        <a:t>Spécialité NSI + * + *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7260019"/>
                  </a:ext>
                </a:extLst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396258" y="2170930"/>
            <a:ext cx="337624" cy="379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398620" y="2511569"/>
            <a:ext cx="337624" cy="379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3F56BC-5D7B-47C3-91DE-44ABE181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396258" y="2852208"/>
            <a:ext cx="337624" cy="379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2070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11894-5CA5-4B58-8999-5C0DAF2D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 DE LA REFORME SUR LES FLUX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ED3DC3-2AD2-4916-B474-0D14F14D70EB}"/>
              </a:ext>
            </a:extLst>
          </p:cNvPr>
          <p:cNvSpPr txBox="1"/>
          <p:nvPr/>
        </p:nvSpPr>
        <p:spPr>
          <a:xfrm>
            <a:off x="826555" y="4470371"/>
            <a:ext cx="10941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 rapport aux effectifs des terminales S 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baisse </a:t>
            </a:r>
            <a:r>
              <a:rPr lang="fr-FR" dirty="0"/>
              <a:t>du vivier d’élèves ayant suivi un enseignement de maths de 22%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baisse </a:t>
            </a:r>
            <a:r>
              <a:rPr lang="fr-FR" dirty="0"/>
              <a:t>du vivier d’élèves qui suivent un enseignement de </a:t>
            </a:r>
            <a:r>
              <a:rPr lang="fr-FR" dirty="0" smtClean="0"/>
              <a:t>physique-chimie de 36%, mais tous n’ont pas maths comme autre enseignement de spécialité, </a:t>
            </a:r>
            <a:r>
              <a:rPr lang="fr-FR" b="1" dirty="0" smtClean="0"/>
              <a:t>la baisse sur le couple maths-physique est plus importante (estimée à 43%) </a:t>
            </a:r>
            <a:endParaRPr lang="fr-FR" b="1" i="1" dirty="0"/>
          </a:p>
          <a:p>
            <a:r>
              <a:rPr lang="fr-FR" i="1" dirty="0" smtClean="0"/>
              <a:t>Sources </a:t>
            </a:r>
            <a:r>
              <a:rPr lang="fr-FR" i="1" dirty="0"/>
              <a:t>: repères et références statistiques de la DEPP (ministère) 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474863" y="1954157"/>
            <a:ext cx="337624" cy="379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488931" y="2492767"/>
            <a:ext cx="337624" cy="379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" name="Flèche droite 6"/>
          <p:cNvSpPr/>
          <p:nvPr/>
        </p:nvSpPr>
        <p:spPr>
          <a:xfrm>
            <a:off x="474863" y="3076251"/>
            <a:ext cx="337624" cy="379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5248"/>
              </p:ext>
            </p:extLst>
          </p:nvPr>
        </p:nvGraphicFramePr>
        <p:xfrm>
          <a:off x="854690" y="1243240"/>
          <a:ext cx="10751156" cy="304861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002245">
                  <a:extLst>
                    <a:ext uri="{9D8B030D-6E8A-4147-A177-3AD203B41FA5}">
                      <a16:colId xmlns:a16="http://schemas.microsoft.com/office/drawing/2014/main" val="3595723638"/>
                    </a:ext>
                  </a:extLst>
                </a:gridCol>
                <a:gridCol w="942536">
                  <a:extLst>
                    <a:ext uri="{9D8B030D-6E8A-4147-A177-3AD203B41FA5}">
                      <a16:colId xmlns:a16="http://schemas.microsoft.com/office/drawing/2014/main" val="2910745576"/>
                    </a:ext>
                  </a:extLst>
                </a:gridCol>
                <a:gridCol w="113546">
                  <a:extLst>
                    <a:ext uri="{9D8B030D-6E8A-4147-A177-3AD203B41FA5}">
                      <a16:colId xmlns:a16="http://schemas.microsoft.com/office/drawing/2014/main" val="2341008646"/>
                    </a:ext>
                  </a:extLst>
                </a:gridCol>
                <a:gridCol w="1136469">
                  <a:extLst>
                    <a:ext uri="{9D8B030D-6E8A-4147-A177-3AD203B41FA5}">
                      <a16:colId xmlns:a16="http://schemas.microsoft.com/office/drawing/2014/main" val="1338023878"/>
                    </a:ext>
                  </a:extLst>
                </a:gridCol>
                <a:gridCol w="3110970">
                  <a:extLst>
                    <a:ext uri="{9D8B030D-6E8A-4147-A177-3AD203B41FA5}">
                      <a16:colId xmlns:a16="http://schemas.microsoft.com/office/drawing/2014/main" val="473648590"/>
                    </a:ext>
                  </a:extLst>
                </a:gridCol>
                <a:gridCol w="2222695">
                  <a:extLst>
                    <a:ext uri="{9D8B030D-6E8A-4147-A177-3AD203B41FA5}">
                      <a16:colId xmlns:a16="http://schemas.microsoft.com/office/drawing/2014/main" val="2694335825"/>
                    </a:ext>
                  </a:extLst>
                </a:gridCol>
                <a:gridCol w="2222695">
                  <a:extLst>
                    <a:ext uri="{9D8B030D-6E8A-4147-A177-3AD203B41FA5}">
                      <a16:colId xmlns:a16="http://schemas.microsoft.com/office/drawing/2014/main" val="1815677262"/>
                    </a:ext>
                  </a:extLst>
                </a:gridCol>
              </a:tblGrid>
              <a:tr h="37637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Evolution des flux d'orientation en terminale générale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953615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 fontAlgn="b"/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R19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R20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Baisse par rapport à la 1ère R19</a:t>
                      </a:r>
                      <a:endParaRPr lang="fr-FR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Baisse de flux par rapport au bac S</a:t>
                      </a:r>
                      <a:endParaRPr lang="fr-FR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1764897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 fontAlgn="b"/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154 658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Mathématiques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42%</a:t>
                      </a:r>
                      <a:endParaRPr lang="fr-FR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22%</a:t>
                      </a:r>
                      <a:endParaRPr lang="fr-FR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7597"/>
                  </a:ext>
                </a:extLst>
              </a:tr>
              <a:tr h="681239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 err="1">
                          <a:effectLst/>
                        </a:rPr>
                        <a:t>Term</a:t>
                      </a:r>
                      <a:r>
                        <a:rPr lang="fr-FR" sz="2000" b="1" u="none" strike="noStrike" dirty="0">
                          <a:effectLst/>
                        </a:rPr>
                        <a:t> S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199112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126 717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Physique-chimie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fr-FR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36%</a:t>
                      </a:r>
                      <a:endParaRPr lang="fr-FR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9170327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Dont S SI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25885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7 606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Sciences de l’ingénieur (SI)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66%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66193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 fontAlgn="b"/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13 912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Numérique et sciences informatiques (NSI)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56%</a:t>
                      </a:r>
                      <a:endParaRPr lang="fr-FR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8925710"/>
                  </a:ext>
                </a:extLst>
              </a:tr>
            </a:tbl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244CF4-1A36-4A31-9CD5-A29E77B6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315399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11894-5CA5-4B58-8999-5C0DAF2D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IMPACT DE LA REFORME SUR LES FLUX ?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ED3DC3-2AD2-4916-B474-0D14F14D70EB}"/>
              </a:ext>
            </a:extLst>
          </p:cNvPr>
          <p:cNvSpPr txBox="1"/>
          <p:nvPr/>
        </p:nvSpPr>
        <p:spPr>
          <a:xfrm>
            <a:off x="625473" y="1755072"/>
            <a:ext cx="109410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Voie technologique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L’évolution des flux d’orientation dans la voie technologique est plus tendancielle que liée à la réforme du bac.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Un plan de revalorisation de la voie technologique est portée par le ministère, il se traduit dans l’académie notamment par des ouvertures de sections STI2D. </a:t>
            </a:r>
          </a:p>
          <a:p>
            <a:endParaRPr lang="fr-FR" sz="2000" dirty="0"/>
          </a:p>
          <a:p>
            <a:r>
              <a:rPr lang="fr-FR" sz="2000" b="1" dirty="0" smtClean="0"/>
              <a:t>Voie générale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La suppression des séries (S ES L) et un choix d’enseignements de spécialité beaucoup plus large conduit à une baisse du vivier d’élèves qui suivent </a:t>
            </a:r>
            <a:r>
              <a:rPr lang="fr-FR" sz="2000" dirty="0"/>
              <a:t>un enseignement de maths + </a:t>
            </a:r>
            <a:r>
              <a:rPr lang="fr-FR" sz="2000" dirty="0" smtClean="0"/>
              <a:t>physique-chimie, de l’ordre de 40%.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Cela impact nécessairement les processus d’orientation post-bac.  </a:t>
            </a:r>
            <a:endParaRPr lang="fr-FR" sz="2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244CF4-1A36-4A31-9CD5-A29E77B6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5" name="ZoneTexte 4"/>
          <p:cNvSpPr txBox="1"/>
          <p:nvPr/>
        </p:nvSpPr>
        <p:spPr>
          <a:xfrm rot="1011763">
            <a:off x="9087476" y="1390330"/>
            <a:ext cx="2653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Synthèse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15399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39206-2099-4BBA-991E-3BE984A5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globale dans l’enseignement supérieur</a:t>
            </a:r>
            <a:br>
              <a:rPr lang="fr-FR" dirty="0"/>
            </a:b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605C42-C9D1-43B4-B171-5F2C01C95D7B}"/>
              </a:ext>
            </a:extLst>
          </p:cNvPr>
          <p:cNvSpPr txBox="1"/>
          <p:nvPr/>
        </p:nvSpPr>
        <p:spPr>
          <a:xfrm>
            <a:off x="6654800" y="6331026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Année scolaire 2019-2020 (Source </a:t>
            </a:r>
            <a:r>
              <a:rPr lang="fr-FR" dirty="0" err="1"/>
              <a:t>depp</a:t>
            </a:r>
            <a:r>
              <a:rPr lang="fr-FR" dirty="0"/>
              <a:t>)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DCB813-B214-4949-A801-222B09ED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25F0B7EE-03C3-4392-9920-F8E382654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2704138"/>
              </p:ext>
            </p:extLst>
          </p:nvPr>
        </p:nvGraphicFramePr>
        <p:xfrm>
          <a:off x="2819714" y="1013649"/>
          <a:ext cx="6291335" cy="5340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96975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Couleurs XP 2022">
      <a:dk1>
        <a:srgbClr val="455368"/>
      </a:dk1>
      <a:lt1>
        <a:srgbClr val="F5F7F9"/>
      </a:lt1>
      <a:dk2>
        <a:srgbClr val="55687C"/>
      </a:dk2>
      <a:lt2>
        <a:srgbClr val="E7E6E6"/>
      </a:lt2>
      <a:accent1>
        <a:srgbClr val="118977"/>
      </a:accent1>
      <a:accent2>
        <a:srgbClr val="F6AB32"/>
      </a:accent2>
      <a:accent3>
        <a:srgbClr val="CB4E3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2847</Words>
  <Application>Microsoft Office PowerPoint</Application>
  <PresentationFormat>Grand écran</PresentationFormat>
  <Paragraphs>515</Paragraphs>
  <Slides>37</Slides>
  <Notes>0</Notes>
  <HiddenSlides>4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9" baseType="lpstr">
      <vt:lpstr>Adobe Gothic Std B</vt:lpstr>
      <vt:lpstr>Arial</vt:lpstr>
      <vt:lpstr>Calibri</vt:lpstr>
      <vt:lpstr>Calibri (Corps)</vt:lpstr>
      <vt:lpstr>Lucida Sans Unicode</vt:lpstr>
      <vt:lpstr>Segoe UI Semibold</vt:lpstr>
      <vt:lpstr>Source Sans Pro</vt:lpstr>
      <vt:lpstr>Tahoma</vt:lpstr>
      <vt:lpstr>Times New Roman</vt:lpstr>
      <vt:lpstr>Wingdings</vt:lpstr>
      <vt:lpstr>Wingdings 3</vt:lpstr>
      <vt:lpstr>Thème Office</vt:lpstr>
      <vt:lpstr>Séminaire SII lycée 2022</vt:lpstr>
      <vt:lpstr>Bac -3 / Bac +5 Les évolutions</vt:lpstr>
      <vt:lpstr>Réforme du bac et flux d’orientation </vt:lpstr>
      <vt:lpstr>IMPACT DE LA REFORME SUR LES FLUX ?</vt:lpstr>
      <vt:lpstr>IMPACT DE LA REFORME SUR LES FLUX ?</vt:lpstr>
      <vt:lpstr>IMPACT DE LA REFORME SUR LES FLUX ?</vt:lpstr>
      <vt:lpstr>IMPACT DE LA REFORME SUR LES FLUX ?</vt:lpstr>
      <vt:lpstr>IMPACT DE LA REFORME SUR LES FLUX ?</vt:lpstr>
      <vt:lpstr>Répartition globale dans l’enseignement supérieur </vt:lpstr>
      <vt:lpstr>Voies d’accès en école d’ingénieur</vt:lpstr>
      <vt:lpstr>Le besoin d’ingénieurs</vt:lpstr>
      <vt:lpstr>CPGE/GE</vt:lpstr>
      <vt:lpstr>Les Classes Préparatoires aux Grandes Ecoles  (capacité d’accueil en région académique)</vt:lpstr>
      <vt:lpstr>Les CPGE : plusieurs filières pour différents profils  Volume horaire par filière</vt:lpstr>
      <vt:lpstr>A déconstruire  </vt:lpstr>
      <vt:lpstr>Reconstruction : un parcours gratuit et sécurisé </vt:lpstr>
      <vt:lpstr>Bilan sur les CPGE</vt:lpstr>
      <vt:lpstr>Classement Parcoursup</vt:lpstr>
      <vt:lpstr>BTS</vt:lpstr>
      <vt:lpstr>Les spécificités de la filière </vt:lpstr>
      <vt:lpstr>Les quotas</vt:lpstr>
      <vt:lpstr>BTS PRODUCTION</vt:lpstr>
      <vt:lpstr>MODALITES </vt:lpstr>
      <vt:lpstr>À la sortie du BTS</vt:lpstr>
      <vt:lpstr>IUT – BUT </vt:lpstr>
      <vt:lpstr>Les BUT</vt:lpstr>
      <vt:lpstr>Répartition des entrants bac techno</vt:lpstr>
      <vt:lpstr>Taux de Bacs techno</vt:lpstr>
      <vt:lpstr>Taux érosion entre 1ère et 2ième année</vt:lpstr>
      <vt:lpstr>Les BUT de l’académie de Lyon</vt:lpstr>
      <vt:lpstr>Reconstruction </vt:lpstr>
      <vt:lpstr>Les passerelles avec les lycées</vt:lpstr>
      <vt:lpstr>Synthèse</vt:lpstr>
      <vt:lpstr>Comment aider les élèves dans l’orientation ?</vt:lpstr>
      <vt:lpstr>Comment aider les élèves dans l’orientation ?</vt:lpstr>
      <vt:lpstr>Quelles sont les questions à se poser pour choisir son parcours ?</vt:lpstr>
      <vt:lpstr>Le processus de recrutement ParcourSup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jgarel</cp:lastModifiedBy>
  <cp:revision>196</cp:revision>
  <dcterms:created xsi:type="dcterms:W3CDTF">2021-12-09T09:25:13Z</dcterms:created>
  <dcterms:modified xsi:type="dcterms:W3CDTF">2022-05-25T14:50:10Z</dcterms:modified>
</cp:coreProperties>
</file>