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3" r:id="rId4"/>
    <p:sldId id="274" r:id="rId5"/>
    <p:sldId id="275" r:id="rId6"/>
    <p:sldId id="269" r:id="rId7"/>
    <p:sldId id="270" r:id="rId8"/>
    <p:sldId id="271" r:id="rId9"/>
    <p:sldId id="272" r:id="rId10"/>
    <p:sldId id="263" r:id="rId11"/>
    <p:sldId id="268" r:id="rId12"/>
    <p:sldId id="264" r:id="rId13"/>
    <p:sldId id="256" r:id="rId14"/>
    <p:sldId id="267" r:id="rId15"/>
    <p:sldId id="266" r:id="rId16"/>
    <p:sldId id="265" r:id="rId17"/>
    <p:sldId id="257" r:id="rId18"/>
    <p:sldId id="261" r:id="rId19"/>
    <p:sldId id="262" r:id="rId20"/>
    <p:sldId id="259" r:id="rId21"/>
    <p:sldId id="258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924" y="17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11/05/2018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11/05/2018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11/05/2018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11/05/2018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11/05/2018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11/05/2018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11/05/2018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61.png"/><Relationship Id="rId7" Type="http://schemas.openxmlformats.org/officeDocument/2006/relationships/image" Target="../media/image10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81.png"/><Relationship Id="rId4" Type="http://schemas.openxmlformats.org/officeDocument/2006/relationships/image" Target="../media/image71.png"/><Relationship Id="rId9" Type="http://schemas.openxmlformats.org/officeDocument/2006/relationships/image" Target="../media/image1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9.png"/><Relationship Id="rId7" Type="http://schemas.openxmlformats.org/officeDocument/2006/relationships/image" Target="../media/image181.png"/><Relationship Id="rId12" Type="http://schemas.openxmlformats.org/officeDocument/2006/relationships/image" Target="../media/image21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1.png"/><Relationship Id="rId11" Type="http://schemas.openxmlformats.org/officeDocument/2006/relationships/image" Target="../media/image201.png"/><Relationship Id="rId5" Type="http://schemas.openxmlformats.org/officeDocument/2006/relationships/image" Target="../media/image161.png"/><Relationship Id="rId10" Type="http://schemas.openxmlformats.org/officeDocument/2006/relationships/image" Target="../media/image191.png"/><Relationship Id="rId4" Type="http://schemas.openxmlformats.org/officeDocument/2006/relationships/image" Target="../media/image151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170.png"/><Relationship Id="rId3" Type="http://schemas.openxmlformats.org/officeDocument/2006/relationships/image" Target="../media/image33.png"/><Relationship Id="rId21" Type="http://schemas.openxmlformats.org/officeDocument/2006/relationships/image" Target="../media/image200.png"/><Relationship Id="rId7" Type="http://schemas.openxmlformats.org/officeDocument/2006/relationships/image" Target="../media/image6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" Type="http://schemas.openxmlformats.org/officeDocument/2006/relationships/image" Target="../media/image110.png"/><Relationship Id="rId16" Type="http://schemas.openxmlformats.org/officeDocument/2006/relationships/image" Target="../media/image150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5" Type="http://schemas.openxmlformats.org/officeDocument/2006/relationships/image" Target="../media/image140.png"/><Relationship Id="rId23" Type="http://schemas.openxmlformats.org/officeDocument/2006/relationships/image" Target="../media/image220.png"/><Relationship Id="rId10" Type="http://schemas.openxmlformats.org/officeDocument/2006/relationships/image" Target="../media/image90.png"/><Relationship Id="rId19" Type="http://schemas.openxmlformats.org/officeDocument/2006/relationships/image" Target="../media/image180.png"/><Relationship Id="rId4" Type="http://schemas.openxmlformats.org/officeDocument/2006/relationships/image" Target="../media/image34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10" Type="http://schemas.openxmlformats.org/officeDocument/2006/relationships/image" Target="../media/image330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03.png"/><Relationship Id="rId4" Type="http://schemas.openxmlformats.org/officeDocument/2006/relationships/image" Target="../media/image9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212.png"/><Relationship Id="rId7" Type="http://schemas.openxmlformats.org/officeDocument/2006/relationships/image" Target="../media/image6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102.png"/><Relationship Id="rId5" Type="http://schemas.openxmlformats.org/officeDocument/2006/relationships/image" Target="../media/image41.png"/><Relationship Id="rId10" Type="http://schemas.openxmlformats.org/officeDocument/2006/relationships/image" Target="../media/image92.png"/><Relationship Id="rId4" Type="http://schemas.openxmlformats.org/officeDocument/2006/relationships/image" Target="../media/image38.png"/><Relationship Id="rId9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7" Type="http://schemas.openxmlformats.org/officeDocument/2006/relationships/image" Target="../media/image6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2.png"/><Relationship Id="rId10" Type="http://schemas.openxmlformats.org/officeDocument/2006/relationships/image" Target="../media/image113.png"/><Relationship Id="rId9" Type="http://schemas.openxmlformats.org/officeDocument/2006/relationships/image" Target="../media/image8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15.png"/><Relationship Id="rId7" Type="http://schemas.openxmlformats.org/officeDocument/2006/relationships/image" Target="../media/image62.png"/><Relationship Id="rId12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2.png"/><Relationship Id="rId10" Type="http://schemas.openxmlformats.org/officeDocument/2006/relationships/image" Target="../media/image13.png"/><Relationship Id="rId9" Type="http://schemas.openxmlformats.org/officeDocument/2006/relationships/image" Target="../media/image82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/>
          <p:cNvCxnSpPr/>
          <p:nvPr/>
        </p:nvCxnSpPr>
        <p:spPr>
          <a:xfrm flipV="1">
            <a:off x="3851920" y="4033695"/>
            <a:ext cx="0" cy="2293363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5547345" cy="3152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necteur droit avec flèche 6"/>
          <p:cNvCxnSpPr/>
          <p:nvPr/>
        </p:nvCxnSpPr>
        <p:spPr>
          <a:xfrm flipV="1">
            <a:off x="3131840" y="3987326"/>
            <a:ext cx="0" cy="881834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3131840" y="4869160"/>
            <a:ext cx="720080" cy="1457898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2339752" y="4869160"/>
            <a:ext cx="0" cy="1457898"/>
          </a:xfrm>
          <a:prstGeom prst="straightConnector1">
            <a:avLst/>
          </a:prstGeom>
          <a:ln w="2857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1208801" y="5413443"/>
                <a:ext cx="1130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𝑀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801" y="5413443"/>
                <a:ext cx="113095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avec flèche 17"/>
          <p:cNvCxnSpPr/>
          <p:nvPr/>
        </p:nvCxnSpPr>
        <p:spPr>
          <a:xfrm>
            <a:off x="3131840" y="4869160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3351461" y="4433673"/>
                <a:ext cx="356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461" y="4433673"/>
                <a:ext cx="35644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2699792" y="4586073"/>
                <a:ext cx="463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4586073"/>
                <a:ext cx="46390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3851920" y="6142392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6142392"/>
                <a:ext cx="46923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3173821" y="5402184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821" y="5402184"/>
                <a:ext cx="385555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lipse 19"/>
          <p:cNvSpPr/>
          <p:nvPr/>
        </p:nvSpPr>
        <p:spPr>
          <a:xfrm>
            <a:off x="3455872" y="554949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634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62"/>
          <a:stretch/>
        </p:blipFill>
        <p:spPr bwMode="auto">
          <a:xfrm>
            <a:off x="850357" y="548680"/>
            <a:ext cx="292955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548680"/>
            <a:ext cx="3743325" cy="180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2758480"/>
            <a:ext cx="18097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477" y="2758480"/>
            <a:ext cx="19335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148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548680"/>
            <a:ext cx="3743325" cy="180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740" y="2348880"/>
            <a:ext cx="1569724" cy="941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703" y="2348880"/>
            <a:ext cx="1677124" cy="941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449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necteur droit 36"/>
          <p:cNvCxnSpPr/>
          <p:nvPr/>
        </p:nvCxnSpPr>
        <p:spPr>
          <a:xfrm rot="-1560000">
            <a:off x="1431109" y="1354207"/>
            <a:ext cx="2886810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577190" y="1982498"/>
            <a:ext cx="2886810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rot="2520000">
            <a:off x="1206445" y="2948323"/>
            <a:ext cx="28868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539552" y="945628"/>
            <a:ext cx="2081766" cy="2081766"/>
          </a:xfrm>
          <a:prstGeom prst="arc">
            <a:avLst>
              <a:gd name="adj1" fmla="val 128582"/>
              <a:gd name="adj2" fmla="val 2442419"/>
            </a:avLst>
          </a:prstGeom>
          <a:ln>
            <a:solidFill>
              <a:srgbClr val="00B05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 flipV="1">
            <a:off x="4393369" y="1946480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 flipV="1">
            <a:off x="3686493" y="3878134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483768" y="2275924"/>
                <a:ext cx="4475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42°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275924"/>
                <a:ext cx="447558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4458962" y="1697013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962" y="1697013"/>
                <a:ext cx="33021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3709011" y="3634292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011" y="3634292"/>
                <a:ext cx="33021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1415325" y="1566997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325" y="1566997"/>
                <a:ext cx="32502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/>
          <p:cNvGrpSpPr/>
          <p:nvPr/>
        </p:nvGrpSpPr>
        <p:grpSpPr>
          <a:xfrm>
            <a:off x="1076508" y="1730498"/>
            <a:ext cx="608682" cy="504000"/>
            <a:chOff x="1190998" y="1772832"/>
            <a:chExt cx="608682" cy="504000"/>
          </a:xfrm>
        </p:grpSpPr>
        <p:sp>
          <p:nvSpPr>
            <p:cNvPr id="10" name="Forme libre 9"/>
            <p:cNvSpPr/>
            <p:nvPr/>
          </p:nvSpPr>
          <p:spPr>
            <a:xfrm>
              <a:off x="1190998" y="1772832"/>
              <a:ext cx="180602" cy="503999"/>
            </a:xfrm>
            <a:custGeom>
              <a:avLst/>
              <a:gdLst>
                <a:gd name="connsiteX0" fmla="*/ 180602 w 180602"/>
                <a:gd name="connsiteY0" fmla="*/ 0 h 486888"/>
                <a:gd name="connsiteX1" fmla="*/ 32161 w 180602"/>
                <a:gd name="connsiteY1" fmla="*/ 106878 h 486888"/>
                <a:gd name="connsiteX2" fmla="*/ 73724 w 180602"/>
                <a:gd name="connsiteY2" fmla="*/ 261257 h 486888"/>
                <a:gd name="connsiteX3" fmla="*/ 2472 w 180602"/>
                <a:gd name="connsiteY3" fmla="*/ 439387 h 486888"/>
                <a:gd name="connsiteX4" fmla="*/ 180602 w 180602"/>
                <a:gd name="connsiteY4" fmla="*/ 486888 h 48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02" h="486888">
                  <a:moveTo>
                    <a:pt x="180602" y="0"/>
                  </a:moveTo>
                  <a:cubicBezTo>
                    <a:pt x="115288" y="31667"/>
                    <a:pt x="49974" y="63335"/>
                    <a:pt x="32161" y="106878"/>
                  </a:cubicBezTo>
                  <a:cubicBezTo>
                    <a:pt x="14348" y="150421"/>
                    <a:pt x="78672" y="205839"/>
                    <a:pt x="73724" y="261257"/>
                  </a:cubicBezTo>
                  <a:cubicBezTo>
                    <a:pt x="68776" y="316675"/>
                    <a:pt x="-15341" y="401782"/>
                    <a:pt x="2472" y="439387"/>
                  </a:cubicBezTo>
                  <a:cubicBezTo>
                    <a:pt x="20285" y="476992"/>
                    <a:pt x="100443" y="481940"/>
                    <a:pt x="180602" y="486888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583680" y="1916832"/>
              <a:ext cx="216000" cy="216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/>
            <p:cNvCxnSpPr/>
            <p:nvPr/>
          </p:nvCxnSpPr>
          <p:spPr>
            <a:xfrm flipH="1">
              <a:off x="1367680" y="2024832"/>
              <a:ext cx="216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rot="5400000" flipH="1">
              <a:off x="1115680" y="2024832"/>
              <a:ext cx="504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Groupe 21"/>
          <p:cNvGrpSpPr/>
          <p:nvPr/>
        </p:nvGrpSpPr>
        <p:grpSpPr>
          <a:xfrm rot="16200000">
            <a:off x="4250443" y="4180530"/>
            <a:ext cx="180602" cy="504000"/>
            <a:chOff x="1190998" y="1772832"/>
            <a:chExt cx="180602" cy="504000"/>
          </a:xfrm>
        </p:grpSpPr>
        <p:sp>
          <p:nvSpPr>
            <p:cNvPr id="23" name="Forme libre 22"/>
            <p:cNvSpPr/>
            <p:nvPr/>
          </p:nvSpPr>
          <p:spPr>
            <a:xfrm>
              <a:off x="1190998" y="1772832"/>
              <a:ext cx="180602" cy="503999"/>
            </a:xfrm>
            <a:custGeom>
              <a:avLst/>
              <a:gdLst>
                <a:gd name="connsiteX0" fmla="*/ 180602 w 180602"/>
                <a:gd name="connsiteY0" fmla="*/ 0 h 486888"/>
                <a:gd name="connsiteX1" fmla="*/ 32161 w 180602"/>
                <a:gd name="connsiteY1" fmla="*/ 106878 h 486888"/>
                <a:gd name="connsiteX2" fmla="*/ 73724 w 180602"/>
                <a:gd name="connsiteY2" fmla="*/ 261257 h 486888"/>
                <a:gd name="connsiteX3" fmla="*/ 2472 w 180602"/>
                <a:gd name="connsiteY3" fmla="*/ 439387 h 486888"/>
                <a:gd name="connsiteX4" fmla="*/ 180602 w 180602"/>
                <a:gd name="connsiteY4" fmla="*/ 486888 h 48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02" h="486888">
                  <a:moveTo>
                    <a:pt x="180602" y="0"/>
                  </a:moveTo>
                  <a:cubicBezTo>
                    <a:pt x="115288" y="31667"/>
                    <a:pt x="49974" y="63335"/>
                    <a:pt x="32161" y="106878"/>
                  </a:cubicBezTo>
                  <a:cubicBezTo>
                    <a:pt x="14348" y="150421"/>
                    <a:pt x="78672" y="205839"/>
                    <a:pt x="73724" y="261257"/>
                  </a:cubicBezTo>
                  <a:cubicBezTo>
                    <a:pt x="68776" y="316675"/>
                    <a:pt x="-15341" y="401782"/>
                    <a:pt x="2472" y="439387"/>
                  </a:cubicBezTo>
                  <a:cubicBezTo>
                    <a:pt x="20285" y="476992"/>
                    <a:pt x="100443" y="481940"/>
                    <a:pt x="180602" y="486888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/>
            <p:cNvCxnSpPr/>
            <p:nvPr/>
          </p:nvCxnSpPr>
          <p:spPr>
            <a:xfrm rot="5400000" flipH="1">
              <a:off x="1115680" y="2024832"/>
              <a:ext cx="504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7" name="Connecteur droit 26"/>
          <p:cNvCxnSpPr/>
          <p:nvPr/>
        </p:nvCxnSpPr>
        <p:spPr>
          <a:xfrm>
            <a:off x="3686493" y="3918268"/>
            <a:ext cx="558068" cy="0"/>
          </a:xfrm>
          <a:prstGeom prst="line">
            <a:avLst/>
          </a:prstGeom>
          <a:ln w="127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4139952" y="3918268"/>
            <a:ext cx="0" cy="423962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29385" y="1982496"/>
            <a:ext cx="163359" cy="0"/>
          </a:xfrm>
          <a:prstGeom prst="line">
            <a:avLst/>
          </a:prstGeom>
          <a:ln w="127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 flipV="1">
            <a:off x="4143799" y="664968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4241203" y="562484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203" y="562484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39"/>
          <p:cNvCxnSpPr/>
          <p:nvPr/>
        </p:nvCxnSpPr>
        <p:spPr>
          <a:xfrm flipV="1">
            <a:off x="4193031" y="737001"/>
            <a:ext cx="0" cy="3605228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633824" y="4069150"/>
                <a:ext cx="5838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0</m:t>
                      </m:r>
                      <m:r>
                        <a:rPr lang="fr-FR" sz="1200" b="0" i="1" smtClean="0">
                          <a:latin typeface="Cambria Math"/>
                        </a:rPr>
                        <m:t>,7</m:t>
                      </m:r>
                      <m:r>
                        <a:rPr lang="fr-FR" sz="12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824" y="4069150"/>
                <a:ext cx="583813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4143799" y="2650947"/>
                <a:ext cx="583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1</m:t>
                      </m:r>
                      <m:r>
                        <a:rPr lang="fr-FR" sz="1200" b="0" i="1" smtClean="0">
                          <a:latin typeface="Cambria Math"/>
                        </a:rPr>
                        <m:t>,8</m:t>
                      </m:r>
                      <m:r>
                        <a:rPr lang="fr-FR" sz="12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799" y="2650947"/>
                <a:ext cx="58381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c 43"/>
          <p:cNvSpPr/>
          <p:nvPr/>
        </p:nvSpPr>
        <p:spPr>
          <a:xfrm>
            <a:off x="537564" y="943640"/>
            <a:ext cx="2081766" cy="2081766"/>
          </a:xfrm>
          <a:prstGeom prst="arc">
            <a:avLst>
              <a:gd name="adj1" fmla="val 20169793"/>
              <a:gd name="adj2" fmla="val 21566797"/>
            </a:avLst>
          </a:prstGeom>
          <a:ln>
            <a:solidFill>
              <a:srgbClr val="00B05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2565220" y="1582559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220" y="1582559"/>
                <a:ext cx="317587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45"/>
          <p:cNvCxnSpPr/>
          <p:nvPr/>
        </p:nvCxnSpPr>
        <p:spPr>
          <a:xfrm flipV="1">
            <a:off x="3722509" y="1986955"/>
            <a:ext cx="0" cy="1931313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3659161" y="2814111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161" y="2814111"/>
                <a:ext cx="306366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42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2894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289438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699792" y="1556792"/>
            <a:ext cx="864096" cy="864096"/>
          </a:xfrm>
          <a:prstGeom prst="arc">
            <a:avLst>
              <a:gd name="adj1" fmla="val 19832481"/>
              <a:gd name="adj2" fmla="val 21411076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774662" y="1895655"/>
                <a:ext cx="330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62" y="1895655"/>
                <a:ext cx="330668" cy="2462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975948" y="2052291"/>
                <a:ext cx="30181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948" y="2052291"/>
                <a:ext cx="301813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713842" y="1604818"/>
                <a:ext cx="346953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842" y="1604818"/>
                <a:ext cx="346953" cy="2580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34176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341760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3124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31245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2758480"/>
            <a:ext cx="18097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477" y="2758480"/>
            <a:ext cx="19335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2719675" y="1080600"/>
                <a:ext cx="340157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675" y="1080600"/>
                <a:ext cx="340157" cy="25808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2503651" y="1196752"/>
                <a:ext cx="3349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651" y="1196752"/>
                <a:ext cx="334963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3236472" y="1561905"/>
                <a:ext cx="29437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472" y="1561905"/>
                <a:ext cx="294375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6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Enseignement\GitHub\Cy_04_PSI_ModelisationDynamique\Revisions_Statique\Fiche_01_Statique_2D_TD_01_Hayon\images\fig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63" y="1795463"/>
            <a:ext cx="720090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rme libre 3"/>
          <p:cNvSpPr/>
          <p:nvPr/>
        </p:nvSpPr>
        <p:spPr>
          <a:xfrm>
            <a:off x="3096883" y="2251494"/>
            <a:ext cx="4684143" cy="3183148"/>
          </a:xfrm>
          <a:custGeom>
            <a:avLst/>
            <a:gdLst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4143" h="3183148">
                <a:moveTo>
                  <a:pt x="0" y="0"/>
                </a:moveTo>
                <a:cubicBezTo>
                  <a:pt x="370935" y="1647646"/>
                  <a:pt x="34505" y="2622431"/>
                  <a:pt x="4684143" y="3183148"/>
                </a:cubicBezTo>
                <a:lnTo>
                  <a:pt x="4684143" y="3183148"/>
                </a:lnTo>
              </a:path>
            </a:pathLst>
          </a:custGeom>
          <a:noFill/>
          <a:ln>
            <a:solidFill>
              <a:srgbClr val="00B05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 5"/>
          <p:cNvSpPr/>
          <p:nvPr/>
        </p:nvSpPr>
        <p:spPr>
          <a:xfrm>
            <a:off x="3046563" y="3043082"/>
            <a:ext cx="4684143" cy="3183148"/>
          </a:xfrm>
          <a:custGeom>
            <a:avLst/>
            <a:gdLst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4143" h="3183148">
                <a:moveTo>
                  <a:pt x="0" y="0"/>
                </a:moveTo>
                <a:cubicBezTo>
                  <a:pt x="370935" y="1647646"/>
                  <a:pt x="34505" y="2622431"/>
                  <a:pt x="4684143" y="3183148"/>
                </a:cubicBezTo>
                <a:lnTo>
                  <a:pt x="4684143" y="3183148"/>
                </a:lnTo>
              </a:path>
            </a:pathLst>
          </a:custGeom>
          <a:noFill/>
          <a:ln>
            <a:solidFill>
              <a:schemeClr val="accent4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516216" y="4941168"/>
            <a:ext cx="11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Ouverture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935057" y="5611507"/>
            <a:ext cx="117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Fermeture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 flipH="1">
            <a:off x="2555776" y="6140531"/>
            <a:ext cx="4534251" cy="0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890082" y="595586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500 N</a:t>
            </a:r>
            <a:endParaRPr lang="fr-FR" b="1" dirty="0"/>
          </a:p>
        </p:txBody>
      </p:sp>
      <p:cxnSp>
        <p:nvCxnSpPr>
          <p:cNvPr id="14" name="Connecteur droit 13"/>
          <p:cNvCxnSpPr/>
          <p:nvPr/>
        </p:nvCxnSpPr>
        <p:spPr>
          <a:xfrm flipH="1" flipV="1">
            <a:off x="4067944" y="5617576"/>
            <a:ext cx="3950794" cy="676578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118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/>
          <p:cNvGrpSpPr/>
          <p:nvPr/>
        </p:nvGrpSpPr>
        <p:grpSpPr>
          <a:xfrm>
            <a:off x="1543854" y="1556792"/>
            <a:ext cx="2919857" cy="997079"/>
            <a:chOff x="1543854" y="1556792"/>
            <a:chExt cx="2919857" cy="997079"/>
          </a:xfrm>
        </p:grpSpPr>
        <p:cxnSp>
          <p:nvCxnSpPr>
            <p:cNvPr id="4" name="Connecteur droit 3"/>
            <p:cNvCxnSpPr/>
            <p:nvPr/>
          </p:nvCxnSpPr>
          <p:spPr>
            <a:xfrm>
              <a:off x="2411760" y="1988840"/>
              <a:ext cx="144016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V="1">
              <a:off x="2411206" y="1772816"/>
              <a:ext cx="0" cy="43204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1691680" y="1700808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697604" y="2276872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V="1">
              <a:off x="1697603" y="1709530"/>
              <a:ext cx="1" cy="56734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 flipV="1">
              <a:off x="3131839" y="1692620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H="1" flipV="1">
              <a:off x="3131838" y="2052660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1691126" y="2276872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Phase d’ouverture</a:t>
              </a:r>
              <a:endParaRPr lang="fr-FR" sz="1200" dirty="0"/>
            </a:p>
          </p:txBody>
        </p:sp>
        <p:cxnSp>
          <p:nvCxnSpPr>
            <p:cNvPr id="19" name="Connecteur droit 18"/>
            <p:cNvCxnSpPr/>
            <p:nvPr/>
          </p:nvCxnSpPr>
          <p:spPr>
            <a:xfrm flipH="1" flipV="1">
              <a:off x="3851920" y="1988840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3663793" y="1556792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hayon</a:t>
              </a:r>
              <a:endParaRPr lang="fr-FR" sz="1000" dirty="0"/>
            </a:p>
          </p:txBody>
        </p:sp>
        <p:cxnSp>
          <p:nvCxnSpPr>
            <p:cNvPr id="26" name="Connecteur droit 25"/>
            <p:cNvCxnSpPr/>
            <p:nvPr/>
          </p:nvCxnSpPr>
          <p:spPr>
            <a:xfrm flipV="1">
              <a:off x="1907704" y="1988840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/>
            <p:cNvSpPr txBox="1"/>
            <p:nvPr/>
          </p:nvSpPr>
          <p:spPr>
            <a:xfrm>
              <a:off x="1543854" y="1645508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moteur</a:t>
              </a:r>
              <a:endParaRPr lang="fr-FR" sz="1000" dirty="0"/>
            </a:p>
          </p:txBody>
        </p:sp>
        <p:cxnSp>
          <p:nvCxnSpPr>
            <p:cNvPr id="29" name="Connecteur droit 28"/>
            <p:cNvCxnSpPr/>
            <p:nvPr/>
          </p:nvCxnSpPr>
          <p:spPr>
            <a:xfrm flipH="1" flipV="1">
              <a:off x="2555776" y="1941781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2367649" y="1640230"/>
              <a:ext cx="799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frottement</a:t>
              </a:r>
              <a:endParaRPr lang="fr-FR" sz="800" dirty="0"/>
            </a:p>
          </p:txBody>
        </p:sp>
        <p:cxnSp>
          <p:nvCxnSpPr>
            <p:cNvPr id="31" name="Connecteur droit 30"/>
            <p:cNvCxnSpPr/>
            <p:nvPr/>
          </p:nvCxnSpPr>
          <p:spPr>
            <a:xfrm flipV="1">
              <a:off x="2555776" y="2045618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2367649" y="2058447"/>
              <a:ext cx="7999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ressort</a:t>
              </a:r>
              <a:endParaRPr lang="fr-FR" sz="800" dirty="0"/>
            </a:p>
          </p:txBody>
        </p:sp>
      </p:grpSp>
      <p:grpSp>
        <p:nvGrpSpPr>
          <p:cNvPr id="49" name="Groupe 48"/>
          <p:cNvGrpSpPr/>
          <p:nvPr/>
        </p:nvGrpSpPr>
        <p:grpSpPr>
          <a:xfrm>
            <a:off x="4316439" y="1556792"/>
            <a:ext cx="2919857" cy="1010085"/>
            <a:chOff x="1543854" y="2874434"/>
            <a:chExt cx="2919857" cy="1010085"/>
          </a:xfrm>
        </p:grpSpPr>
        <p:sp>
          <p:nvSpPr>
            <p:cNvPr id="44" name="ZoneTexte 43"/>
            <p:cNvSpPr txBox="1"/>
            <p:nvPr/>
          </p:nvSpPr>
          <p:spPr>
            <a:xfrm>
              <a:off x="1543854" y="2963150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moteur</a:t>
              </a:r>
              <a:endParaRPr lang="fr-FR" sz="1000" dirty="0"/>
            </a:p>
          </p:txBody>
        </p:sp>
        <p:cxnSp>
          <p:nvCxnSpPr>
            <p:cNvPr id="33" name="Connecteur droit 32"/>
            <p:cNvCxnSpPr/>
            <p:nvPr/>
          </p:nvCxnSpPr>
          <p:spPr>
            <a:xfrm>
              <a:off x="2411760" y="3306482"/>
              <a:ext cx="144016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V="1">
              <a:off x="2411206" y="3090458"/>
              <a:ext cx="0" cy="43204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1691680" y="3018450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697604" y="3594514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V="1">
              <a:off x="1697603" y="3027172"/>
              <a:ext cx="1" cy="56734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flipH="1" flipV="1">
              <a:off x="3131839" y="3010262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H="1" flipV="1">
              <a:off x="3131838" y="3370302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1691126" y="3607520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Phase de fermeture</a:t>
              </a:r>
              <a:endParaRPr lang="fr-FR" sz="1200" dirty="0"/>
            </a:p>
          </p:txBody>
        </p:sp>
        <p:cxnSp>
          <p:nvCxnSpPr>
            <p:cNvPr id="41" name="Connecteur droit 40"/>
            <p:cNvCxnSpPr/>
            <p:nvPr/>
          </p:nvCxnSpPr>
          <p:spPr>
            <a:xfrm flipH="1" flipV="1">
              <a:off x="3851920" y="3306482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ZoneTexte 41"/>
            <p:cNvSpPr txBox="1"/>
            <p:nvPr/>
          </p:nvSpPr>
          <p:spPr>
            <a:xfrm>
              <a:off x="3663793" y="2874434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hayon</a:t>
              </a:r>
              <a:endParaRPr lang="fr-FR" sz="1000" dirty="0"/>
            </a:p>
          </p:txBody>
        </p:sp>
        <p:cxnSp>
          <p:nvCxnSpPr>
            <p:cNvPr id="43" name="Connecteur droit 42"/>
            <p:cNvCxnSpPr/>
            <p:nvPr/>
          </p:nvCxnSpPr>
          <p:spPr>
            <a:xfrm flipH="1" flipV="1">
              <a:off x="1907704" y="3306482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 flipV="1">
              <a:off x="2555776" y="3259423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2367649" y="2957872"/>
              <a:ext cx="799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frottement</a:t>
              </a:r>
              <a:endParaRPr lang="fr-FR" sz="800" dirty="0"/>
            </a:p>
          </p:txBody>
        </p:sp>
        <p:cxnSp>
          <p:nvCxnSpPr>
            <p:cNvPr id="47" name="Connecteur droit 46"/>
            <p:cNvCxnSpPr/>
            <p:nvPr/>
          </p:nvCxnSpPr>
          <p:spPr>
            <a:xfrm flipV="1">
              <a:off x="2555776" y="3363260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/>
            <p:cNvSpPr txBox="1"/>
            <p:nvPr/>
          </p:nvSpPr>
          <p:spPr>
            <a:xfrm>
              <a:off x="2367649" y="3376089"/>
              <a:ext cx="7999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ressort</a:t>
              </a:r>
              <a:endParaRPr lang="fr-F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3136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95536" y="1187843"/>
            <a:ext cx="1296144" cy="1377062"/>
            <a:chOff x="395536" y="1187843"/>
            <a:chExt cx="1296144" cy="137706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475656" y="1187843"/>
            <a:ext cx="1296144" cy="1377062"/>
            <a:chOff x="395536" y="1187843"/>
            <a:chExt cx="1296144" cy="1377062"/>
          </a:xfrm>
        </p:grpSpPr>
        <p:grpSp>
          <p:nvGrpSpPr>
            <p:cNvPr id="23" name="Groupe 22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Arc 24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5" y="2671650"/>
            <a:ext cx="4498917" cy="11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555776" y="1412776"/>
            <a:ext cx="1152128" cy="1152128"/>
          </a:xfrm>
          <a:prstGeom prst="arc">
            <a:avLst>
              <a:gd name="adj1" fmla="val 19832481"/>
              <a:gd name="adj2" fmla="val 20531628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114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5936" y="2039568"/>
            <a:ext cx="1008112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Couple moteur calculé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7176" y="2143874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?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12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uble flèche horizontale 3"/>
              <p:cNvSpPr/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 smtClean="0">
                    <a:solidFill>
                      <a:sysClr val="windowText" lastClr="000000"/>
                    </a:solidFill>
                  </a:rPr>
                  <a:t>Détermination de la compensation en effort</a:t>
                </a: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Erreur due à la mesure du  poids lors de la compensation  : 0,4%</a:t>
                </a:r>
              </a:p>
              <a:p>
                <a:pPr algn="ctr"/>
                <a:endParaRPr lang="fr-FR" sz="105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Méthode de compensation du poids : </a:t>
                </a:r>
              </a:p>
              <a:p>
                <a:pPr algn="ctr"/>
                <a:r>
                  <a:rPr lang="fr-FR" sz="1000" dirty="0">
                    <a:solidFill>
                      <a:schemeClr val="tx1"/>
                    </a:solidFill>
                  </a:rPr>
                  <a:t>Pour compenser le pesanteur, il faudra donc retrancher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20</m:t>
                        </m:r>
                      </m:sub>
                    </m:sSub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000" dirty="0">
                    <a:solidFill>
                      <a:schemeClr val="tx1"/>
                    </a:solidFill>
                  </a:rPr>
                  <a:t>à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fr-FR" sz="10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mesurée </a:t>
                </a:r>
                <a:r>
                  <a:rPr lang="fr-FR" sz="1000" dirty="0">
                    <a:solidFill>
                      <a:schemeClr val="tx1"/>
                    </a:solidFill>
                  </a:rPr>
                  <a:t>sous  </a:t>
                </a:r>
                <a:r>
                  <a:rPr lang="fr-FR" sz="1000" dirty="0" smtClean="0">
                    <a:solidFill>
                      <a:schemeClr val="tx1"/>
                    </a:solidFill>
                  </a:rPr>
                  <a:t>« charge ». 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Double flèche horizonta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83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Double flèche horizontale 3"/>
          <p:cNvSpPr/>
          <p:nvPr/>
        </p:nvSpPr>
        <p:spPr>
          <a:xfrm>
            <a:off x="3923928" y="1472978"/>
            <a:ext cx="3096343" cy="2194730"/>
          </a:xfrm>
          <a:prstGeom prst="leftRightArrow">
            <a:avLst>
              <a:gd name="adj1" fmla="val 75253"/>
              <a:gd name="adj2" fmla="val 22762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Détermination de la compensation en effort</a:t>
            </a: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Erreur due à la mesure du  poids lors de la compensation  : </a:t>
            </a:r>
          </a:p>
          <a:p>
            <a:pPr algn="ctr"/>
            <a:endParaRPr lang="fr-FR" sz="105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Méthode de compensation du poids : </a:t>
            </a:r>
          </a:p>
          <a:p>
            <a:pPr algn="ctr"/>
            <a:r>
              <a:rPr lang="fr-FR" sz="1000" smtClean="0">
                <a:solidFill>
                  <a:schemeClr val="tx1"/>
                </a:solidFill>
              </a:rPr>
              <a:t> 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8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9071" y="-72008"/>
            <a:ext cx="9783542" cy="6930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3466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 smtClean="0">
                    <a:solidFill>
                      <a:sysClr val="windowText" lastClr="000000"/>
                    </a:solidFill>
                  </a:rPr>
                  <a:t>Couple moteur calculé</a:t>
                </a:r>
              </a:p>
              <a:p>
                <a:pPr algn="ctr"/>
                <a:endParaRPr lang="fr-FR" sz="10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𝟔𝟔</m:t>
                          </m:r>
                        </m:den>
                      </m:f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𝟔</m:t>
                      </m:r>
                      <m:r>
                        <a:rPr lang="fr-FR" sz="10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50037" y="2143874"/>
            <a:ext cx="11833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</a:t>
            </a:r>
          </a:p>
          <a:p>
            <a:pPr algn="ctr"/>
            <a:endParaRPr lang="fr-F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OUI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𝟏𝟎</m:t>
                      </m:r>
                      <m:r>
                        <a:rPr lang="fr-FR" sz="1200" b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2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200" b="1" dirty="0" smtClean="0">
                    <a:solidFill>
                      <a:sysClr val="windowText" lastClr="000000"/>
                    </a:solidFill>
                  </a:rPr>
                  <a:t>Le couple étant calculé dans une configuration particulière, un couple supérieur peut être nécessaire.</a:t>
                </a:r>
                <a:endParaRPr lang="fr-FR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  <a:blipFill rotWithShape="1">
                <a:blip r:embed="rId5"/>
                <a:stretch>
                  <a:fillRect r="-1078" b="-4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64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3"/>
                </a:solidFill>
              </a:rPr>
              <a:t>3</a:t>
            </a:r>
            <a:endParaRPr lang="fr-FR" sz="1400" b="1" dirty="0">
              <a:solidFill>
                <a:schemeClr val="accent3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4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fr-F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539552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1286635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2033718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2780801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3548906" y="179685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971600" y="1348285"/>
            <a:ext cx="2736304" cy="10005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 rot="18900000">
            <a:off x="2189750" y="1038546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/>
                                    </a:rPr>
                                    <m:t>ext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→4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ext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→4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/>
          <p:cNvSpPr txBox="1"/>
          <p:nvPr/>
        </p:nvSpPr>
        <p:spPr>
          <a:xfrm>
            <a:off x="2780801" y="79484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Pesanteur</a:t>
            </a:r>
            <a:endParaRPr lang="fr-F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 flipV="1">
            <a:off x="4572000" y="1988840"/>
            <a:ext cx="0" cy="1512168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>
            <a:off x="4499992" y="3429000"/>
            <a:ext cx="2232248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6594093" y="3167390"/>
                <a:ext cx="27629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093" y="3167390"/>
                <a:ext cx="276293" cy="261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/>
              <p:cNvSpPr txBox="1"/>
              <p:nvPr/>
            </p:nvSpPr>
            <p:spPr>
              <a:xfrm>
                <a:off x="4598763" y="1858035"/>
                <a:ext cx="5626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fr-FR" sz="1100" b="0" i="1" smtClean="0">
                          <a:latin typeface="Cambria Math"/>
                        </a:rPr>
                        <m:t>(</m:t>
                      </m:r>
                      <m:r>
                        <a:rPr lang="fr-FR" sz="1100" b="0" i="1" smtClean="0">
                          <a:latin typeface="Cambria Math"/>
                        </a:rPr>
                        <m:t>𝑡</m:t>
                      </m:r>
                      <m:r>
                        <a:rPr lang="fr-FR" sz="11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763" y="1858035"/>
                <a:ext cx="562655" cy="261610"/>
              </a:xfrm>
              <a:prstGeom prst="rect">
                <a:avLst/>
              </a:prstGeom>
              <a:blipFill rotWithShape="1"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/>
          <p:cNvCxnSpPr/>
          <p:nvPr/>
        </p:nvCxnSpPr>
        <p:spPr>
          <a:xfrm flipV="1">
            <a:off x="6012160" y="3068960"/>
            <a:ext cx="0" cy="4474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4499992" y="2310579"/>
            <a:ext cx="1944216" cy="1169865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/>
              <p:cNvSpPr txBox="1"/>
              <p:nvPr/>
            </p:nvSpPr>
            <p:spPr>
              <a:xfrm>
                <a:off x="4139282" y="2210348"/>
                <a:ext cx="436786" cy="277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282" y="2210348"/>
                <a:ext cx="436786" cy="2770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/>
              <p:cNvSpPr txBox="1"/>
              <p:nvPr/>
            </p:nvSpPr>
            <p:spPr>
              <a:xfrm>
                <a:off x="4135214" y="3068960"/>
                <a:ext cx="436786" cy="2761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214" y="3068960"/>
                <a:ext cx="436786" cy="27610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6201569" y="3429000"/>
                <a:ext cx="3326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69" y="3429000"/>
                <a:ext cx="332655" cy="2616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/>
          <p:cNvCxnSpPr/>
          <p:nvPr/>
        </p:nvCxnSpPr>
        <p:spPr>
          <a:xfrm>
            <a:off x="4447592" y="3207010"/>
            <a:ext cx="194421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27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0579105"/>
                  </p:ext>
                </p:extLst>
              </p:nvPr>
            </p:nvGraphicFramePr>
            <p:xfrm>
              <a:off x="971600" y="2636912"/>
              <a:ext cx="6425400" cy="24280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1016"/>
                    <a:gridCol w="1088596"/>
                    <a:gridCol w="1088596"/>
                    <a:gridCol w="1088596"/>
                    <a:gridCol w="108859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𝐴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−40 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−40 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−40 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+2</m:t>
                                    </m:r>
                                    <m:sSub>
                                      <m:sSubPr>
                                        <m:ctrlP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nor/>
                                      </m:rPr>
                                      <a:rPr lang="fr-FR" sz="1200" dirty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−40 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20</m:t>
                                </m:r>
                                <m:func>
                                  <m:funcPr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fr-FR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fr-FR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𝑝</m:t>
                                        </m:r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−40 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−40 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Arg</m:t>
                                    </m:r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 (</m:t>
                                    </m:r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0579105"/>
                  </p:ext>
                </p:extLst>
              </p:nvPr>
            </p:nvGraphicFramePr>
            <p:xfrm>
              <a:off x="971600" y="2636912"/>
              <a:ext cx="6425400" cy="24280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1016"/>
                    <a:gridCol w="1088596"/>
                    <a:gridCol w="1088596"/>
                    <a:gridCol w="1088596"/>
                    <a:gridCol w="108859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5238" t="-1639" r="-100280" b="-55245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95238" t="-1639" r="-280" b="-55245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46577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81579" r="-210294" b="-343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91011" t="-81579" r="-301685" b="-34342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45098" t="-81579" r="-50420" b="-343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88827" t="-81579" r="-559" b="-34342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226230" r="-210294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91011" t="-226230" r="-301685" b="-32786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45098" t="-226230" r="-50420" b="-32786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88827" t="-226230" r="-559" b="-327869"/>
                          </a:stretch>
                        </a:blipFill>
                      </a:tcPr>
                    </a:tc>
                  </a:tr>
                  <a:tr h="47891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255128" r="-210294" b="-156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91011" t="-255128" r="-301685" b="-15641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45098" t="-255128" r="-50420" b="-15641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88827" t="-255128" r="-559" b="-15641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454098" r="-21029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91011" t="-454098" r="-301685" b="-10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45098" t="-454098" r="-50420" b="-1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88827" t="-454098" r="-559" b="-1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554098" r="-2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91011" t="-554098" r="-30168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45098" t="-554098" r="-5042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88827" t="-554098" r="-55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9830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5802"/>
            <a:ext cx="5616624" cy="6426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411760" y="914236"/>
                <a:ext cx="105695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−40 </m:t>
                      </m:r>
                      <m:f>
                        <m:fPr>
                          <m:type m:val="lin"/>
                          <m:ctrlPr>
                            <a:rPr lang="fr-F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1200">
                              <a:latin typeface="Cambria Math"/>
                            </a:rPr>
                            <m:t>dB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sz="1200">
                              <a:latin typeface="Cambria Math"/>
                            </a:rPr>
                            <m:t>dec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914236"/>
                <a:ext cx="1056956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95556" r="-13295" b="-14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580112" y="2132856"/>
                <a:ext cx="105695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−40 </m:t>
                      </m:r>
                      <m:f>
                        <m:fPr>
                          <m:type m:val="lin"/>
                          <m:ctrlPr>
                            <a:rPr lang="fr-F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1200">
                              <a:latin typeface="Cambria Math"/>
                            </a:rPr>
                            <m:t>dB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sz="1200">
                              <a:latin typeface="Cambria Math"/>
                            </a:rPr>
                            <m:t>dec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132856"/>
                <a:ext cx="1056956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95556" r="-13218" b="-14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avec flèche 15"/>
          <p:cNvCxnSpPr/>
          <p:nvPr/>
        </p:nvCxnSpPr>
        <p:spPr>
          <a:xfrm>
            <a:off x="2195736" y="5877272"/>
            <a:ext cx="1405747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rot="16200000">
            <a:off x="2881403" y="5156743"/>
            <a:ext cx="1440160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rot="16200000">
            <a:off x="3075734" y="5162898"/>
            <a:ext cx="1440160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3795814" y="5876823"/>
            <a:ext cx="3368474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3601483" y="3717032"/>
            <a:ext cx="0" cy="71963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3795814" y="3717032"/>
            <a:ext cx="0" cy="71963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3601483" y="3717032"/>
            <a:ext cx="194331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517348" y="3429000"/>
                <a:ext cx="36260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0°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348" y="3429000"/>
                <a:ext cx="36260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230460" y="5585938"/>
                <a:ext cx="64793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−180°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460" y="5585938"/>
                <a:ext cx="647934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868144" y="5585938"/>
                <a:ext cx="64793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−180°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5585938"/>
                <a:ext cx="647934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/>
          <p:cNvCxnSpPr/>
          <p:nvPr/>
        </p:nvCxnSpPr>
        <p:spPr>
          <a:xfrm>
            <a:off x="2199101" y="1052735"/>
            <a:ext cx="940454" cy="360041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4139952" y="1758471"/>
            <a:ext cx="3172702" cy="1214629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98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28" y="170233"/>
            <a:ext cx="3750174" cy="296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1763688" y="1185806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2051720" y="1329822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e libre 13"/>
          <p:cNvSpPr/>
          <p:nvPr/>
        </p:nvSpPr>
        <p:spPr>
          <a:xfrm>
            <a:off x="2045375" y="1135808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 14"/>
          <p:cNvSpPr/>
          <p:nvPr/>
        </p:nvSpPr>
        <p:spPr>
          <a:xfrm rot="8127519">
            <a:off x="1265312" y="2363461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559116" y="1614830"/>
                <a:ext cx="96898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16" y="1614830"/>
                <a:ext cx="968983" cy="261610"/>
              </a:xfrm>
              <a:prstGeom prst="rect">
                <a:avLst/>
              </a:prstGeom>
              <a:blipFill rotWithShape="1"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lipse 8"/>
          <p:cNvSpPr/>
          <p:nvPr/>
        </p:nvSpPr>
        <p:spPr>
          <a:xfrm>
            <a:off x="899592" y="1185806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0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grpSp>
        <p:nvGrpSpPr>
          <p:cNvPr id="1045" name="Groupe 1044"/>
          <p:cNvGrpSpPr/>
          <p:nvPr/>
        </p:nvGrpSpPr>
        <p:grpSpPr>
          <a:xfrm rot="5400000">
            <a:off x="603778" y="1172781"/>
            <a:ext cx="296416" cy="295212"/>
            <a:chOff x="899592" y="1473838"/>
            <a:chExt cx="296416" cy="295212"/>
          </a:xfrm>
        </p:grpSpPr>
        <p:sp>
          <p:nvSpPr>
            <p:cNvPr id="1027" name="Forme libre 1026"/>
            <p:cNvSpPr/>
            <p:nvPr/>
          </p:nvSpPr>
          <p:spPr>
            <a:xfrm>
              <a:off x="899592" y="1630392"/>
              <a:ext cx="284672" cy="138658"/>
            </a:xfrm>
            <a:custGeom>
              <a:avLst/>
              <a:gdLst>
                <a:gd name="connsiteX0" fmla="*/ 0 w 284672"/>
                <a:gd name="connsiteY0" fmla="*/ 0 h 138658"/>
                <a:gd name="connsiteX1" fmla="*/ 60385 w 284672"/>
                <a:gd name="connsiteY1" fmla="*/ 112144 h 138658"/>
                <a:gd name="connsiteX2" fmla="*/ 138023 w 284672"/>
                <a:gd name="connsiteY2" fmla="*/ 60385 h 138658"/>
                <a:gd name="connsiteX3" fmla="*/ 207034 w 284672"/>
                <a:gd name="connsiteY3" fmla="*/ 138023 h 138658"/>
                <a:gd name="connsiteX4" fmla="*/ 284672 w 284672"/>
                <a:gd name="connsiteY4" fmla="*/ 8627 h 138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72" h="138658">
                  <a:moveTo>
                    <a:pt x="0" y="0"/>
                  </a:moveTo>
                  <a:cubicBezTo>
                    <a:pt x="18690" y="51040"/>
                    <a:pt x="37381" y="102080"/>
                    <a:pt x="60385" y="112144"/>
                  </a:cubicBezTo>
                  <a:cubicBezTo>
                    <a:pt x="83389" y="122208"/>
                    <a:pt x="113582" y="56072"/>
                    <a:pt x="138023" y="60385"/>
                  </a:cubicBezTo>
                  <a:cubicBezTo>
                    <a:pt x="162464" y="64698"/>
                    <a:pt x="182593" y="146649"/>
                    <a:pt x="207034" y="138023"/>
                  </a:cubicBezTo>
                  <a:cubicBezTo>
                    <a:pt x="231475" y="129397"/>
                    <a:pt x="258073" y="69012"/>
                    <a:pt x="284672" y="8627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24" name="Connecteur droit 1023"/>
            <p:cNvCxnSpPr>
              <a:stCxn id="9" idx="4"/>
            </p:cNvCxnSpPr>
            <p:nvPr/>
          </p:nvCxnSpPr>
          <p:spPr>
            <a:xfrm>
              <a:off x="1043608" y="1473838"/>
              <a:ext cx="0" cy="15496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H="1">
              <a:off x="899592" y="1626238"/>
              <a:ext cx="29641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8" name="Ellipse 37"/>
          <p:cNvSpPr/>
          <p:nvPr/>
        </p:nvSpPr>
        <p:spPr>
          <a:xfrm>
            <a:off x="2627784" y="1185806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0" name="Ellipse 39"/>
          <p:cNvSpPr/>
          <p:nvPr/>
        </p:nvSpPr>
        <p:spPr>
          <a:xfrm>
            <a:off x="1619672" y="1861722"/>
            <a:ext cx="576064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i="1" dirty="0" err="1" smtClean="0">
                <a:solidFill>
                  <a:schemeClr val="accent3"/>
                </a:solidFill>
              </a:rPr>
              <a:t>sre</a:t>
            </a:r>
            <a:endParaRPr lang="fr-FR" sz="1050" b="1" i="1" dirty="0">
              <a:solidFill>
                <a:schemeClr val="accent3"/>
              </a:solidFill>
            </a:endParaRPr>
          </a:p>
        </p:txBody>
      </p:sp>
      <p:cxnSp>
        <p:nvCxnSpPr>
          <p:cNvPr id="43" name="Connecteur droit 42"/>
          <p:cNvCxnSpPr>
            <a:stCxn id="5" idx="2"/>
            <a:endCxn id="9" idx="6"/>
          </p:cNvCxnSpPr>
          <p:nvPr/>
        </p:nvCxnSpPr>
        <p:spPr>
          <a:xfrm flipH="1">
            <a:off x="1187624" y="1329822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40" idx="1"/>
            <a:endCxn id="9" idx="5"/>
          </p:cNvCxnSpPr>
          <p:nvPr/>
        </p:nvCxnSpPr>
        <p:spPr>
          <a:xfrm flipH="1" flipV="1">
            <a:off x="1145443" y="1431657"/>
            <a:ext cx="558592" cy="472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60" idx="7"/>
            <a:endCxn id="40" idx="3"/>
          </p:cNvCxnSpPr>
          <p:nvPr/>
        </p:nvCxnSpPr>
        <p:spPr>
          <a:xfrm flipV="1">
            <a:off x="1250119" y="2107573"/>
            <a:ext cx="453916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774978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1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63" name="Connecteur droit 62"/>
          <p:cNvCxnSpPr>
            <a:stCxn id="40" idx="7"/>
            <a:endCxn id="38" idx="3"/>
          </p:cNvCxnSpPr>
          <p:nvPr/>
        </p:nvCxnSpPr>
        <p:spPr>
          <a:xfrm flipV="1">
            <a:off x="2111373" y="1431657"/>
            <a:ext cx="558592" cy="472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>
            <a:stCxn id="67" idx="1"/>
            <a:endCxn id="40" idx="5"/>
          </p:cNvCxnSpPr>
          <p:nvPr/>
        </p:nvCxnSpPr>
        <p:spPr>
          <a:xfrm flipH="1" flipV="1">
            <a:off x="2111373" y="2107573"/>
            <a:ext cx="463617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2493469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2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1" name="Ellipse 70"/>
          <p:cNvSpPr/>
          <p:nvPr/>
        </p:nvSpPr>
        <p:spPr>
          <a:xfrm>
            <a:off x="1763688" y="2967782"/>
            <a:ext cx="288032" cy="2880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72" name="Connecteur droit 71"/>
          <p:cNvCxnSpPr>
            <a:stCxn id="71" idx="6"/>
            <a:endCxn id="67" idx="3"/>
          </p:cNvCxnSpPr>
          <p:nvPr/>
        </p:nvCxnSpPr>
        <p:spPr>
          <a:xfrm flipV="1">
            <a:off x="2051720" y="2749536"/>
            <a:ext cx="523270" cy="362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71" idx="2"/>
            <a:endCxn id="60" idx="5"/>
          </p:cNvCxnSpPr>
          <p:nvPr/>
        </p:nvCxnSpPr>
        <p:spPr>
          <a:xfrm flipH="1" flipV="1">
            <a:off x="1250119" y="2749536"/>
            <a:ext cx="513569" cy="362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 rot="-2700000">
                <a:off x="1235172" y="813483"/>
                <a:ext cx="888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Sphérique</a:t>
                </a:r>
                <a14:m>
                  <m:oMath xmlns:m="http://schemas.openxmlformats.org/officeDocument/2006/math">
                    <m:r>
                      <a:rPr lang="fr-FR" sz="1100" b="0" i="0" smtClean="0">
                        <a:latin typeface="Cambria Math"/>
                      </a:rPr>
                      <m:t> </m:t>
                    </m:r>
                    <m:r>
                      <a:rPr lang="fr-FR" sz="1100" b="0" i="1" smtClean="0">
                        <a:latin typeface="Cambria Math"/>
                      </a:rPr>
                      <m:t>𝐴</m:t>
                    </m:r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2700000">
                <a:off x="1235172" y="813483"/>
                <a:ext cx="888128" cy="261610"/>
              </a:xfrm>
              <a:prstGeom prst="rect">
                <a:avLst/>
              </a:prstGeom>
              <a:blipFill rotWithShape="1">
                <a:blip r:embed="rId4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313355" y="1654049"/>
                <a:ext cx="89377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Sphérique</a:t>
                </a:r>
                <a14:m>
                  <m:oMath xmlns:m="http://schemas.openxmlformats.org/officeDocument/2006/math">
                    <m:r>
                      <a:rPr lang="fr-FR" sz="1100" b="0" i="0" smtClean="0">
                        <a:latin typeface="Cambria Math"/>
                      </a:rPr>
                      <m:t> </m:t>
                    </m:r>
                    <m:r>
                      <a:rPr lang="fr-FR" sz="1100" b="0" i="1" smtClean="0">
                        <a:latin typeface="Cambria Math"/>
                      </a:rPr>
                      <m:t>𝐵</m:t>
                    </m:r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355" y="1654049"/>
                <a:ext cx="893771" cy="261610"/>
              </a:xfrm>
              <a:prstGeom prst="rect">
                <a:avLst/>
              </a:prstGeom>
              <a:blipFill rotWithShape="1">
                <a:blip r:embed="rId5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 rot="-2700000">
                <a:off x="2295881" y="614812"/>
                <a:ext cx="1039708" cy="296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:r>
                  <a:rPr lang="fr-FR" sz="1100" b="0" dirty="0" err="1" smtClean="0"/>
                  <a:t>Gli</a:t>
                </a:r>
                <a:r>
                  <a:rPr lang="fr-FR" sz="1100" b="0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𝐴𝐵</m:t>
                            </m:r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2700000">
                <a:off x="2295881" y="614812"/>
                <a:ext cx="1039708" cy="296876"/>
              </a:xfrm>
              <a:prstGeom prst="rect">
                <a:avLst/>
              </a:prstGeom>
              <a:blipFill rotWithShape="1">
                <a:blip r:embed="rId6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blipFill rotWithShape="1">
                <a:blip r:embed="rId7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blipFill rotWithShape="1">
                <a:blip r:embed="rId8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blipFill rotWithShape="1">
                <a:blip r:embed="rId9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/>
              <p:cNvSpPr txBox="1"/>
              <p:nvPr/>
            </p:nvSpPr>
            <p:spPr>
              <a:xfrm>
                <a:off x="318354" y="2903072"/>
                <a:ext cx="13013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6" name="ZoneTexte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54" y="2903072"/>
                <a:ext cx="1301318" cy="261610"/>
              </a:xfrm>
              <a:prstGeom prst="rect">
                <a:avLst/>
              </a:prstGeom>
              <a:blipFill rotWithShape="1">
                <a:blip r:embed="rId10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/>
          <p:cNvCxnSpPr>
            <a:stCxn id="71" idx="3"/>
            <a:endCxn id="9" idx="2"/>
          </p:cNvCxnSpPr>
          <p:nvPr/>
        </p:nvCxnSpPr>
        <p:spPr>
          <a:xfrm rot="5400000" flipH="1">
            <a:off x="410825" y="1818590"/>
            <a:ext cx="1883811" cy="906277"/>
          </a:xfrm>
          <a:prstGeom prst="curvedConnector4">
            <a:avLst>
              <a:gd name="adj1" fmla="val -6131"/>
              <a:gd name="adj2" fmla="val 1556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 rot="16200000">
                <a:off x="-230883" y="2049528"/>
                <a:ext cx="9692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30883" y="2049528"/>
                <a:ext cx="969240" cy="261610"/>
              </a:xfrm>
              <a:prstGeom prst="rect">
                <a:avLst/>
              </a:prstGeom>
              <a:blipFill rotWithShape="1">
                <a:blip r:embed="rId11"/>
                <a:stretch>
                  <a:fillRect r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ZoneTexte 107"/>
          <p:cNvSpPr txBox="1"/>
          <p:nvPr/>
        </p:nvSpPr>
        <p:spPr>
          <a:xfrm rot="-2700000">
            <a:off x="1947811" y="824798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Fluide</a:t>
            </a:r>
            <a:endParaRPr lang="fr-FR" sz="1100" dirty="0"/>
          </a:p>
        </p:txBody>
      </p:sp>
      <p:sp>
        <p:nvSpPr>
          <p:cNvPr id="109" name="Forme libre 108"/>
          <p:cNvSpPr/>
          <p:nvPr/>
        </p:nvSpPr>
        <p:spPr>
          <a:xfrm rot="13404789">
            <a:off x="1845262" y="2372842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ZoneTexte 109"/>
          <p:cNvSpPr txBox="1"/>
          <p:nvPr/>
        </p:nvSpPr>
        <p:spPr>
          <a:xfrm>
            <a:off x="1548725" y="2428742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1</a:t>
            </a:r>
            <a:endParaRPr lang="fr-FR" sz="1100" baseline="-25000" dirty="0"/>
          </a:p>
        </p:txBody>
      </p:sp>
      <p:sp>
        <p:nvSpPr>
          <p:cNvPr id="111" name="ZoneTexte 110"/>
          <p:cNvSpPr txBox="1"/>
          <p:nvPr/>
        </p:nvSpPr>
        <p:spPr>
          <a:xfrm>
            <a:off x="1862474" y="2436439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2</a:t>
            </a:r>
            <a:endParaRPr lang="fr-FR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258346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28" y="170233"/>
            <a:ext cx="3750174" cy="296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Forme libre 14"/>
          <p:cNvSpPr/>
          <p:nvPr/>
        </p:nvSpPr>
        <p:spPr>
          <a:xfrm rot="8127519">
            <a:off x="1265312" y="2363461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45" name="Groupe 1044"/>
          <p:cNvGrpSpPr/>
          <p:nvPr/>
        </p:nvGrpSpPr>
        <p:grpSpPr>
          <a:xfrm rot="10800000">
            <a:off x="1759497" y="1566734"/>
            <a:ext cx="296416" cy="295212"/>
            <a:chOff x="899592" y="1473838"/>
            <a:chExt cx="296416" cy="295212"/>
          </a:xfrm>
        </p:grpSpPr>
        <p:sp>
          <p:nvSpPr>
            <p:cNvPr id="1027" name="Forme libre 1026"/>
            <p:cNvSpPr/>
            <p:nvPr/>
          </p:nvSpPr>
          <p:spPr>
            <a:xfrm>
              <a:off x="899592" y="1630392"/>
              <a:ext cx="284672" cy="138658"/>
            </a:xfrm>
            <a:custGeom>
              <a:avLst/>
              <a:gdLst>
                <a:gd name="connsiteX0" fmla="*/ 0 w 284672"/>
                <a:gd name="connsiteY0" fmla="*/ 0 h 138658"/>
                <a:gd name="connsiteX1" fmla="*/ 60385 w 284672"/>
                <a:gd name="connsiteY1" fmla="*/ 112144 h 138658"/>
                <a:gd name="connsiteX2" fmla="*/ 138023 w 284672"/>
                <a:gd name="connsiteY2" fmla="*/ 60385 h 138658"/>
                <a:gd name="connsiteX3" fmla="*/ 207034 w 284672"/>
                <a:gd name="connsiteY3" fmla="*/ 138023 h 138658"/>
                <a:gd name="connsiteX4" fmla="*/ 284672 w 284672"/>
                <a:gd name="connsiteY4" fmla="*/ 8627 h 138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72" h="138658">
                  <a:moveTo>
                    <a:pt x="0" y="0"/>
                  </a:moveTo>
                  <a:cubicBezTo>
                    <a:pt x="18690" y="51040"/>
                    <a:pt x="37381" y="102080"/>
                    <a:pt x="60385" y="112144"/>
                  </a:cubicBezTo>
                  <a:cubicBezTo>
                    <a:pt x="83389" y="122208"/>
                    <a:pt x="113582" y="56072"/>
                    <a:pt x="138023" y="60385"/>
                  </a:cubicBezTo>
                  <a:cubicBezTo>
                    <a:pt x="162464" y="64698"/>
                    <a:pt x="182593" y="146649"/>
                    <a:pt x="207034" y="138023"/>
                  </a:cubicBezTo>
                  <a:cubicBezTo>
                    <a:pt x="231475" y="129397"/>
                    <a:pt x="258073" y="69012"/>
                    <a:pt x="284672" y="8627"/>
                  </a:cubicBezTo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24" name="Connecteur droit 1023"/>
            <p:cNvCxnSpPr/>
            <p:nvPr/>
          </p:nvCxnSpPr>
          <p:spPr>
            <a:xfrm>
              <a:off x="1043608" y="1473838"/>
              <a:ext cx="0" cy="15496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H="1">
              <a:off x="899592" y="1626238"/>
              <a:ext cx="29641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0" name="Ellipse 39"/>
          <p:cNvSpPr/>
          <p:nvPr/>
        </p:nvSpPr>
        <p:spPr>
          <a:xfrm>
            <a:off x="1619672" y="1861722"/>
            <a:ext cx="576064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i="1" dirty="0" err="1" smtClean="0">
                <a:solidFill>
                  <a:schemeClr val="accent3"/>
                </a:solidFill>
              </a:rPr>
              <a:t>sre</a:t>
            </a:r>
            <a:endParaRPr lang="fr-FR" sz="1050" b="1" i="1" dirty="0">
              <a:solidFill>
                <a:schemeClr val="accent3"/>
              </a:solidFill>
            </a:endParaRPr>
          </a:p>
        </p:txBody>
      </p:sp>
      <p:cxnSp>
        <p:nvCxnSpPr>
          <p:cNvPr id="49" name="Connecteur droit 48"/>
          <p:cNvCxnSpPr>
            <a:stCxn id="60" idx="7"/>
            <a:endCxn id="40" idx="3"/>
          </p:cNvCxnSpPr>
          <p:nvPr/>
        </p:nvCxnSpPr>
        <p:spPr>
          <a:xfrm flipV="1">
            <a:off x="1250119" y="2107573"/>
            <a:ext cx="453916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774978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1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66" name="Connecteur droit 65"/>
          <p:cNvCxnSpPr>
            <a:stCxn id="67" idx="1"/>
            <a:endCxn id="40" idx="5"/>
          </p:cNvCxnSpPr>
          <p:nvPr/>
        </p:nvCxnSpPr>
        <p:spPr>
          <a:xfrm flipH="1" flipV="1">
            <a:off x="2111373" y="2107573"/>
            <a:ext cx="463617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2493469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2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1" name="Ellipse 70"/>
          <p:cNvSpPr/>
          <p:nvPr/>
        </p:nvSpPr>
        <p:spPr>
          <a:xfrm>
            <a:off x="1763688" y="3356992"/>
            <a:ext cx="288032" cy="2880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72" name="Connecteur droit 71"/>
          <p:cNvCxnSpPr>
            <a:stCxn id="71" idx="6"/>
            <a:endCxn id="67" idx="3"/>
          </p:cNvCxnSpPr>
          <p:nvPr/>
        </p:nvCxnSpPr>
        <p:spPr>
          <a:xfrm flipV="1">
            <a:off x="2051720" y="2749536"/>
            <a:ext cx="523270" cy="751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71" idx="2"/>
            <a:endCxn id="60" idx="5"/>
          </p:cNvCxnSpPr>
          <p:nvPr/>
        </p:nvCxnSpPr>
        <p:spPr>
          <a:xfrm flipH="1" flipV="1">
            <a:off x="1250119" y="2749536"/>
            <a:ext cx="513569" cy="751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blipFill rotWithShape="1">
                <a:blip r:embed="rId7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blipFill rotWithShape="1">
                <a:blip r:embed="rId8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blipFill rotWithShape="1">
                <a:blip r:embed="rId9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/>
              <p:cNvSpPr txBox="1"/>
              <p:nvPr/>
            </p:nvSpPr>
            <p:spPr>
              <a:xfrm>
                <a:off x="248933" y="2930667"/>
                <a:ext cx="13013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6" name="ZoneTexte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33" y="2930667"/>
                <a:ext cx="1301318" cy="261610"/>
              </a:xfrm>
              <a:prstGeom prst="rect">
                <a:avLst/>
              </a:prstGeom>
              <a:blipFill rotWithShape="1">
                <a:blip r:embed="rId10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 rot="16200000">
                <a:off x="1614310" y="2765580"/>
                <a:ext cx="60791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14310" y="2765580"/>
                <a:ext cx="607919" cy="430887"/>
              </a:xfrm>
              <a:prstGeom prst="rect">
                <a:avLst/>
              </a:prstGeom>
              <a:blipFill rotWithShape="1">
                <a:blip r:embed="rId11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Forme libre 108"/>
          <p:cNvSpPr/>
          <p:nvPr/>
        </p:nvSpPr>
        <p:spPr>
          <a:xfrm rot="13404789">
            <a:off x="1845262" y="2372842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ZoneTexte 109"/>
          <p:cNvSpPr txBox="1"/>
          <p:nvPr/>
        </p:nvSpPr>
        <p:spPr>
          <a:xfrm>
            <a:off x="1548725" y="2428742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1</a:t>
            </a:r>
            <a:endParaRPr lang="fr-FR" sz="1100" baseline="-25000" dirty="0"/>
          </a:p>
        </p:txBody>
      </p:sp>
      <p:sp>
        <p:nvSpPr>
          <p:cNvPr id="111" name="ZoneTexte 110"/>
          <p:cNvSpPr txBox="1"/>
          <p:nvPr/>
        </p:nvSpPr>
        <p:spPr>
          <a:xfrm>
            <a:off x="1862474" y="2436439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2</a:t>
            </a:r>
            <a:endParaRPr lang="fr-FR" sz="1100" baseline="-25000" dirty="0"/>
          </a:p>
        </p:txBody>
      </p:sp>
      <p:cxnSp>
        <p:nvCxnSpPr>
          <p:cNvPr id="41" name="Connecteur droit 40"/>
          <p:cNvCxnSpPr>
            <a:stCxn id="71" idx="0"/>
            <a:endCxn id="40" idx="4"/>
          </p:cNvCxnSpPr>
          <p:nvPr/>
        </p:nvCxnSpPr>
        <p:spPr>
          <a:xfrm flipV="1">
            <a:off x="1907704" y="2149754"/>
            <a:ext cx="0" cy="1207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89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28" y="170233"/>
            <a:ext cx="3750174" cy="296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Forme libre 14"/>
          <p:cNvSpPr/>
          <p:nvPr/>
        </p:nvSpPr>
        <p:spPr>
          <a:xfrm rot="8127519">
            <a:off x="1265312" y="2363461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45" name="Groupe 1044"/>
          <p:cNvGrpSpPr/>
          <p:nvPr/>
        </p:nvGrpSpPr>
        <p:grpSpPr>
          <a:xfrm rot="10800000">
            <a:off x="1759497" y="1566734"/>
            <a:ext cx="296416" cy="295212"/>
            <a:chOff x="899592" y="1473838"/>
            <a:chExt cx="296416" cy="295212"/>
          </a:xfrm>
        </p:grpSpPr>
        <p:sp>
          <p:nvSpPr>
            <p:cNvPr id="1027" name="Forme libre 1026"/>
            <p:cNvSpPr/>
            <p:nvPr/>
          </p:nvSpPr>
          <p:spPr>
            <a:xfrm>
              <a:off x="899592" y="1630392"/>
              <a:ext cx="284672" cy="138658"/>
            </a:xfrm>
            <a:custGeom>
              <a:avLst/>
              <a:gdLst>
                <a:gd name="connsiteX0" fmla="*/ 0 w 284672"/>
                <a:gd name="connsiteY0" fmla="*/ 0 h 138658"/>
                <a:gd name="connsiteX1" fmla="*/ 60385 w 284672"/>
                <a:gd name="connsiteY1" fmla="*/ 112144 h 138658"/>
                <a:gd name="connsiteX2" fmla="*/ 138023 w 284672"/>
                <a:gd name="connsiteY2" fmla="*/ 60385 h 138658"/>
                <a:gd name="connsiteX3" fmla="*/ 207034 w 284672"/>
                <a:gd name="connsiteY3" fmla="*/ 138023 h 138658"/>
                <a:gd name="connsiteX4" fmla="*/ 284672 w 284672"/>
                <a:gd name="connsiteY4" fmla="*/ 8627 h 138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72" h="138658">
                  <a:moveTo>
                    <a:pt x="0" y="0"/>
                  </a:moveTo>
                  <a:cubicBezTo>
                    <a:pt x="18690" y="51040"/>
                    <a:pt x="37381" y="102080"/>
                    <a:pt x="60385" y="112144"/>
                  </a:cubicBezTo>
                  <a:cubicBezTo>
                    <a:pt x="83389" y="122208"/>
                    <a:pt x="113582" y="56072"/>
                    <a:pt x="138023" y="60385"/>
                  </a:cubicBezTo>
                  <a:cubicBezTo>
                    <a:pt x="162464" y="64698"/>
                    <a:pt x="182593" y="146649"/>
                    <a:pt x="207034" y="138023"/>
                  </a:cubicBezTo>
                  <a:cubicBezTo>
                    <a:pt x="231475" y="129397"/>
                    <a:pt x="258073" y="69012"/>
                    <a:pt x="284672" y="8627"/>
                  </a:cubicBezTo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24" name="Connecteur droit 1023"/>
            <p:cNvCxnSpPr/>
            <p:nvPr/>
          </p:nvCxnSpPr>
          <p:spPr>
            <a:xfrm>
              <a:off x="1043608" y="1473838"/>
              <a:ext cx="0" cy="15496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H="1">
              <a:off x="899592" y="1626238"/>
              <a:ext cx="29641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0" name="Ellipse 39"/>
          <p:cNvSpPr/>
          <p:nvPr/>
        </p:nvSpPr>
        <p:spPr>
          <a:xfrm>
            <a:off x="1619672" y="1861722"/>
            <a:ext cx="576064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i="1" dirty="0" err="1" smtClean="0">
                <a:solidFill>
                  <a:schemeClr val="accent3"/>
                </a:solidFill>
              </a:rPr>
              <a:t>sre</a:t>
            </a:r>
            <a:endParaRPr lang="fr-FR" sz="1050" b="1" i="1" dirty="0">
              <a:solidFill>
                <a:schemeClr val="accent3"/>
              </a:solidFill>
            </a:endParaRPr>
          </a:p>
        </p:txBody>
      </p:sp>
      <p:cxnSp>
        <p:nvCxnSpPr>
          <p:cNvPr id="49" name="Connecteur droit 48"/>
          <p:cNvCxnSpPr>
            <a:stCxn id="60" idx="7"/>
            <a:endCxn id="40" idx="3"/>
          </p:cNvCxnSpPr>
          <p:nvPr/>
        </p:nvCxnSpPr>
        <p:spPr>
          <a:xfrm flipV="1">
            <a:off x="1250119" y="2107573"/>
            <a:ext cx="453916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774978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1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66" name="Connecteur droit 65"/>
          <p:cNvCxnSpPr>
            <a:stCxn id="67" idx="1"/>
            <a:endCxn id="40" idx="5"/>
          </p:cNvCxnSpPr>
          <p:nvPr/>
        </p:nvCxnSpPr>
        <p:spPr>
          <a:xfrm flipH="1" flipV="1">
            <a:off x="2111373" y="2107573"/>
            <a:ext cx="463617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2493469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2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1" name="Ellipse 70"/>
          <p:cNvSpPr/>
          <p:nvPr/>
        </p:nvSpPr>
        <p:spPr>
          <a:xfrm>
            <a:off x="1763688" y="3501008"/>
            <a:ext cx="288032" cy="2880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72" name="Connecteur droit 71"/>
          <p:cNvCxnSpPr>
            <a:stCxn id="71" idx="6"/>
            <a:endCxn id="67" idx="3"/>
          </p:cNvCxnSpPr>
          <p:nvPr/>
        </p:nvCxnSpPr>
        <p:spPr>
          <a:xfrm flipV="1">
            <a:off x="2051720" y="2749536"/>
            <a:ext cx="523270" cy="89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71" idx="2"/>
            <a:endCxn id="60" idx="4"/>
          </p:cNvCxnSpPr>
          <p:nvPr/>
        </p:nvCxnSpPr>
        <p:spPr>
          <a:xfrm flipH="1" flipV="1">
            <a:off x="1053309" y="2791717"/>
            <a:ext cx="710379" cy="8533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blipFill rotWithShape="1">
                <a:blip r:embed="rId7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blipFill rotWithShape="1">
                <a:blip r:embed="rId8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blipFill rotWithShape="1">
                <a:blip r:embed="rId9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/>
              <p:cNvSpPr txBox="1"/>
              <p:nvPr/>
            </p:nvSpPr>
            <p:spPr>
              <a:xfrm>
                <a:off x="174647" y="3154178"/>
                <a:ext cx="13013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6" name="ZoneTexte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47" y="3154178"/>
                <a:ext cx="1301318" cy="261610"/>
              </a:xfrm>
              <a:prstGeom prst="rect">
                <a:avLst/>
              </a:prstGeom>
              <a:blipFill rotWithShape="1">
                <a:blip r:embed="rId10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 rot="16200000">
                <a:off x="1614310" y="2765580"/>
                <a:ext cx="60791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14310" y="2765580"/>
                <a:ext cx="607919" cy="430887"/>
              </a:xfrm>
              <a:prstGeom prst="rect">
                <a:avLst/>
              </a:prstGeom>
              <a:blipFill rotWithShape="1">
                <a:blip r:embed="rId11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Forme libre 108"/>
          <p:cNvSpPr/>
          <p:nvPr/>
        </p:nvSpPr>
        <p:spPr>
          <a:xfrm rot="13404789">
            <a:off x="1845262" y="2372842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ZoneTexte 109"/>
          <p:cNvSpPr txBox="1"/>
          <p:nvPr/>
        </p:nvSpPr>
        <p:spPr>
          <a:xfrm>
            <a:off x="1548725" y="2428742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1</a:t>
            </a:r>
            <a:endParaRPr lang="fr-FR" sz="1100" baseline="-25000" dirty="0"/>
          </a:p>
        </p:txBody>
      </p:sp>
      <p:sp>
        <p:nvSpPr>
          <p:cNvPr id="111" name="ZoneTexte 110"/>
          <p:cNvSpPr txBox="1"/>
          <p:nvPr/>
        </p:nvSpPr>
        <p:spPr>
          <a:xfrm>
            <a:off x="1862474" y="2436439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2</a:t>
            </a:r>
            <a:endParaRPr lang="fr-FR" sz="1100" baseline="-25000" dirty="0"/>
          </a:p>
        </p:txBody>
      </p:sp>
      <p:cxnSp>
        <p:nvCxnSpPr>
          <p:cNvPr id="41" name="Connecteur droit 40"/>
          <p:cNvCxnSpPr>
            <a:stCxn id="71" idx="0"/>
            <a:endCxn id="40" idx="4"/>
          </p:cNvCxnSpPr>
          <p:nvPr/>
        </p:nvCxnSpPr>
        <p:spPr>
          <a:xfrm flipV="1">
            <a:off x="1907704" y="2149754"/>
            <a:ext cx="0" cy="13512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Éclair 1"/>
          <p:cNvSpPr/>
          <p:nvPr/>
        </p:nvSpPr>
        <p:spPr>
          <a:xfrm rot="15086756" flipV="1">
            <a:off x="2071315" y="3701246"/>
            <a:ext cx="484080" cy="434769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2530033" y="3883358"/>
                <a:ext cx="79060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1100" b="0" i="0" smtClean="0">
                                  <a:latin typeface="Cambria Math"/>
                                  <a:ea typeface="Cambria Math"/>
                                </a:rPr>
                                <m:t>outil</m:t>
                              </m:r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→3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033" y="3883358"/>
                <a:ext cx="790601" cy="26161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76140" y="3357253"/>
                <a:ext cx="698333" cy="287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latin typeface="Cambria Math"/>
                                      <a:ea typeface="Cambria Math"/>
                                    </a:rPr>
                                    <m:t>re</m:t>
                                  </m:r>
                                </m:e>
                                <m:sub>
                                  <m:r>
                                    <a:rPr lang="fr-FR" sz="1100" b="0" i="0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→3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40" y="3357253"/>
                <a:ext cx="698333" cy="28777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526122" y="3148252"/>
                <a:ext cx="698332" cy="287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latin typeface="Cambria Math"/>
                                      <a:ea typeface="Cambria Math"/>
                                    </a:rPr>
                                    <m:t>re</m:t>
                                  </m:r>
                                </m:e>
                                <m:sub>
                                  <m:r>
                                    <a:rPr lang="fr-FR" sz="1100" b="0" i="0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→3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122" y="3148252"/>
                <a:ext cx="698332" cy="28777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738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248" y="1617549"/>
            <a:ext cx="41910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rc 3"/>
          <p:cNvSpPr/>
          <p:nvPr/>
        </p:nvSpPr>
        <p:spPr>
          <a:xfrm>
            <a:off x="3601392" y="2475644"/>
            <a:ext cx="1906712" cy="1906712"/>
          </a:xfrm>
          <a:prstGeom prst="arc">
            <a:avLst/>
          </a:prstGeom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 flipH="1" flipV="1">
            <a:off x="4932040" y="3979624"/>
            <a:ext cx="584690" cy="971036"/>
          </a:xfrm>
          <a:prstGeom prst="line">
            <a:avLst/>
          </a:prstGeom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601392" y="3979624"/>
            <a:ext cx="584690" cy="971036"/>
          </a:xfrm>
          <a:prstGeom prst="line">
            <a:avLst/>
          </a:prstGeom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4034102" y="4039074"/>
                <a:ext cx="897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𝑟𝑒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1→3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102" y="4039074"/>
                <a:ext cx="89793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5157234" y="4144191"/>
                <a:ext cx="897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𝑟𝑒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2→3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234" y="4144191"/>
                <a:ext cx="89793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2834808" y="4352235"/>
                <a:ext cx="878766" cy="31207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200" b="0" i="1" smtClean="0">
                                  <a:latin typeface="Cambria Math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808" y="4352235"/>
                <a:ext cx="878766" cy="312073"/>
              </a:xfrm>
              <a:prstGeom prst="rect">
                <a:avLst/>
              </a:prstGeom>
              <a:blipFill rotWithShape="1">
                <a:blip r:embed="rId5"/>
                <a:stretch>
                  <a:fillRect t="-72549" r="-25694" b="-1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5172627" y="5080686"/>
                <a:ext cx="882356" cy="31207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1200" b="0" i="1" smtClean="0">
                                  <a:latin typeface="Cambria Math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627" y="5080686"/>
                <a:ext cx="882356" cy="312073"/>
              </a:xfrm>
              <a:prstGeom prst="rect">
                <a:avLst/>
              </a:prstGeom>
              <a:blipFill rotWithShape="1">
                <a:blip r:embed="rId6"/>
                <a:stretch>
                  <a:fillRect t="-71154" r="-25000" b="-126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15"/>
          <p:cNvCxnSpPr/>
          <p:nvPr/>
        </p:nvCxnSpPr>
        <p:spPr>
          <a:xfrm flipH="1" flipV="1">
            <a:off x="3104204" y="4658315"/>
            <a:ext cx="485518" cy="292345"/>
          </a:xfrm>
          <a:prstGeom prst="line">
            <a:avLst/>
          </a:prstGeom>
          <a:ln w="28575">
            <a:solidFill>
              <a:srgbClr val="00B05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5037247" y="4956887"/>
            <a:ext cx="485518" cy="292345"/>
          </a:xfrm>
          <a:prstGeom prst="line">
            <a:avLst/>
          </a:prstGeom>
          <a:ln w="28575">
            <a:solidFill>
              <a:srgbClr val="00B05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5508104" y="4527637"/>
            <a:ext cx="720080" cy="433582"/>
          </a:xfrm>
          <a:prstGeom prst="line">
            <a:avLst/>
          </a:prstGeom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3572745" y="4954999"/>
            <a:ext cx="720080" cy="433582"/>
          </a:xfrm>
          <a:prstGeom prst="line">
            <a:avLst/>
          </a:prstGeom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3728705" y="4750956"/>
                <a:ext cx="852862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𝑟𝑒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1→3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705" y="4750956"/>
                <a:ext cx="852862" cy="3847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5294563" y="2636912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563" y="2636912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4897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8062A839F97489A3B7D027B814F3C" ma:contentTypeVersion="12" ma:contentTypeDescription="Crée un document." ma:contentTypeScope="" ma:versionID="f89d3a715159621ad2b15d2ab80c57ce">
  <xsd:schema xmlns:xsd="http://www.w3.org/2001/XMLSchema" xmlns:xs="http://www.w3.org/2001/XMLSchema" xmlns:p="http://schemas.microsoft.com/office/2006/metadata/properties" xmlns:ns2="f2bfd11c-7e57-4eea-bf2a-bbdd70bf38e7" xmlns:ns3="2fbfdf55-4fce-433e-b8d2-188793e4beb8" targetNamespace="http://schemas.microsoft.com/office/2006/metadata/properties" ma:root="true" ma:fieldsID="30812ea1f37b3edcfb98bb8565bdd618" ns2:_="" ns3:_="">
    <xsd:import namespace="f2bfd11c-7e57-4eea-bf2a-bbdd70bf38e7"/>
    <xsd:import namespace="2fbfdf55-4fce-433e-b8d2-188793e4be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bfd11c-7e57-4eea-bf2a-bbdd70bf38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bfdf55-4fce-433e-b8d2-188793e4beb8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18F9BB-73E9-476F-90DF-D5BC31657E98}"/>
</file>

<file path=customXml/itemProps2.xml><?xml version="1.0" encoding="utf-8"?>
<ds:datastoreItem xmlns:ds="http://schemas.openxmlformats.org/officeDocument/2006/customXml" ds:itemID="{17A6129F-5EFD-4D48-BBC2-F9DDE9B96EDE}"/>
</file>

<file path=customXml/itemProps3.xml><?xml version="1.0" encoding="utf-8"?>
<ds:datastoreItem xmlns:ds="http://schemas.openxmlformats.org/officeDocument/2006/customXml" ds:itemID="{450354A7-E13E-44D3-92A6-F60F189E2FEB}"/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998</Words>
  <Application>Microsoft Office PowerPoint</Application>
  <PresentationFormat>Affichage à l'écran (4:3)</PresentationFormat>
  <Paragraphs>190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77</cp:revision>
  <dcterms:created xsi:type="dcterms:W3CDTF">2018-03-22T21:06:39Z</dcterms:created>
  <dcterms:modified xsi:type="dcterms:W3CDTF">2018-05-11T20:26:37Z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0x0101009BA8062A839F97489A3B7D027B814F3C</vt:lpwstr>
  </property>
</Properties>
</file>