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9" r:id="rId4"/>
    <p:sldId id="258" r:id="rId5"/>
    <p:sldId id="260" r:id="rId6"/>
    <p:sldId id="261" r:id="rId7"/>
    <p:sldId id="262" r:id="rId8"/>
    <p:sldId id="263" r:id="rId9"/>
    <p:sldId id="266" r:id="rId10"/>
    <p:sldId id="264" r:id="rId11"/>
    <p:sldId id="265" r:id="rId12"/>
    <p:sldId id="267" r:id="rId13"/>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B48"/>
    <a:srgbClr val="F0D5D4"/>
    <a:srgbClr val="E6B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1" autoAdjust="0"/>
    <p:restoredTop sz="94660"/>
  </p:normalViewPr>
  <p:slideViewPr>
    <p:cSldViewPr>
      <p:cViewPr varScale="1">
        <p:scale>
          <a:sx n="63" d="100"/>
          <a:sy n="63" d="100"/>
        </p:scale>
        <p:origin x="137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Feuil1!$D$1:$D$35</c:f>
              <c:numCache>
                <c:formatCode>General</c:formatCode>
                <c:ptCount val="35"/>
                <c:pt idx="0">
                  <c:v>7.3</c:v>
                </c:pt>
                <c:pt idx="1">
                  <c:v>8.9</c:v>
                </c:pt>
                <c:pt idx="2">
                  <c:v>10.4</c:v>
                </c:pt>
                <c:pt idx="3">
                  <c:v>10.7</c:v>
                </c:pt>
                <c:pt idx="4">
                  <c:v>10.9</c:v>
                </c:pt>
                <c:pt idx="5">
                  <c:v>11.6</c:v>
                </c:pt>
                <c:pt idx="6">
                  <c:v>11.8</c:v>
                </c:pt>
                <c:pt idx="7">
                  <c:v>12</c:v>
                </c:pt>
                <c:pt idx="8">
                  <c:v>12.3</c:v>
                </c:pt>
                <c:pt idx="9">
                  <c:v>12.4</c:v>
                </c:pt>
                <c:pt idx="10">
                  <c:v>12.6</c:v>
                </c:pt>
                <c:pt idx="11">
                  <c:v>13.1</c:v>
                </c:pt>
                <c:pt idx="12">
                  <c:v>13.1</c:v>
                </c:pt>
                <c:pt idx="13">
                  <c:v>13.3</c:v>
                </c:pt>
                <c:pt idx="14">
                  <c:v>13.4</c:v>
                </c:pt>
                <c:pt idx="15">
                  <c:v>13.7</c:v>
                </c:pt>
                <c:pt idx="16">
                  <c:v>13.9</c:v>
                </c:pt>
                <c:pt idx="17">
                  <c:v>14</c:v>
                </c:pt>
                <c:pt idx="18">
                  <c:v>14.3</c:v>
                </c:pt>
                <c:pt idx="19">
                  <c:v>14.7</c:v>
                </c:pt>
                <c:pt idx="20">
                  <c:v>14.7</c:v>
                </c:pt>
                <c:pt idx="21">
                  <c:v>14.8</c:v>
                </c:pt>
                <c:pt idx="22">
                  <c:v>15.2</c:v>
                </c:pt>
                <c:pt idx="23">
                  <c:v>15.2</c:v>
                </c:pt>
                <c:pt idx="24">
                  <c:v>15.4</c:v>
                </c:pt>
                <c:pt idx="25">
                  <c:v>15.9</c:v>
                </c:pt>
                <c:pt idx="26">
                  <c:v>15.9</c:v>
                </c:pt>
                <c:pt idx="27">
                  <c:v>15.9</c:v>
                </c:pt>
                <c:pt idx="28">
                  <c:v>16.600000000000001</c:v>
                </c:pt>
                <c:pt idx="29">
                  <c:v>16.8</c:v>
                </c:pt>
                <c:pt idx="30">
                  <c:v>16.8</c:v>
                </c:pt>
                <c:pt idx="31">
                  <c:v>16.899999999999999</c:v>
                </c:pt>
                <c:pt idx="32">
                  <c:v>17</c:v>
                </c:pt>
                <c:pt idx="33">
                  <c:v>18.100000000000001</c:v>
                </c:pt>
                <c:pt idx="34">
                  <c:v>19.2</c:v>
                </c:pt>
              </c:numCache>
            </c:numRef>
          </c:yVal>
          <c:smooth val="0"/>
          <c:extLst>
            <c:ext xmlns:c16="http://schemas.microsoft.com/office/drawing/2014/chart" uri="{C3380CC4-5D6E-409C-BE32-E72D297353CC}">
              <c16:uniqueId val="{00000000-DF1D-4B3F-A89B-CA2BFE1F39F5}"/>
            </c:ext>
          </c:extLst>
        </c:ser>
        <c:dLbls>
          <c:showLegendKey val="0"/>
          <c:showVal val="0"/>
          <c:showCatName val="0"/>
          <c:showSerName val="0"/>
          <c:showPercent val="0"/>
          <c:showBubbleSize val="0"/>
        </c:dLbls>
        <c:axId val="512218168"/>
        <c:axId val="512218808"/>
      </c:scatterChart>
      <c:valAx>
        <c:axId val="5122181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808"/>
        <c:crosses val="autoZero"/>
        <c:crossBetween val="midCat"/>
      </c:valAx>
      <c:valAx>
        <c:axId val="51221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1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extLst>
            <c:ext xmlns:c16="http://schemas.microsoft.com/office/drawing/2014/chart" uri="{C3380CC4-5D6E-409C-BE32-E72D297353CC}">
              <c16:uniqueId val="{00000000-8BEF-4377-BDE8-7CF5750A89BB}"/>
            </c:ext>
          </c:extLst>
        </c:ser>
        <c:dLbls>
          <c:showLegendKey val="0"/>
          <c:showVal val="0"/>
          <c:showCatName val="0"/>
          <c:showSerName val="0"/>
          <c:showPercent val="0"/>
          <c:showBubbleSize val="0"/>
        </c:dLbls>
        <c:axId val="131825664"/>
        <c:axId val="131826240"/>
      </c:scatterChart>
      <c:valAx>
        <c:axId val="131825664"/>
        <c:scaling>
          <c:orientation val="minMax"/>
        </c:scaling>
        <c:delete val="0"/>
        <c:axPos val="b"/>
        <c:majorTickMark val="out"/>
        <c:minorTickMark val="none"/>
        <c:tickLblPos val="nextTo"/>
        <c:crossAx val="131826240"/>
        <c:crosses val="autoZero"/>
        <c:crossBetween val="midCat"/>
      </c:valAx>
      <c:valAx>
        <c:axId val="131826240"/>
        <c:scaling>
          <c:orientation val="minMax"/>
        </c:scaling>
        <c:delete val="0"/>
        <c:axPos val="l"/>
        <c:majorGridlines/>
        <c:numFmt formatCode="General" sourceLinked="1"/>
        <c:majorTickMark val="out"/>
        <c:minorTickMark val="none"/>
        <c:tickLblPos val="nextTo"/>
        <c:crossAx val="131825664"/>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26/08/2020</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26/08/2020</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26/08/2020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26/08/2020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26/08/2020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26/08/2020</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26/08/2020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26/08/2020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26/08/2020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26/08/2020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26/08/2020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26/08/2020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26/08/2020</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TIPE</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2018</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12,54/20 (de 4,3 </a:t>
                </a:r>
                <a:r>
                  <a:rPr lang="fr-FR" dirty="0">
                    <a:sym typeface="Wingdings" pitchFamily="2" charset="2"/>
                  </a:rPr>
                  <a:t> à 18,3).</a:t>
                </a:r>
              </a:p>
              <a:p>
                <a:endParaRPr lang="fr-FR" dirty="0">
                  <a:sym typeface="Wingdings" pitchFamily="2" charset="2"/>
                </a:endParaRPr>
              </a:p>
              <a:p>
                <a:r>
                  <a:rPr lang="fr-FR" dirty="0">
                    <a:sym typeface="Wingdings" pitchFamily="2" charset="2"/>
                  </a:rPr>
                  <a:t>Ce qui semble avoir fonctionné</a:t>
                </a:r>
              </a:p>
              <a:p>
                <a:pPr lvl="1"/>
                <a:r>
                  <a:rPr lang="fr-FR" dirty="0">
                    <a:sym typeface="Wingdings" pitchFamily="2" charset="2"/>
                  </a:rPr>
                  <a:t>Optimisation de la position du cycliste dans la recherche de performance (18,3/20) :</a:t>
                </a:r>
              </a:p>
              <a:p>
                <a:pPr lvl="2"/>
                <a:r>
                  <a:rPr lang="fr-FR" dirty="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plane (16,9/20 et 14/20) </a:t>
                </a:r>
              </a:p>
              <a:p>
                <a:pPr lvl="2"/>
                <a:r>
                  <a:rPr lang="fr-FR" dirty="0">
                    <a:sym typeface="Wingdings" pitchFamily="2" charset="2"/>
                  </a:rPr>
                  <a:t>Problématique industrielle originale, modélisation classique mais bien faite, bonne présentation. </a:t>
                </a:r>
              </a:p>
              <a:p>
                <a:pPr lvl="1"/>
                <a:r>
                  <a:rPr lang="fr-FR" dirty="0">
                    <a:sym typeface="Wingdings" pitchFamily="2" charset="2"/>
                  </a:rPr>
                  <a:t>Influence de la pression des pneus sur la consommation de carburant (15,7/20)</a:t>
                </a:r>
              </a:p>
              <a:p>
                <a:pPr lvl="2"/>
                <a:r>
                  <a:rPr lang="fr-FR" dirty="0">
                    <a:sym typeface="Wingdings" pitchFamily="2" charset="2"/>
                  </a:rPr>
                  <a:t>Problématique simple, expérimentation et modèles relativement simples, mais rigoureux. </a:t>
                </a:r>
              </a:p>
              <a:p>
                <a:r>
                  <a:rPr lang="fr-FR" dirty="0">
                    <a:sym typeface="Wingdings" pitchFamily="2" charset="2"/>
                  </a:rPr>
                  <a:t>…</a:t>
                </a: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moyens utilisables dans le lycée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Machine de traction (1 Tonne)</a:t>
            </a:r>
          </a:p>
          <a:p>
            <a:r>
              <a:rPr lang="fr-FR" dirty="0"/>
              <a:t>Machine à découper/graver laser (bois, plexi jusqu’à 10 mm)</a:t>
            </a:r>
          </a:p>
          <a:p>
            <a:r>
              <a:rPr lang="fr-FR" dirty="0"/>
              <a:t>Imprimante 3D</a:t>
            </a:r>
          </a:p>
          <a:p>
            <a:r>
              <a:rPr lang="fr-FR" dirty="0"/>
              <a:t>Cartes </a:t>
            </a:r>
            <a:r>
              <a:rPr lang="fr-FR" dirty="0" err="1"/>
              <a:t>arduino</a:t>
            </a:r>
            <a:r>
              <a:rPr lang="fr-FR" dirty="0"/>
              <a:t> </a:t>
            </a:r>
            <a:r>
              <a:rPr lang="fr-FR" dirty="0" err="1"/>
              <a:t>Uno</a:t>
            </a:r>
            <a:r>
              <a:rPr lang="fr-FR" dirty="0"/>
              <a:t>/</a:t>
            </a:r>
            <a:r>
              <a:rPr lang="fr-FR" dirty="0" err="1"/>
              <a:t>Mega</a:t>
            </a:r>
            <a:endParaRPr lang="fr-FR" dirty="0"/>
          </a:p>
          <a:p>
            <a:r>
              <a:rPr lang="fr-FR" dirty="0"/>
              <a:t>Drones</a:t>
            </a:r>
          </a:p>
          <a:p>
            <a:r>
              <a:rPr lang="fr-FR" dirty="0"/>
              <a:t>Voiture de modélisme</a:t>
            </a:r>
          </a:p>
          <a:p>
            <a:r>
              <a:rPr lang="fr-FR" dirty="0"/>
              <a:t>Bateau de modélisme</a:t>
            </a:r>
          </a:p>
          <a:p>
            <a:r>
              <a:rPr lang="fr-FR" dirty="0"/>
              <a:t>Alim stabilisée</a:t>
            </a:r>
          </a:p>
          <a:p>
            <a:r>
              <a:rPr lang="fr-FR" dirty="0"/>
              <a:t>Composants électroniques divers</a:t>
            </a:r>
          </a:p>
          <a:p>
            <a:r>
              <a:rPr lang="fr-FR" dirty="0"/>
              <a:t>…</a:t>
            </a:r>
          </a:p>
          <a:p>
            <a:r>
              <a:rPr lang="fr-FR" dirty="0"/>
              <a:t>Logiciels de simulation</a:t>
            </a:r>
          </a:p>
          <a:p>
            <a:endParaRPr lang="fr-FR" dirty="0"/>
          </a:p>
          <a:p>
            <a:r>
              <a:rPr lang="fr-FR" b="1" dirty="0"/>
              <a:t>Vous pouvez conserver du matériel en salle B112 dans des boîtes en indiquant votre nom</a:t>
            </a:r>
          </a:p>
          <a:p>
            <a:endParaRPr lang="fr-FR" dirty="0"/>
          </a:p>
        </p:txBody>
      </p:sp>
    </p:spTree>
    <p:extLst>
      <p:ext uri="{BB962C8B-B14F-4D97-AF65-F5344CB8AC3E}">
        <p14:creationId xmlns:p14="http://schemas.microsoft.com/office/powerpoint/2010/main" val="27612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9E173-9026-44F0-8F82-1B5FAA6BE9FF}"/>
              </a:ext>
            </a:extLst>
          </p:cNvPr>
          <p:cNvSpPr>
            <a:spLocks noGrp="1"/>
          </p:cNvSpPr>
          <p:nvPr>
            <p:ph type="title"/>
          </p:nvPr>
        </p:nvSpPr>
        <p:spPr/>
        <p:txBody>
          <a:bodyPr/>
          <a:lstStyle/>
          <a:p>
            <a:r>
              <a:rPr lang="fr-FR" dirty="0"/>
              <a:t>… Pour finir</a:t>
            </a:r>
          </a:p>
        </p:txBody>
      </p:sp>
      <p:sp>
        <p:nvSpPr>
          <p:cNvPr id="3" name="Espace réservé du numéro de diapositive 2">
            <a:extLst>
              <a:ext uri="{FF2B5EF4-FFF2-40B4-BE49-F238E27FC236}">
                <a16:creationId xmlns:a16="http://schemas.microsoft.com/office/drawing/2014/main" id="{A6257024-E9C4-4F4E-A43B-CE53FE96056E}"/>
              </a:ext>
            </a:extLst>
          </p:cNvPr>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a:extLst>
              <a:ext uri="{FF2B5EF4-FFF2-40B4-BE49-F238E27FC236}">
                <a16:creationId xmlns:a16="http://schemas.microsoft.com/office/drawing/2014/main" id="{DEB2DEB0-7D26-4D95-AFC8-61B2B7796355}"/>
              </a:ext>
            </a:extLst>
          </p:cNvPr>
          <p:cNvSpPr>
            <a:spLocks noGrp="1"/>
          </p:cNvSpPr>
          <p:nvPr>
            <p:ph sz="quarter" idx="1"/>
          </p:nvPr>
        </p:nvSpPr>
        <p:spPr/>
        <p:txBody>
          <a:bodyPr/>
          <a:lstStyle/>
          <a:p>
            <a:r>
              <a:rPr lang="fr-FR" dirty="0"/>
              <a:t>Retour de la Toussaint </a:t>
            </a:r>
          </a:p>
          <a:p>
            <a:pPr lvl="1"/>
            <a:r>
              <a:rPr lang="fr-FR" dirty="0"/>
              <a:t>5 minutes de présentation et 5 minutes de question par binôme pour valider le support et la problématique (3 Diapos)</a:t>
            </a:r>
          </a:p>
          <a:p>
            <a:r>
              <a:rPr lang="fr-FR" dirty="0"/>
              <a:t>Semaine avant les vacances de Printemps (et les écrits) : </a:t>
            </a:r>
          </a:p>
          <a:p>
            <a:pPr lvl="1"/>
            <a:r>
              <a:rPr lang="fr-FR" dirty="0"/>
              <a:t>présentation individuelle de votre TIPE (15 minutes + 15 minutes)</a:t>
            </a:r>
          </a:p>
          <a:p>
            <a:pPr lvl="1"/>
            <a:endParaRPr lang="fr-FR" dirty="0"/>
          </a:p>
          <a:p>
            <a:r>
              <a:rPr lang="fr-FR" b="1" dirty="0"/>
              <a:t>Vous pouvez venir travailler sur votre TIPE le vendredi après midi ou les autres jours entre 11h40 et 13h30, les salles B108 et B110 sont à vous !</a:t>
            </a:r>
          </a:p>
          <a:p>
            <a:endParaRPr lang="fr-FR" b="1" dirty="0"/>
          </a:p>
          <a:p>
            <a:r>
              <a:rPr lang="fr-FR" b="1" dirty="0"/>
              <a:t>On fait l’appel (pas d’absences non justifiées par mail)</a:t>
            </a:r>
          </a:p>
          <a:p>
            <a:r>
              <a:rPr lang="fr-FR" b="1" dirty="0"/>
              <a:t>DOT à remplir </a:t>
            </a:r>
            <a:r>
              <a:rPr lang="fr-FR" b="1"/>
              <a:t>(Google Drive)</a:t>
            </a:r>
            <a:endParaRPr lang="fr-FR" b="1" dirty="0"/>
          </a:p>
        </p:txBody>
      </p:sp>
    </p:spTree>
    <p:extLst>
      <p:ext uri="{BB962C8B-B14F-4D97-AF65-F5344CB8AC3E}">
        <p14:creationId xmlns:p14="http://schemas.microsoft.com/office/powerpoint/2010/main" val="292318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p>
        </p:txBody>
      </p:sp>
    </p:spTree>
    <p:extLst>
      <p:ext uri="{BB962C8B-B14F-4D97-AF65-F5344CB8AC3E}">
        <p14:creationId xmlns:p14="http://schemas.microsoft.com/office/powerpoint/2010/main" val="89939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 - Résumé</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Un TIPE c’est </a:t>
            </a:r>
          </a:p>
          <a:p>
            <a:pPr lvl="1"/>
            <a:r>
              <a:rPr lang="fr-FR" b="1" dirty="0">
                <a:solidFill>
                  <a:srgbClr val="BE4B48"/>
                </a:solidFill>
              </a:rPr>
              <a:t>Une problématique technologique ou scientifique</a:t>
            </a:r>
          </a:p>
          <a:p>
            <a:pPr lvl="1"/>
            <a:r>
              <a:rPr lang="fr-FR" b="1" dirty="0">
                <a:solidFill>
                  <a:srgbClr val="BE4B48"/>
                </a:solidFill>
              </a:rPr>
              <a:t>Un support</a:t>
            </a:r>
          </a:p>
          <a:p>
            <a:pPr lvl="1"/>
            <a:r>
              <a:rPr lang="fr-FR" b="1" dirty="0">
                <a:solidFill>
                  <a:srgbClr val="BE4B48"/>
                </a:solidFill>
              </a:rPr>
              <a:t>Un fil conducteur, une histoire, … bref une démarche scientifique permettant de répondre à la problématique.</a:t>
            </a:r>
          </a:p>
          <a:p>
            <a:r>
              <a:rPr lang="fr-FR" dirty="0"/>
              <a:t>Pour répondre à votre problématique votre TIPE doit comprendre :</a:t>
            </a:r>
          </a:p>
          <a:p>
            <a:pPr lvl="1"/>
            <a:r>
              <a:rPr lang="fr-FR" dirty="0"/>
              <a:t>Une modélisation scientifique</a:t>
            </a:r>
          </a:p>
          <a:p>
            <a:pPr lvl="1"/>
            <a:r>
              <a:rPr lang="fr-FR" dirty="0"/>
              <a:t>ET/OU une expérimentation permettant de :</a:t>
            </a:r>
          </a:p>
          <a:p>
            <a:pPr lvl="2"/>
            <a:r>
              <a:rPr lang="fr-FR" dirty="0"/>
              <a:t>Mesurer le phénomène problématique</a:t>
            </a:r>
          </a:p>
          <a:p>
            <a:pPr lvl="2"/>
            <a:r>
              <a:rPr lang="fr-FR" dirty="0"/>
              <a:t>Mesurer une performance permettant de résoudre une problématique</a:t>
            </a:r>
          </a:p>
          <a:p>
            <a:pPr lvl="2"/>
            <a:r>
              <a:rPr lang="fr-FR" dirty="0"/>
              <a:t>Identifier un paramètre du modèle…</a:t>
            </a:r>
          </a:p>
          <a:p>
            <a:r>
              <a:rPr lang="fr-FR" dirty="0"/>
              <a:t>Pour s’ancrer dans le concret, votre problématique peut s’appuyer sur : </a:t>
            </a:r>
          </a:p>
          <a:p>
            <a:pPr lvl="1"/>
            <a:r>
              <a:rPr lang="fr-FR" dirty="0"/>
              <a:t>Un contact industriel ou dans le milieu de la recherche</a:t>
            </a:r>
          </a:p>
          <a:p>
            <a:pPr lvl="1"/>
            <a:r>
              <a:rPr lang="fr-FR" dirty="0"/>
              <a:t>Une passion sportive ou technologique</a:t>
            </a:r>
          </a:p>
          <a:p>
            <a:pPr lvl="1"/>
            <a:r>
              <a:rPr lang="fr-FR" dirty="0"/>
              <a:t>La validation d’une performance d’un produit commercialisé…</a:t>
            </a:r>
          </a:p>
        </p:txBody>
      </p:sp>
    </p:spTree>
    <p:extLst>
      <p:ext uri="{BB962C8B-B14F-4D97-AF65-F5344CB8AC3E}">
        <p14:creationId xmlns:p14="http://schemas.microsoft.com/office/powerpoint/2010/main" val="205815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Thème de 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dirty="0"/>
              <a:t>Le thème du TIPE est : </a:t>
            </a:r>
            <a:r>
              <a:rPr lang="fr-FR" b="1" dirty="0"/>
              <a:t>enjeux sociétaux.</a:t>
            </a:r>
          </a:p>
          <a:p>
            <a:r>
              <a:rPr lang="fr-FR" dirty="0"/>
              <a:t>Ce thème pourra être décliné sur les champs suivants :</a:t>
            </a:r>
            <a:r>
              <a:rPr lang="fr-FR" b="1" dirty="0"/>
              <a:t> environnement, sécurité, énergie.</a:t>
            </a:r>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Compétences développées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a:bodyPr>
          <a:lstStyle/>
          <a:p>
            <a:r>
              <a:rPr lang="fr-FR" dirty="0"/>
              <a:t>Les TIPE permettent à l'étudiant de développer des compétences telles que :</a:t>
            </a:r>
          </a:p>
          <a:p>
            <a:pPr lvl="1"/>
            <a:r>
              <a:rPr lang="fr-FR" dirty="0"/>
              <a:t>identifier, s'approprier et traiter une problématique explicitement reliée au thème ;</a:t>
            </a:r>
          </a:p>
          <a:p>
            <a:pPr lvl="1"/>
            <a:r>
              <a:rPr lang="fr-FR" dirty="0"/>
              <a:t>collecter des informations pertinentes (internet, bibliothèque, littérature, contacts industriels, visites de laboratoires, etc.), les analyser, les synthétiser ;</a:t>
            </a:r>
          </a:p>
          <a:p>
            <a:pPr lvl="1"/>
            <a:r>
              <a:rPr lang="fr-FR" dirty="0"/>
              <a:t>réaliser une production ou une expérimentation personnelle et en exploiter les résultats ;</a:t>
            </a:r>
          </a:p>
          <a:p>
            <a:pPr lvl="1"/>
            <a:r>
              <a:rPr lang="fr-FR" dirty="0"/>
              <a:t>construire et valider une modélisation ;</a:t>
            </a:r>
          </a:p>
          <a:p>
            <a:pPr lvl="1"/>
            <a:r>
              <a:rPr lang="fr-FR" dirty="0"/>
              <a:t>communiquer 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jalons qui vont ponctuer l’année (seront surement modifiés…)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a:t>Décembre – Janvier : saisie en ligne du titre et de la motivation du choix du sujet</a:t>
            </a:r>
          </a:p>
          <a:p>
            <a:r>
              <a:rPr lang="fr-FR" dirty="0"/>
              <a:t>Fin janvier – saisie en ligne de son MCOT (Mise en cohérence des objectifs du TIPE)</a:t>
            </a:r>
          </a:p>
          <a:p>
            <a:pPr lvl="1"/>
            <a:r>
              <a:rPr lang="fr-FR" dirty="0"/>
              <a:t>Positionnement thématique et mots </a:t>
            </a:r>
            <a:r>
              <a:rPr lang="fr-FR" dirty="0" err="1"/>
              <a:t>cléfs</a:t>
            </a:r>
            <a:r>
              <a:rPr lang="fr-FR" dirty="0"/>
              <a:t> (Français, anglais)</a:t>
            </a:r>
          </a:p>
          <a:p>
            <a:pPr lvl="1"/>
            <a:r>
              <a:rPr lang="fr-FR" dirty="0"/>
              <a:t>Bibliographie commentée</a:t>
            </a:r>
          </a:p>
          <a:p>
            <a:pPr lvl="1"/>
            <a:r>
              <a:rPr lang="fr-FR" dirty="0"/>
              <a:t>Problématique retenue</a:t>
            </a:r>
          </a:p>
          <a:p>
            <a:pPr lvl="1"/>
            <a:r>
              <a:rPr lang="fr-FR" dirty="0"/>
              <a:t>Objectifs de travail</a:t>
            </a:r>
          </a:p>
          <a:p>
            <a:pPr lvl="1"/>
            <a:r>
              <a:rPr lang="fr-FR" dirty="0"/>
              <a:t>Références bibliographique</a:t>
            </a:r>
          </a:p>
          <a:p>
            <a:r>
              <a:rPr lang="fr-FR" dirty="0"/>
              <a:t>Juin : </a:t>
            </a:r>
          </a:p>
          <a:p>
            <a:pPr lvl="1"/>
            <a:r>
              <a:rPr lang="fr-FR" dirty="0"/>
              <a:t>Saisie d’un résumé en anglais</a:t>
            </a:r>
          </a:p>
          <a:p>
            <a:pPr lvl="1"/>
            <a:r>
              <a:rPr lang="fr-FR" dirty="0"/>
              <a:t>Dépôt de son rapport final</a:t>
            </a:r>
          </a:p>
          <a:p>
            <a:pPr lvl="1"/>
            <a:r>
              <a:rPr lang="fr-FR" dirty="0"/>
              <a:t>Dépôt de la présentation</a:t>
            </a:r>
          </a:p>
        </p:txBody>
      </p:sp>
    </p:spTree>
    <p:extLst>
      <p:ext uri="{BB962C8B-B14F-4D97-AF65-F5344CB8AC3E}">
        <p14:creationId xmlns:p14="http://schemas.microsoft.com/office/powerpoint/2010/main" val="9466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critères d’évaluation</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a:t>Potentiel scientifique</a:t>
            </a:r>
          </a:p>
          <a:p>
            <a:pPr lvl="1"/>
            <a:r>
              <a:rPr lang="fr-FR" dirty="0"/>
              <a:t>Pertinence scientifique (être en adéquation avec les programmes de Physique-Chimie et de SII de PSI)</a:t>
            </a:r>
          </a:p>
          <a:p>
            <a:pPr lvl="1"/>
            <a:r>
              <a:rPr lang="fr-FR" dirty="0"/>
              <a:t>Capacité à apprendre (s’approprier une problématique)</a:t>
            </a:r>
          </a:p>
          <a:p>
            <a:pPr lvl="1"/>
            <a:r>
              <a:rPr lang="fr-FR" dirty="0"/>
              <a:t>Ouverture (décloisonnement des disciplines et situer son travail dans un contexte sociétal)</a:t>
            </a:r>
          </a:p>
          <a:p>
            <a:r>
              <a:rPr lang="fr-FR" dirty="0"/>
              <a:t>Démarche scientifique</a:t>
            </a:r>
          </a:p>
          <a:p>
            <a:pPr lvl="1"/>
            <a:r>
              <a:rPr lang="fr-FR" dirty="0"/>
              <a:t>Questionnement scientifique (collecter des informations, mettre en place une démarche, une expérimentation, une modélisation)</a:t>
            </a:r>
          </a:p>
          <a:p>
            <a:pPr lvl="1"/>
            <a:r>
              <a:rPr lang="fr-FR" dirty="0"/>
              <a:t>Résoudre un problème</a:t>
            </a:r>
          </a:p>
          <a:p>
            <a:pPr lvl="1"/>
            <a:r>
              <a:rPr lang="fr-FR" dirty="0"/>
              <a:t>Aptitude à communiquer</a:t>
            </a:r>
          </a:p>
          <a:p>
            <a:r>
              <a:rPr lang="fr-FR" dirty="0"/>
              <a:t>Grille d’évaluation</a:t>
            </a:r>
          </a:p>
          <a:p>
            <a:pPr lvl="2"/>
            <a:r>
              <a:rPr lang="fr-FR" dirty="0"/>
              <a:t>Potentiel scientifique :</a:t>
            </a:r>
          </a:p>
          <a:p>
            <a:pPr lvl="2"/>
            <a:r>
              <a:rPr lang="fr-FR" dirty="0"/>
              <a:t>Justesse et pertinence scientifique (3 pt)</a:t>
            </a:r>
          </a:p>
          <a:p>
            <a:pPr lvl="2"/>
            <a:r>
              <a:rPr lang="fr-FR" dirty="0"/>
              <a:t>Capacité à apprendre – Appropriation (3 pt)</a:t>
            </a:r>
          </a:p>
          <a:p>
            <a:pPr lvl="2"/>
            <a:r>
              <a:rPr lang="fr-FR" dirty="0"/>
              <a:t>Ouverture – Curiosité (3 pt)</a:t>
            </a:r>
          </a:p>
          <a:p>
            <a:pPr lvl="1"/>
            <a:r>
              <a:rPr lang="fr-FR" dirty="0"/>
              <a:t>Démarche scientifique :</a:t>
            </a:r>
          </a:p>
          <a:p>
            <a:pPr lvl="2"/>
            <a:r>
              <a:rPr lang="fr-FR" dirty="0"/>
              <a:t>Questionnement scientifique – Méthode (3 pt)</a:t>
            </a:r>
          </a:p>
          <a:p>
            <a:pPr lvl="2"/>
            <a:r>
              <a:rPr lang="fr-FR" dirty="0"/>
              <a:t>Résolution d’un problème (technique)(3 pt)</a:t>
            </a:r>
          </a:p>
          <a:p>
            <a:pPr lvl="2"/>
            <a:r>
              <a:rPr lang="fr-FR" dirty="0"/>
              <a:t>Communication (3 pt)</a:t>
            </a:r>
          </a:p>
          <a:p>
            <a:pPr lvl="1"/>
            <a:r>
              <a:rPr lang="fr-FR" dirty="0"/>
              <a:t>Valorisation spécifique  (2 pt)</a:t>
            </a:r>
          </a:p>
        </p:txBody>
      </p:sp>
    </p:spTree>
    <p:extLst>
      <p:ext uri="{BB962C8B-B14F-4D97-AF65-F5344CB8AC3E}">
        <p14:creationId xmlns:p14="http://schemas.microsoft.com/office/powerpoint/2010/main" val="303713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conseils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a:t>L’année est courte : 25 créneaux de 2 heures</a:t>
            </a:r>
          </a:p>
          <a:p>
            <a:r>
              <a:rPr lang="fr-FR" dirty="0"/>
              <a:t>Profiter de ces créneaux pour vous consacrer entièrement au TIPE.</a:t>
            </a:r>
          </a:p>
          <a:p>
            <a:endParaRPr lang="fr-FR" dirty="0"/>
          </a:p>
          <a:p>
            <a:endParaRPr lang="fr-FR" dirty="0"/>
          </a:p>
          <a:p>
            <a:r>
              <a:rPr lang="fr-FR" dirty="0"/>
              <a:t>… Feuille de présence à signer le vendredi… les absences sont à justifier. </a:t>
            </a:r>
          </a:p>
          <a:p>
            <a:endParaRPr lang="fr-FR" dirty="0"/>
          </a:p>
          <a:p>
            <a:r>
              <a:rPr lang="fr-FR" dirty="0"/>
              <a:t>Tenir un carnet de bord hebdomadaire sur les activités réalisées pendant l’année (permettra de remplir le DOT – Déroulé opérationnel du TIPE)</a:t>
            </a:r>
          </a:p>
          <a:p>
            <a:endParaRPr lang="fr-FR" dirty="0"/>
          </a:p>
        </p:txBody>
      </p:sp>
    </p:spTree>
    <p:extLst>
      <p:ext uri="{BB962C8B-B14F-4D97-AF65-F5344CB8AC3E}">
        <p14:creationId xmlns:p14="http://schemas.microsoft.com/office/powerpoint/2010/main" val="419185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2019</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13,96/20 (de 7,3 </a:t>
                </a:r>
                <a:r>
                  <a:rPr lang="fr-FR" dirty="0">
                    <a:sym typeface="Wingdings" pitchFamily="2" charset="2"/>
                  </a:rPr>
                  <a:t>à 19,2)</a:t>
                </a:r>
              </a:p>
              <a:p>
                <a:pPr lvl="1"/>
                <a:r>
                  <a:rPr lang="fr-FR" dirty="0">
                    <a:sym typeface="Wingdings" pitchFamily="2" charset="2"/>
                  </a:rPr>
                  <a:t>Moyenne nationale en 2018 11,44</a:t>
                </a:r>
              </a:p>
              <a:p>
                <a:r>
                  <a:rPr lang="fr-FR" dirty="0">
                    <a:sym typeface="Wingdings" pitchFamily="2" charset="2"/>
                  </a:rPr>
                  <a:t>Ce qui semble avoir fonctionné</a:t>
                </a:r>
              </a:p>
              <a:p>
                <a:pPr lvl="1"/>
                <a:r>
                  <a:rPr lang="fr-FR" dirty="0">
                    <a:sym typeface="Wingdings" pitchFamily="2" charset="2"/>
                  </a:rPr>
                  <a:t>Gestion de trafic routier (Informatique) – 18,1/20</a:t>
                </a:r>
              </a:p>
              <a:p>
                <a:pPr lvl="1"/>
                <a:r>
                  <a:rPr lang="fr-FR" dirty="0">
                    <a:sym typeface="Wingdings" pitchFamily="2" charset="2"/>
                  </a:rPr>
                  <a:t>Intérêt des FAN car dans les courses de voitures (modèles réduit) (Travail expérimental et modèles simples) – 14 &amp; 19,2</a:t>
                </a:r>
              </a:p>
              <a:p>
                <a:pPr lvl="1"/>
                <a:r>
                  <a:rPr lang="fr-FR" dirty="0">
                    <a:sym typeface="Wingdings" pitchFamily="2" charset="2"/>
                  </a:rPr>
                  <a:t>Pilotage et stabilisation d’un gyropode (Modélisation et pilotage par Matlab) – 16,9 et 16,8</a:t>
                </a:r>
              </a:p>
              <a:p>
                <a:pPr lvl="1"/>
                <a:r>
                  <a:rPr lang="fr-FR" dirty="0">
                    <a:sym typeface="Wingdings" pitchFamily="2" charset="2"/>
                  </a:rPr>
                  <a:t>Etude avancée des différentiels automobile (Travail expérimental) – 15,9</a:t>
                </a:r>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519" t="-988"/>
                </a:stretch>
              </a:blipFill>
            </p:spPr>
            <p:txBody>
              <a:bodyPr/>
              <a:lstStyle/>
              <a:p>
                <a:r>
                  <a:rPr lang="fr-FR">
                    <a:noFill/>
                  </a:rPr>
                  <a:t> </a:t>
                </a:r>
              </a:p>
            </p:txBody>
          </p:sp>
        </mc:Fallback>
      </mc:AlternateContent>
      <p:graphicFrame>
        <p:nvGraphicFramePr>
          <p:cNvPr id="6" name="Graphique 5">
            <a:extLst>
              <a:ext uri="{FF2B5EF4-FFF2-40B4-BE49-F238E27FC236}">
                <a16:creationId xmlns:a16="http://schemas.microsoft.com/office/drawing/2014/main" id="{61875FBE-A396-4AA8-8CB2-8BD1D38DE7E1}"/>
              </a:ext>
            </a:extLst>
          </p:cNvPr>
          <p:cNvGraphicFramePr>
            <a:graphicFrameLocks/>
          </p:cNvGraphicFramePr>
          <p:nvPr>
            <p:extLst>
              <p:ext uri="{D42A27DB-BD31-4B8C-83A1-F6EECF244321}">
                <p14:modId xmlns:p14="http://schemas.microsoft.com/office/powerpoint/2010/main" val="2576445911"/>
              </p:ext>
            </p:extLst>
          </p:nvPr>
        </p:nvGraphicFramePr>
        <p:xfrm>
          <a:off x="5508104" y="141496"/>
          <a:ext cx="3563888" cy="1991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106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1035</Words>
  <Application>Microsoft Office PowerPoint</Application>
  <PresentationFormat>Affichage à l'écran (4:3)</PresentationFormat>
  <Paragraphs>129</Paragraphs>
  <Slides>12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Bookman Old Style</vt:lpstr>
      <vt:lpstr>Calibri</vt:lpstr>
      <vt:lpstr>Cambria Math</vt:lpstr>
      <vt:lpstr>Gill Sans MT</vt:lpstr>
      <vt:lpstr>Wingdings</vt:lpstr>
      <vt:lpstr>Wingdings 3</vt: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lpstr>Retour sur 2019</vt:lpstr>
      <vt:lpstr>Retour sur 2018</vt:lpstr>
      <vt:lpstr>Exemple de moyens utilisables dans le lycée</vt:lpstr>
      <vt:lpstr>… Pour finir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Xavier Pessoles</cp:lastModifiedBy>
  <cp:revision>143</cp:revision>
  <cp:lastPrinted>2017-09-08T11:25:12Z</cp:lastPrinted>
  <dcterms:created xsi:type="dcterms:W3CDTF">2014-09-30T07:33:25Z</dcterms:created>
  <dcterms:modified xsi:type="dcterms:W3CDTF">2020-08-26T11:57:31Z</dcterms:modified>
</cp:coreProperties>
</file>