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4"/>
  </p:notesMasterIdLst>
  <p:sldIdLst>
    <p:sldId id="256" r:id="rId2"/>
    <p:sldId id="257" r:id="rId3"/>
    <p:sldId id="259" r:id="rId4"/>
    <p:sldId id="258" r:id="rId5"/>
    <p:sldId id="260" r:id="rId6"/>
    <p:sldId id="261" r:id="rId7"/>
    <p:sldId id="262" r:id="rId8"/>
    <p:sldId id="263" r:id="rId9"/>
    <p:sldId id="266" r:id="rId10"/>
    <p:sldId id="264" r:id="rId11"/>
    <p:sldId id="265" r:id="rId12"/>
    <p:sldId id="267" r:id="rId13"/>
  </p:sldIdLst>
  <p:sldSz cx="9144000" cy="6858000" type="screen4x3"/>
  <p:notesSz cx="7099300" cy="10234613"/>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0D5D4"/>
    <a:srgbClr val="E6B9B8"/>
    <a:srgbClr val="BE4B4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711" autoAdjust="0"/>
    <p:restoredTop sz="94660"/>
  </p:normalViewPr>
  <p:slideViewPr>
    <p:cSldViewPr>
      <p:cViewPr varScale="1">
        <p:scale>
          <a:sx n="63" d="100"/>
          <a:sy n="63" d="100"/>
        </p:scale>
        <p:origin x="656" y="6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Classeur1"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1" Type="http://schemas.openxmlformats.org/officeDocument/2006/relationships/oleObject" Target="file:///C:\Users\pt_ptsi\Desktop\Dropbox\2018_2019\PSI_Etoile\TIPE\TIPE_Bilan.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spPr>
            <a:ln w="19050" cap="rnd">
              <a:noFill/>
              <a:round/>
            </a:ln>
            <a:effectLst/>
          </c:spPr>
          <c:marker>
            <c:symbol val="circle"/>
            <c:size val="5"/>
            <c:spPr>
              <a:solidFill>
                <a:schemeClr val="accent1"/>
              </a:solidFill>
              <a:ln w="9525">
                <a:solidFill>
                  <a:schemeClr val="accent1"/>
                </a:solidFill>
              </a:ln>
              <a:effectLst/>
            </c:spPr>
          </c:marker>
          <c:yVal>
            <c:numRef>
              <c:f>Feuil1!$D$1:$D$35</c:f>
              <c:numCache>
                <c:formatCode>General</c:formatCode>
                <c:ptCount val="35"/>
                <c:pt idx="0">
                  <c:v>7.3</c:v>
                </c:pt>
                <c:pt idx="1">
                  <c:v>8.9</c:v>
                </c:pt>
                <c:pt idx="2">
                  <c:v>10.4</c:v>
                </c:pt>
                <c:pt idx="3">
                  <c:v>10.7</c:v>
                </c:pt>
                <c:pt idx="4">
                  <c:v>10.9</c:v>
                </c:pt>
                <c:pt idx="5">
                  <c:v>11.6</c:v>
                </c:pt>
                <c:pt idx="6">
                  <c:v>11.8</c:v>
                </c:pt>
                <c:pt idx="7">
                  <c:v>12</c:v>
                </c:pt>
                <c:pt idx="8">
                  <c:v>12.3</c:v>
                </c:pt>
                <c:pt idx="9">
                  <c:v>12.4</c:v>
                </c:pt>
                <c:pt idx="10">
                  <c:v>12.6</c:v>
                </c:pt>
                <c:pt idx="11">
                  <c:v>13.1</c:v>
                </c:pt>
                <c:pt idx="12">
                  <c:v>13.1</c:v>
                </c:pt>
                <c:pt idx="13">
                  <c:v>13.3</c:v>
                </c:pt>
                <c:pt idx="14">
                  <c:v>13.4</c:v>
                </c:pt>
                <c:pt idx="15">
                  <c:v>13.7</c:v>
                </c:pt>
                <c:pt idx="16">
                  <c:v>13.9</c:v>
                </c:pt>
                <c:pt idx="17">
                  <c:v>14</c:v>
                </c:pt>
                <c:pt idx="18">
                  <c:v>14.3</c:v>
                </c:pt>
                <c:pt idx="19">
                  <c:v>14.7</c:v>
                </c:pt>
                <c:pt idx="20">
                  <c:v>14.7</c:v>
                </c:pt>
                <c:pt idx="21">
                  <c:v>14.8</c:v>
                </c:pt>
                <c:pt idx="22">
                  <c:v>15.2</c:v>
                </c:pt>
                <c:pt idx="23">
                  <c:v>15.2</c:v>
                </c:pt>
                <c:pt idx="24">
                  <c:v>15.4</c:v>
                </c:pt>
                <c:pt idx="25">
                  <c:v>15.9</c:v>
                </c:pt>
                <c:pt idx="26">
                  <c:v>15.9</c:v>
                </c:pt>
                <c:pt idx="27">
                  <c:v>15.9</c:v>
                </c:pt>
                <c:pt idx="28">
                  <c:v>16.600000000000001</c:v>
                </c:pt>
                <c:pt idx="29">
                  <c:v>16.8</c:v>
                </c:pt>
                <c:pt idx="30">
                  <c:v>16.8</c:v>
                </c:pt>
                <c:pt idx="31">
                  <c:v>16.899999999999999</c:v>
                </c:pt>
                <c:pt idx="32">
                  <c:v>17</c:v>
                </c:pt>
                <c:pt idx="33">
                  <c:v>18.100000000000001</c:v>
                </c:pt>
                <c:pt idx="34">
                  <c:v>19.2</c:v>
                </c:pt>
              </c:numCache>
            </c:numRef>
          </c:yVal>
          <c:smooth val="0"/>
          <c:extLst>
            <c:ext xmlns:c16="http://schemas.microsoft.com/office/drawing/2014/chart" uri="{C3380CC4-5D6E-409C-BE32-E72D297353CC}">
              <c16:uniqueId val="{00000000-DF1D-4B3F-A89B-CA2BFE1F39F5}"/>
            </c:ext>
          </c:extLst>
        </c:ser>
        <c:dLbls>
          <c:showLegendKey val="0"/>
          <c:showVal val="0"/>
          <c:showCatName val="0"/>
          <c:showSerName val="0"/>
          <c:showPercent val="0"/>
          <c:showBubbleSize val="0"/>
        </c:dLbls>
        <c:axId val="512218168"/>
        <c:axId val="512218808"/>
      </c:scatterChart>
      <c:valAx>
        <c:axId val="512218168"/>
        <c:scaling>
          <c:orientation val="minMax"/>
        </c:scaling>
        <c:delete val="0"/>
        <c:axPos val="b"/>
        <c:majorGridlines>
          <c:spPr>
            <a:ln w="9525" cap="flat" cmpd="sng" algn="ctr">
              <a:solidFill>
                <a:schemeClr val="tx1">
                  <a:lumMod val="15000"/>
                  <a:lumOff val="85000"/>
                </a:schemeClr>
              </a:solidFill>
              <a:round/>
            </a:ln>
            <a:effectLst/>
          </c:spPr>
        </c:majorGridlines>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FR"/>
          </a:p>
        </c:txPr>
        <c:crossAx val="512218808"/>
        <c:crosses val="autoZero"/>
        <c:crossBetween val="midCat"/>
      </c:valAx>
      <c:valAx>
        <c:axId val="5122188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FR"/>
          </a:p>
        </c:txPr>
        <c:crossAx val="512218168"/>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fr-FR"/>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lineMarker"/>
        <c:varyColors val="0"/>
        <c:ser>
          <c:idx val="0"/>
          <c:order val="0"/>
          <c:spPr>
            <a:ln w="28575">
              <a:noFill/>
            </a:ln>
          </c:spPr>
          <c:yVal>
            <c:numRef>
              <c:f>Feuil1!$H$2:$H$47</c:f>
              <c:numCache>
                <c:formatCode>General</c:formatCode>
                <c:ptCount val="46"/>
                <c:pt idx="0">
                  <c:v>4.3</c:v>
                </c:pt>
                <c:pt idx="1">
                  <c:v>4.3</c:v>
                </c:pt>
                <c:pt idx="2">
                  <c:v>5.5</c:v>
                </c:pt>
                <c:pt idx="3">
                  <c:v>6.3</c:v>
                </c:pt>
                <c:pt idx="4">
                  <c:v>7.1</c:v>
                </c:pt>
                <c:pt idx="5">
                  <c:v>7.2</c:v>
                </c:pt>
                <c:pt idx="6">
                  <c:v>7.9</c:v>
                </c:pt>
                <c:pt idx="7">
                  <c:v>9.1999999999999993</c:v>
                </c:pt>
                <c:pt idx="8">
                  <c:v>9.4</c:v>
                </c:pt>
                <c:pt idx="9">
                  <c:v>10</c:v>
                </c:pt>
                <c:pt idx="10">
                  <c:v>10.4</c:v>
                </c:pt>
                <c:pt idx="11">
                  <c:v>10.6</c:v>
                </c:pt>
                <c:pt idx="12">
                  <c:v>10.9</c:v>
                </c:pt>
                <c:pt idx="13">
                  <c:v>10.9</c:v>
                </c:pt>
                <c:pt idx="14">
                  <c:v>11.3</c:v>
                </c:pt>
                <c:pt idx="15">
                  <c:v>11.4</c:v>
                </c:pt>
                <c:pt idx="16">
                  <c:v>11.5</c:v>
                </c:pt>
                <c:pt idx="17">
                  <c:v>11.6</c:v>
                </c:pt>
                <c:pt idx="18">
                  <c:v>12</c:v>
                </c:pt>
                <c:pt idx="19">
                  <c:v>12.4</c:v>
                </c:pt>
                <c:pt idx="20">
                  <c:v>12.4</c:v>
                </c:pt>
                <c:pt idx="21">
                  <c:v>12.8</c:v>
                </c:pt>
                <c:pt idx="22">
                  <c:v>12.9</c:v>
                </c:pt>
                <c:pt idx="23">
                  <c:v>13.3</c:v>
                </c:pt>
                <c:pt idx="24">
                  <c:v>13.3</c:v>
                </c:pt>
                <c:pt idx="25">
                  <c:v>13.5</c:v>
                </c:pt>
                <c:pt idx="26">
                  <c:v>13.5</c:v>
                </c:pt>
                <c:pt idx="27">
                  <c:v>13.5</c:v>
                </c:pt>
                <c:pt idx="28">
                  <c:v>14</c:v>
                </c:pt>
                <c:pt idx="29">
                  <c:v>14</c:v>
                </c:pt>
                <c:pt idx="30">
                  <c:v>14.1</c:v>
                </c:pt>
                <c:pt idx="31">
                  <c:v>14.2</c:v>
                </c:pt>
                <c:pt idx="32">
                  <c:v>14.4</c:v>
                </c:pt>
                <c:pt idx="33">
                  <c:v>15.1</c:v>
                </c:pt>
                <c:pt idx="34">
                  <c:v>15.6</c:v>
                </c:pt>
                <c:pt idx="35">
                  <c:v>15.7</c:v>
                </c:pt>
                <c:pt idx="36">
                  <c:v>15.8</c:v>
                </c:pt>
                <c:pt idx="37">
                  <c:v>16.100000000000001</c:v>
                </c:pt>
                <c:pt idx="38">
                  <c:v>16.100000000000001</c:v>
                </c:pt>
                <c:pt idx="39">
                  <c:v>16.5</c:v>
                </c:pt>
                <c:pt idx="40">
                  <c:v>16.5</c:v>
                </c:pt>
                <c:pt idx="41">
                  <c:v>16.8</c:v>
                </c:pt>
                <c:pt idx="42">
                  <c:v>16.8</c:v>
                </c:pt>
                <c:pt idx="43">
                  <c:v>16.899999999999999</c:v>
                </c:pt>
                <c:pt idx="44">
                  <c:v>18.3</c:v>
                </c:pt>
              </c:numCache>
            </c:numRef>
          </c:yVal>
          <c:smooth val="0"/>
          <c:extLst>
            <c:ext xmlns:c16="http://schemas.microsoft.com/office/drawing/2014/chart" uri="{C3380CC4-5D6E-409C-BE32-E72D297353CC}">
              <c16:uniqueId val="{00000000-8BEF-4377-BDE8-7CF5750A89BB}"/>
            </c:ext>
          </c:extLst>
        </c:ser>
        <c:dLbls>
          <c:showLegendKey val="0"/>
          <c:showVal val="0"/>
          <c:showCatName val="0"/>
          <c:showSerName val="0"/>
          <c:showPercent val="0"/>
          <c:showBubbleSize val="0"/>
        </c:dLbls>
        <c:axId val="131825664"/>
        <c:axId val="131826240"/>
      </c:scatterChart>
      <c:valAx>
        <c:axId val="131825664"/>
        <c:scaling>
          <c:orientation val="minMax"/>
        </c:scaling>
        <c:delete val="0"/>
        <c:axPos val="b"/>
        <c:majorTickMark val="out"/>
        <c:minorTickMark val="none"/>
        <c:tickLblPos val="nextTo"/>
        <c:crossAx val="131826240"/>
        <c:crosses val="autoZero"/>
        <c:crossBetween val="midCat"/>
      </c:valAx>
      <c:valAx>
        <c:axId val="131826240"/>
        <c:scaling>
          <c:orientation val="minMax"/>
        </c:scaling>
        <c:delete val="0"/>
        <c:axPos val="l"/>
        <c:majorGridlines/>
        <c:numFmt formatCode="General" sourceLinked="1"/>
        <c:majorTickMark val="out"/>
        <c:minorTickMark val="none"/>
        <c:tickLblPos val="nextTo"/>
        <c:crossAx val="131825664"/>
        <c:crosses val="autoZero"/>
        <c:crossBetween val="midCat"/>
      </c:valAx>
    </c:plotArea>
    <c:plotVisOnly val="1"/>
    <c:dispBlanksAs val="gap"/>
    <c:showDLblsOverMax val="0"/>
  </c:chart>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endParaRPr lang="fr-FR"/>
          </a:p>
        </p:txBody>
      </p:sp>
      <p:sp>
        <p:nvSpPr>
          <p:cNvPr id="3" name="Espace réservé de la date 2"/>
          <p:cNvSpPr>
            <a:spLocks noGrp="1"/>
          </p:cNvSpPr>
          <p:nvPr>
            <p:ph type="dt" idx="1"/>
          </p:nvPr>
        </p:nvSpPr>
        <p:spPr>
          <a:xfrm>
            <a:off x="4021294" y="0"/>
            <a:ext cx="3076363" cy="511731"/>
          </a:xfrm>
          <a:prstGeom prst="rect">
            <a:avLst/>
          </a:prstGeom>
        </p:spPr>
        <p:txBody>
          <a:bodyPr vert="horz" lIns="99048" tIns="49524" rIns="99048" bIns="49524" rtlCol="0"/>
          <a:lstStyle>
            <a:lvl1pPr algn="r">
              <a:defRPr sz="1300"/>
            </a:lvl1pPr>
          </a:lstStyle>
          <a:p>
            <a:fld id="{E494A05E-DEA9-4CEA-A63B-3593EEF3AC45}" type="datetimeFigureOut">
              <a:rPr lang="fr-FR" smtClean="0"/>
              <a:pPr/>
              <a:t>19/09/2019</a:t>
            </a:fld>
            <a:endParaRPr lang="fr-FR"/>
          </a:p>
        </p:txBody>
      </p:sp>
      <p:sp>
        <p:nvSpPr>
          <p:cNvPr id="4" name="Espace réservé de l'image des diapositives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9048" tIns="49524" rIns="99048" bIns="49524" rtlCol="0" anchor="ctr"/>
          <a:lstStyle/>
          <a:p>
            <a:endParaRPr lang="fr-FR"/>
          </a:p>
        </p:txBody>
      </p:sp>
      <p:sp>
        <p:nvSpPr>
          <p:cNvPr id="5" name="Espace réservé des commentaires 4"/>
          <p:cNvSpPr>
            <a:spLocks noGrp="1"/>
          </p:cNvSpPr>
          <p:nvPr>
            <p:ph type="body" sz="quarter" idx="3"/>
          </p:nvPr>
        </p:nvSpPr>
        <p:spPr>
          <a:xfrm>
            <a:off x="709930" y="4861441"/>
            <a:ext cx="5679440" cy="4605576"/>
          </a:xfrm>
          <a:prstGeom prst="rect">
            <a:avLst/>
          </a:prstGeom>
        </p:spPr>
        <p:txBody>
          <a:bodyPr vert="horz" lIns="99048" tIns="49524" rIns="99048" bIns="49524"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9721106"/>
            <a:ext cx="3076363" cy="511731"/>
          </a:xfrm>
          <a:prstGeom prst="rect">
            <a:avLst/>
          </a:prstGeom>
        </p:spPr>
        <p:txBody>
          <a:bodyPr vert="horz" lIns="99048" tIns="49524" rIns="99048" bIns="49524" rtlCol="0" anchor="b"/>
          <a:lstStyle>
            <a:lvl1pPr algn="l">
              <a:defRPr sz="1300"/>
            </a:lvl1pPr>
          </a:lstStyle>
          <a:p>
            <a:endParaRPr lang="fr-FR"/>
          </a:p>
        </p:txBody>
      </p:sp>
      <p:sp>
        <p:nvSpPr>
          <p:cNvPr id="7" name="Espace réservé du numéro de diapositive 6"/>
          <p:cNvSpPr>
            <a:spLocks noGrp="1"/>
          </p:cNvSpPr>
          <p:nvPr>
            <p:ph type="sldNum" sz="quarter" idx="5"/>
          </p:nvPr>
        </p:nvSpPr>
        <p:spPr>
          <a:xfrm>
            <a:off x="4021294" y="9721106"/>
            <a:ext cx="3076363" cy="511731"/>
          </a:xfrm>
          <a:prstGeom prst="rect">
            <a:avLst/>
          </a:prstGeom>
        </p:spPr>
        <p:txBody>
          <a:bodyPr vert="horz" lIns="99048" tIns="49524" rIns="99048" bIns="49524" rtlCol="0" anchor="b"/>
          <a:lstStyle>
            <a:lvl1pPr algn="r">
              <a:defRPr sz="1300"/>
            </a:lvl1pPr>
          </a:lstStyle>
          <a:p>
            <a:fld id="{CEE215E4-C268-49C5-99B2-A7D91F84115D}" type="slidenum">
              <a:rPr lang="fr-FR" smtClean="0"/>
              <a:pPr/>
              <a:t>‹N°›</a:t>
            </a:fld>
            <a:endParaRPr lang="fr-FR"/>
          </a:p>
        </p:txBody>
      </p:sp>
    </p:spTree>
    <p:extLst>
      <p:ext uri="{BB962C8B-B14F-4D97-AF65-F5344CB8AC3E}">
        <p14:creationId xmlns:p14="http://schemas.microsoft.com/office/powerpoint/2010/main" val="18733968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CEE215E4-C268-49C5-99B2-A7D91F84115D}" type="slidenum">
              <a:rPr lang="fr-FR" smtClean="0"/>
              <a:pPr/>
              <a:t>1</a:t>
            </a:fld>
            <a:endParaRPr lang="fr-F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pic>
        <p:nvPicPr>
          <p:cNvPr id="13" name="Picture 2" descr="C:\Users\pt_ptsi\Desktop\Github\Informatique\P_01_Architecture\01_ArchitectureMaterielle\Cours\png\Fond_ARCH.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 y="-1179512"/>
            <a:ext cx="9144000" cy="4359678"/>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3" descr="C:\Users\pt_ptsi\Desktop\Github\Informatique\P_02_AlgorithmiqueProgrammation\02_IntroductionAlgorithmique\Cours\png\Fond_ALG.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3459176"/>
            <a:ext cx="6948264" cy="3398824"/>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4" descr="C:\Users\pt_ptsi\Desktop\Github\Informatique\P_03_SimulationNumerique\01_IntegrationNumerique\Cours\png\Fond_SIMU.png"/>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3707903" y="3853958"/>
            <a:ext cx="5573145" cy="3096344"/>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p:cNvSpPr/>
          <p:nvPr userDrawn="1"/>
        </p:nvSpPr>
        <p:spPr>
          <a:xfrm>
            <a:off x="0" y="-1179512"/>
            <a:ext cx="9144000" cy="8037512"/>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Titre 7"/>
          <p:cNvSpPr>
            <a:spLocks noGrp="1"/>
          </p:cNvSpPr>
          <p:nvPr>
            <p:ph type="ctrTitle"/>
          </p:nvPr>
        </p:nvSpPr>
        <p:spPr>
          <a:xfrm>
            <a:off x="1219200" y="3286124"/>
            <a:ext cx="6858000" cy="1590676"/>
          </a:xfrm>
        </p:spPr>
        <p:txBody>
          <a:bodyPr anchor="t" anchorCtr="0">
            <a:normAutofit/>
          </a:bodyPr>
          <a:lstStyle>
            <a:lvl1pPr algn="r">
              <a:defRPr sz="2400">
                <a:solidFill>
                  <a:schemeClr val="tx1"/>
                </a:solidFill>
              </a:defRPr>
            </a:lvl1pPr>
          </a:lstStyle>
          <a:p>
            <a:r>
              <a:rPr kumimoji="0" lang="fr-FR" dirty="0"/>
              <a:t>Cliquez pour modifier le style du titre</a:t>
            </a:r>
            <a:endParaRPr kumimoji="0" lang="en-US" dirty="0"/>
          </a:p>
        </p:txBody>
      </p:sp>
      <p:sp>
        <p:nvSpPr>
          <p:cNvPr id="9" name="Sous-titre 8"/>
          <p:cNvSpPr>
            <a:spLocks noGrp="1"/>
          </p:cNvSpPr>
          <p:nvPr>
            <p:ph type="subTitle" idx="1"/>
          </p:nvPr>
        </p:nvSpPr>
        <p:spPr>
          <a:xfrm>
            <a:off x="1219200" y="5124450"/>
            <a:ext cx="6858000" cy="533400"/>
          </a:xfrm>
        </p:spPr>
        <p:txBody>
          <a:bodyPr>
            <a:normAutofit/>
          </a:bodyPr>
          <a:lstStyle>
            <a:lvl1pPr marL="0" indent="0" algn="r">
              <a:buNone/>
              <a:defRPr sz="18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fr-FR" dirty="0"/>
              <a:t>Cliquez pour modifier le style des sous-titres du masque</a:t>
            </a:r>
            <a:endParaRPr kumimoji="0" lang="en-US" dirty="0"/>
          </a:p>
        </p:txBody>
      </p:sp>
      <p:sp>
        <p:nvSpPr>
          <p:cNvPr id="28" name="Espace réservé de la date 27"/>
          <p:cNvSpPr>
            <a:spLocks noGrp="1"/>
          </p:cNvSpPr>
          <p:nvPr>
            <p:ph type="dt" sz="half" idx="10"/>
          </p:nvPr>
        </p:nvSpPr>
        <p:spPr>
          <a:xfrm>
            <a:off x="6400800" y="6355080"/>
            <a:ext cx="2286000" cy="365760"/>
          </a:xfrm>
        </p:spPr>
        <p:txBody>
          <a:bodyPr/>
          <a:lstStyle>
            <a:lvl1pPr>
              <a:defRPr sz="1400"/>
            </a:lvl1pPr>
          </a:lstStyle>
          <a:p>
            <a:fld id="{3A961F90-11F6-4966-B0E5-2BB20F714B78}" type="datetime1">
              <a:rPr lang="fr-FR" smtClean="0"/>
              <a:pPr/>
              <a:t>19/09/2019</a:t>
            </a:fld>
            <a:endParaRPr lang="fr-FR"/>
          </a:p>
        </p:txBody>
      </p:sp>
      <p:sp>
        <p:nvSpPr>
          <p:cNvPr id="17" name="Espace réservé du pied de page 16"/>
          <p:cNvSpPr>
            <a:spLocks noGrp="1"/>
          </p:cNvSpPr>
          <p:nvPr>
            <p:ph type="ftr" sz="quarter" idx="11"/>
          </p:nvPr>
        </p:nvSpPr>
        <p:spPr>
          <a:xfrm>
            <a:off x="2898648" y="6355080"/>
            <a:ext cx="3474720" cy="365760"/>
          </a:xfrm>
        </p:spPr>
        <p:txBody>
          <a:bodyPr/>
          <a:lstStyle/>
          <a:p>
            <a:endParaRPr lang="fr-FR"/>
          </a:p>
        </p:txBody>
      </p:sp>
      <p:sp>
        <p:nvSpPr>
          <p:cNvPr id="29" name="Espace réservé du numéro de diapositive 28"/>
          <p:cNvSpPr>
            <a:spLocks noGrp="1"/>
          </p:cNvSpPr>
          <p:nvPr>
            <p:ph type="sldNum" sz="quarter" idx="12"/>
          </p:nvPr>
        </p:nvSpPr>
        <p:spPr>
          <a:xfrm>
            <a:off x="1216152" y="6355080"/>
            <a:ext cx="1219200" cy="365760"/>
          </a:xfrm>
        </p:spPr>
        <p:txBody>
          <a:bodyPr/>
          <a:lstStyle/>
          <a:p>
            <a:fld id="{3F1D8263-54E8-442D-88B4-DA252C595E3D}" type="slidenum">
              <a:rPr lang="fr-FR" smtClean="0"/>
              <a:pPr/>
              <a:t>‹N°›</a:t>
            </a:fld>
            <a:endParaRPr lang="fr-FR"/>
          </a:p>
        </p:txBody>
      </p:sp>
      <p:sp>
        <p:nvSpPr>
          <p:cNvPr id="21" name="Rectangle 20"/>
          <p:cNvSpPr/>
          <p:nvPr/>
        </p:nvSpPr>
        <p:spPr>
          <a:xfrm>
            <a:off x="904875" y="3214686"/>
            <a:ext cx="7315200" cy="1713549"/>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214686"/>
            <a:ext cx="228600" cy="1713549"/>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a:t>Cliquez pour modifier le style du titre</a:t>
            </a:r>
            <a:endParaRPr kumimoji="0" lang="en-US"/>
          </a:p>
        </p:txBody>
      </p:sp>
      <p:sp>
        <p:nvSpPr>
          <p:cNvPr id="3" name="Espace réservé du texte vertical 2"/>
          <p:cNvSpPr>
            <a:spLocks noGrp="1"/>
          </p:cNvSpPr>
          <p:nvPr>
            <p:ph type="body" orient="vert" idx="1"/>
          </p:nvPr>
        </p:nvSpPr>
        <p:spPr/>
        <p:txBody>
          <a:bodyPr vert="eaVert"/>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4" name="Espace réservé de la date 3"/>
          <p:cNvSpPr>
            <a:spLocks noGrp="1"/>
          </p:cNvSpPr>
          <p:nvPr>
            <p:ph type="dt" sz="half" idx="10"/>
          </p:nvPr>
        </p:nvSpPr>
        <p:spPr/>
        <p:txBody>
          <a:bodyPr/>
          <a:lstStyle/>
          <a:p>
            <a:fld id="{59700BD1-A4B5-444B-B773-B4FDD97DF200}" type="datetime1">
              <a:rPr lang="fr-FR" smtClean="0"/>
              <a:pPr/>
              <a:t>19/09/2019</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F1D8263-54E8-442D-88B4-DA252C595E3D}" type="slidenum">
              <a:rPr lang="fr-FR" smtClean="0"/>
              <a:pPr/>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kumimoji="0" lang="fr-FR"/>
              <a:t>Cliquez pour modifier le style du titre</a:t>
            </a:r>
            <a:endParaRPr kumimoji="0" lang="en-US"/>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4" name="Espace réservé de la date 3"/>
          <p:cNvSpPr>
            <a:spLocks noGrp="1"/>
          </p:cNvSpPr>
          <p:nvPr>
            <p:ph type="dt" sz="half" idx="10"/>
          </p:nvPr>
        </p:nvSpPr>
        <p:spPr/>
        <p:txBody>
          <a:bodyPr/>
          <a:lstStyle/>
          <a:p>
            <a:fld id="{A354AF49-C35E-40F6-8345-CA866716EE79}" type="datetime1">
              <a:rPr lang="fr-FR" smtClean="0"/>
              <a:pPr/>
              <a:t>19/09/2019</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F1D8263-54E8-442D-88B4-DA252C595E3D}" type="slidenum">
              <a:rPr lang="fr-FR" smtClean="0"/>
              <a:pPr/>
              <a:t>‹N°›</a:t>
            </a:fld>
            <a:endParaRPr lang="fr-FR"/>
          </a:p>
        </p:txBody>
      </p:sp>
      <p:sp>
        <p:nvSpPr>
          <p:cNvPr id="7" name="Connecteur droit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Triangle isocè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Connecteur droit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457200" y="152400"/>
            <a:ext cx="8219256" cy="990600"/>
          </a:xfrm>
        </p:spPr>
        <p:txBody>
          <a:bodyPr>
            <a:normAutofit/>
          </a:bodyPr>
          <a:lstStyle>
            <a:lvl1pPr>
              <a:defRPr sz="3200"/>
            </a:lvl1pPr>
          </a:lstStyle>
          <a:p>
            <a:r>
              <a:rPr kumimoji="0" lang="fr-FR"/>
              <a:t>Cliquez pour modifier le style du titre</a:t>
            </a:r>
            <a:endParaRPr kumimoji="0" lang="en-US"/>
          </a:p>
        </p:txBody>
      </p:sp>
      <p:sp>
        <p:nvSpPr>
          <p:cNvPr id="4" name="Espace réservé de la date 3"/>
          <p:cNvSpPr>
            <a:spLocks noGrp="1"/>
          </p:cNvSpPr>
          <p:nvPr>
            <p:ph type="dt" sz="half" idx="10"/>
          </p:nvPr>
        </p:nvSpPr>
        <p:spPr/>
        <p:txBody>
          <a:bodyPr/>
          <a:lstStyle/>
          <a:p>
            <a:fld id="{EAFEF7E1-4A71-4560-AA4D-33BBAAF32357}" type="datetime1">
              <a:rPr lang="fr-FR" smtClean="0"/>
              <a:pPr/>
              <a:t>19/09/2019</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F1D8263-54E8-442D-88B4-DA252C595E3D}" type="slidenum">
              <a:rPr lang="fr-FR" smtClean="0"/>
              <a:pPr/>
              <a:t>‹N°›</a:t>
            </a:fld>
            <a:endParaRPr lang="fr-FR"/>
          </a:p>
        </p:txBody>
      </p:sp>
      <p:sp>
        <p:nvSpPr>
          <p:cNvPr id="8" name="Espace réservé du contenu 7"/>
          <p:cNvSpPr>
            <a:spLocks noGrp="1"/>
          </p:cNvSpPr>
          <p:nvPr>
            <p:ph sz="quarter" idx="1"/>
          </p:nvPr>
        </p:nvSpPr>
        <p:spPr>
          <a:xfrm>
            <a:off x="457200" y="1219200"/>
            <a:ext cx="8229600" cy="4937760"/>
          </a:xfrm>
        </p:spPr>
        <p:txBody>
          <a:bodyPr/>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bg>
      <p:bgRef idx="1001">
        <a:schemeClr val="bg2"/>
      </p:bgRef>
    </p:bg>
    <p:spTree>
      <p:nvGrpSpPr>
        <p:cNvPr id="1" name=""/>
        <p:cNvGrpSpPr/>
        <p:nvPr/>
      </p:nvGrpSpPr>
      <p:grpSpPr>
        <a:xfrm>
          <a:off x="0" y="0"/>
          <a:ext cx="0" cy="0"/>
          <a:chOff x="0" y="0"/>
          <a:chExt cx="0" cy="0"/>
        </a:xfrm>
      </p:grpSpPr>
      <p:sp>
        <p:nvSpPr>
          <p:cNvPr id="2" name="Titr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fr-FR"/>
              <a:t>Cliquez pour modifier le style du titre</a:t>
            </a:r>
            <a:endParaRPr kumimoji="0" lang="en-US"/>
          </a:p>
        </p:txBody>
      </p:sp>
      <p:sp>
        <p:nvSpPr>
          <p:cNvPr id="3" name="Espace réservé du texte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fr-FR"/>
              <a:t>Cliquez pour modifier les styles du texte du masque</a:t>
            </a:r>
          </a:p>
        </p:txBody>
      </p:sp>
      <p:sp>
        <p:nvSpPr>
          <p:cNvPr id="4" name="Espace réservé de la date 3"/>
          <p:cNvSpPr>
            <a:spLocks noGrp="1"/>
          </p:cNvSpPr>
          <p:nvPr>
            <p:ph type="dt" sz="half" idx="10"/>
          </p:nvPr>
        </p:nvSpPr>
        <p:spPr>
          <a:xfrm>
            <a:off x="6400800" y="6355080"/>
            <a:ext cx="2286000" cy="365760"/>
          </a:xfrm>
        </p:spPr>
        <p:txBody>
          <a:bodyPr/>
          <a:lstStyle/>
          <a:p>
            <a:fld id="{9BE6CECE-C4BA-493A-9F45-8F69D8200EC9}" type="datetime1">
              <a:rPr lang="fr-FR" smtClean="0"/>
              <a:pPr/>
              <a:t>19/09/2019</a:t>
            </a:fld>
            <a:endParaRPr lang="fr-FR"/>
          </a:p>
        </p:txBody>
      </p:sp>
      <p:sp>
        <p:nvSpPr>
          <p:cNvPr id="5" name="Espace réservé du pied de page 4"/>
          <p:cNvSpPr>
            <a:spLocks noGrp="1"/>
          </p:cNvSpPr>
          <p:nvPr>
            <p:ph type="ftr" sz="quarter" idx="11"/>
          </p:nvPr>
        </p:nvSpPr>
        <p:spPr>
          <a:xfrm>
            <a:off x="2898648" y="6355080"/>
            <a:ext cx="3474720" cy="365760"/>
          </a:xfrm>
        </p:spPr>
        <p:txBody>
          <a:bodyPr/>
          <a:lstStyle/>
          <a:p>
            <a:endParaRPr lang="fr-FR"/>
          </a:p>
        </p:txBody>
      </p:sp>
      <p:sp>
        <p:nvSpPr>
          <p:cNvPr id="6" name="Espace réservé du numéro de diapositive 5"/>
          <p:cNvSpPr>
            <a:spLocks noGrp="1"/>
          </p:cNvSpPr>
          <p:nvPr>
            <p:ph type="sldNum" sz="quarter" idx="12"/>
          </p:nvPr>
        </p:nvSpPr>
        <p:spPr>
          <a:xfrm>
            <a:off x="1069848" y="6355080"/>
            <a:ext cx="1520952" cy="365760"/>
          </a:xfrm>
        </p:spPr>
        <p:txBody>
          <a:bodyPr/>
          <a:lstStyle/>
          <a:p>
            <a:fld id="{3F1D8263-54E8-442D-88B4-DA252C595E3D}" type="slidenum">
              <a:rPr lang="fr-FR" smtClean="0"/>
              <a:pPr/>
              <a:t>‹N°›</a:t>
            </a:fld>
            <a:endParaRPr lang="fr-FR"/>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a:xfrm>
            <a:off x="457200" y="228600"/>
            <a:ext cx="8229600" cy="914400"/>
          </a:xfrm>
        </p:spPr>
        <p:txBody>
          <a:bodyPr/>
          <a:lstStyle/>
          <a:p>
            <a:r>
              <a:rPr kumimoji="0" lang="fr-FR"/>
              <a:t>Cliquez pour modifier le style du titre</a:t>
            </a:r>
            <a:endParaRPr kumimoji="0" lang="en-US"/>
          </a:p>
        </p:txBody>
      </p:sp>
      <p:sp>
        <p:nvSpPr>
          <p:cNvPr id="5" name="Espace réservé de la date 4"/>
          <p:cNvSpPr>
            <a:spLocks noGrp="1"/>
          </p:cNvSpPr>
          <p:nvPr>
            <p:ph type="dt" sz="half" idx="10"/>
          </p:nvPr>
        </p:nvSpPr>
        <p:spPr/>
        <p:txBody>
          <a:bodyPr/>
          <a:lstStyle/>
          <a:p>
            <a:fld id="{6B400324-51BB-4021-B482-6C084AB66459}" type="datetime1">
              <a:rPr lang="fr-FR" smtClean="0"/>
              <a:pPr/>
              <a:t>19/09/2019</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3F1D8263-54E8-442D-88B4-DA252C595E3D}" type="slidenum">
              <a:rPr lang="fr-FR" smtClean="0"/>
              <a:pPr/>
              <a:t>‹N°›</a:t>
            </a:fld>
            <a:endParaRPr lang="fr-FR"/>
          </a:p>
        </p:txBody>
      </p:sp>
      <p:sp>
        <p:nvSpPr>
          <p:cNvPr id="9" name="Espace réservé du contenu 8"/>
          <p:cNvSpPr>
            <a:spLocks noGrp="1"/>
          </p:cNvSpPr>
          <p:nvPr>
            <p:ph sz="quarter" idx="1"/>
          </p:nvPr>
        </p:nvSpPr>
        <p:spPr>
          <a:xfrm>
            <a:off x="457200" y="1219200"/>
            <a:ext cx="4041648" cy="4937760"/>
          </a:xfrm>
        </p:spPr>
        <p:txBody>
          <a:bodyPr/>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11" name="Espace réservé du contenu 10"/>
          <p:cNvSpPr>
            <a:spLocks noGrp="1"/>
          </p:cNvSpPr>
          <p:nvPr>
            <p:ph sz="quarter" idx="2"/>
          </p:nvPr>
        </p:nvSpPr>
        <p:spPr>
          <a:xfrm>
            <a:off x="4632198" y="1216152"/>
            <a:ext cx="4041648" cy="4937760"/>
          </a:xfrm>
        </p:spPr>
        <p:txBody>
          <a:bodyPr/>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228600"/>
            <a:ext cx="8229600" cy="914400"/>
          </a:xfrm>
        </p:spPr>
        <p:txBody>
          <a:bodyPr anchor="ctr"/>
          <a:lstStyle>
            <a:lvl1pPr>
              <a:defRPr/>
            </a:lvl1pPr>
          </a:lstStyle>
          <a:p>
            <a:r>
              <a:rPr kumimoji="0" lang="fr-FR"/>
              <a:t>Cliquez pour modifier le style du titre</a:t>
            </a:r>
            <a:endParaRPr kumimoji="0" lang="en-US"/>
          </a:p>
        </p:txBody>
      </p:sp>
      <p:sp>
        <p:nvSpPr>
          <p:cNvPr id="3" name="Espace réservé du texte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fr-FR"/>
              <a:t>Cliquez pour modifier les styles du texte du masque</a:t>
            </a:r>
          </a:p>
        </p:txBody>
      </p:sp>
      <p:sp>
        <p:nvSpPr>
          <p:cNvPr id="4" name="Espace réservé du texte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fr-FR"/>
              <a:t>Cliquez pour modifier les styles du texte du masque</a:t>
            </a:r>
          </a:p>
        </p:txBody>
      </p:sp>
      <p:sp>
        <p:nvSpPr>
          <p:cNvPr id="7" name="Espace réservé de la date 6"/>
          <p:cNvSpPr>
            <a:spLocks noGrp="1"/>
          </p:cNvSpPr>
          <p:nvPr>
            <p:ph type="dt" sz="half" idx="10"/>
          </p:nvPr>
        </p:nvSpPr>
        <p:spPr/>
        <p:txBody>
          <a:bodyPr/>
          <a:lstStyle/>
          <a:p>
            <a:fld id="{87C4A39B-E1E0-4B19-A965-1E1097FB3AF3}" type="datetime1">
              <a:rPr lang="fr-FR" smtClean="0"/>
              <a:pPr/>
              <a:t>19/09/2019</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3F1D8263-54E8-442D-88B4-DA252C595E3D}" type="slidenum">
              <a:rPr lang="fr-FR" smtClean="0"/>
              <a:pPr/>
              <a:t>‹N°›</a:t>
            </a:fld>
            <a:endParaRPr lang="fr-FR"/>
          </a:p>
        </p:txBody>
      </p:sp>
      <p:sp>
        <p:nvSpPr>
          <p:cNvPr id="11" name="Espace réservé du contenu 10"/>
          <p:cNvSpPr>
            <a:spLocks noGrp="1"/>
          </p:cNvSpPr>
          <p:nvPr>
            <p:ph sz="quarter" idx="2"/>
          </p:nvPr>
        </p:nvSpPr>
        <p:spPr>
          <a:xfrm>
            <a:off x="457200" y="2133600"/>
            <a:ext cx="4038600" cy="4038600"/>
          </a:xfrm>
        </p:spPr>
        <p:txBody>
          <a:bodyPr/>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13" name="Espace réservé du contenu 12"/>
          <p:cNvSpPr>
            <a:spLocks noGrp="1"/>
          </p:cNvSpPr>
          <p:nvPr>
            <p:ph sz="quarter" idx="4"/>
          </p:nvPr>
        </p:nvSpPr>
        <p:spPr>
          <a:xfrm>
            <a:off x="4648200" y="2133600"/>
            <a:ext cx="4038600" cy="4038600"/>
          </a:xfrm>
        </p:spPr>
        <p:txBody>
          <a:bodyPr/>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a:xfrm>
            <a:off x="457200" y="228600"/>
            <a:ext cx="8229600" cy="914400"/>
          </a:xfrm>
        </p:spPr>
        <p:txBody>
          <a:bodyPr/>
          <a:lstStyle/>
          <a:p>
            <a:r>
              <a:rPr kumimoji="0" lang="fr-FR"/>
              <a:t>Cliquez pour modifier le style du titre</a:t>
            </a:r>
            <a:endParaRPr kumimoji="0" lang="en-US"/>
          </a:p>
        </p:txBody>
      </p:sp>
      <p:sp>
        <p:nvSpPr>
          <p:cNvPr id="3" name="Espace réservé de la date 2"/>
          <p:cNvSpPr>
            <a:spLocks noGrp="1"/>
          </p:cNvSpPr>
          <p:nvPr>
            <p:ph type="dt" sz="half" idx="10"/>
          </p:nvPr>
        </p:nvSpPr>
        <p:spPr/>
        <p:txBody>
          <a:bodyPr/>
          <a:lstStyle/>
          <a:p>
            <a:fld id="{CEF5A761-699F-4B94-BA43-1E8C0C9C554B}" type="datetime1">
              <a:rPr lang="fr-FR" smtClean="0"/>
              <a:pPr/>
              <a:t>19/09/2019</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3F1D8263-54E8-442D-88B4-DA252C595E3D}" type="slidenum">
              <a:rPr lang="fr-FR" smtClean="0"/>
              <a:pPr/>
              <a:t>‹N°›</a:t>
            </a:fld>
            <a:endParaRPr lang="fr-FR"/>
          </a:p>
        </p:txBody>
      </p:sp>
      <p:sp>
        <p:nvSpPr>
          <p:cNvPr id="6" name="Triangle isocè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E407DE65-0759-4C9C-9804-8C4C0AC5F8D7}" type="datetime1">
              <a:rPr lang="fr-FR" smtClean="0"/>
              <a:pPr/>
              <a:t>19/09/2019</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3F1D8263-54E8-442D-88B4-DA252C595E3D}" type="slidenum">
              <a:rPr lang="fr-FR" smtClean="0"/>
              <a:pPr/>
              <a:t>‹N°›</a:t>
            </a:fld>
            <a:endParaRPr lang="fr-FR"/>
          </a:p>
        </p:txBody>
      </p:sp>
      <p:sp>
        <p:nvSpPr>
          <p:cNvPr id="5" name="Connecteur droit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Triangle isocè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fr-FR"/>
              <a:t>Cliquez pour modifier le style du titre</a:t>
            </a:r>
            <a:endParaRPr kumimoji="0" lang="en-US"/>
          </a:p>
        </p:txBody>
      </p:sp>
      <p:sp>
        <p:nvSpPr>
          <p:cNvPr id="3" name="Espace réservé du texte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fr-FR"/>
              <a:t>Cliquez pour modifier les styles du texte du masque</a:t>
            </a:r>
          </a:p>
        </p:txBody>
      </p:sp>
      <p:sp>
        <p:nvSpPr>
          <p:cNvPr id="5" name="Espace réservé de la date 4"/>
          <p:cNvSpPr>
            <a:spLocks noGrp="1"/>
          </p:cNvSpPr>
          <p:nvPr>
            <p:ph type="dt" sz="half" idx="10"/>
          </p:nvPr>
        </p:nvSpPr>
        <p:spPr/>
        <p:txBody>
          <a:bodyPr/>
          <a:lstStyle/>
          <a:p>
            <a:fld id="{6DCAF433-E5EB-4B74-B8BB-3F6D9EEAE800}" type="datetime1">
              <a:rPr lang="fr-FR" smtClean="0"/>
              <a:pPr/>
              <a:t>19/09/2019</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3F1D8263-54E8-442D-88B4-DA252C595E3D}" type="slidenum">
              <a:rPr lang="fr-FR" smtClean="0"/>
              <a:pPr/>
              <a:t>‹N°›</a:t>
            </a:fld>
            <a:endParaRPr lang="fr-FR"/>
          </a:p>
        </p:txBody>
      </p:sp>
      <p:sp>
        <p:nvSpPr>
          <p:cNvPr id="8" name="Connecteur droit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Connecteur droit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Triangle isocè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Espace réservé du contenu 11"/>
          <p:cNvSpPr>
            <a:spLocks noGrp="1"/>
          </p:cNvSpPr>
          <p:nvPr>
            <p:ph sz="quarter" idx="1"/>
          </p:nvPr>
        </p:nvSpPr>
        <p:spPr>
          <a:xfrm>
            <a:off x="304800" y="304800"/>
            <a:ext cx="5715000" cy="5715000"/>
          </a:xfrm>
        </p:spPr>
        <p:txBody>
          <a:bodyPr/>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bg>
      <p:bgRef idx="1001">
        <a:schemeClr val="bg2"/>
      </p:bgRef>
    </p:bg>
    <p:spTree>
      <p:nvGrpSpPr>
        <p:cNvPr id="1" name=""/>
        <p:cNvGrpSpPr/>
        <p:nvPr/>
      </p:nvGrpSpPr>
      <p:grpSpPr>
        <a:xfrm>
          <a:off x="0" y="0"/>
          <a:ext cx="0" cy="0"/>
          <a:chOff x="0" y="0"/>
          <a:chExt cx="0" cy="0"/>
        </a:xfrm>
      </p:grpSpPr>
      <p:sp>
        <p:nvSpPr>
          <p:cNvPr id="2" name="Titr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fr-FR"/>
              <a:t>Cliquez pour modifier le style du titre</a:t>
            </a:r>
            <a:endParaRPr kumimoji="0" lang="en-US"/>
          </a:p>
        </p:txBody>
      </p:sp>
      <p:sp>
        <p:nvSpPr>
          <p:cNvPr id="3" name="Espace réservé pour une image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fr-FR"/>
              <a:t>Cliquez sur l'icône pour ajouter une image</a:t>
            </a:r>
            <a:endParaRPr kumimoji="0" lang="en-US" dirty="0"/>
          </a:p>
        </p:txBody>
      </p:sp>
      <p:sp>
        <p:nvSpPr>
          <p:cNvPr id="4" name="Espace réservé du texte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fr-FR"/>
              <a:t>Cliquez pour modifier les styles du texte du masque</a:t>
            </a:r>
          </a:p>
        </p:txBody>
      </p:sp>
      <p:sp>
        <p:nvSpPr>
          <p:cNvPr id="5" name="Espace réservé de la date 4"/>
          <p:cNvSpPr>
            <a:spLocks noGrp="1"/>
          </p:cNvSpPr>
          <p:nvPr>
            <p:ph type="dt" sz="half" idx="10"/>
          </p:nvPr>
        </p:nvSpPr>
        <p:spPr/>
        <p:txBody>
          <a:bodyPr/>
          <a:lstStyle/>
          <a:p>
            <a:fld id="{E5AEAC06-18E9-471A-B77A-CDA5C363BF1F}" type="datetime1">
              <a:rPr lang="fr-FR" smtClean="0"/>
              <a:pPr/>
              <a:t>19/09/2019</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3F1D8263-54E8-442D-88B4-DA252C595E3D}" type="slidenum">
              <a:rPr lang="fr-FR" smtClean="0"/>
              <a:pPr/>
              <a:t>‹N°›</a:t>
            </a:fld>
            <a:endParaRPr lang="fr-FR"/>
          </a:p>
        </p:txBody>
      </p:sp>
      <p:sp>
        <p:nvSpPr>
          <p:cNvPr id="8" name="Connecteur droit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Triangle isocè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Espace réservé du titre 21"/>
          <p:cNvSpPr>
            <a:spLocks noGrp="1"/>
          </p:cNvSpPr>
          <p:nvPr>
            <p:ph type="title"/>
          </p:nvPr>
        </p:nvSpPr>
        <p:spPr>
          <a:xfrm>
            <a:off x="457200" y="152400"/>
            <a:ext cx="8229600" cy="990600"/>
          </a:xfrm>
          <a:prstGeom prst="rect">
            <a:avLst/>
          </a:prstGeom>
        </p:spPr>
        <p:txBody>
          <a:bodyPr vert="horz" anchor="ctr" anchorCtr="0">
            <a:normAutofit/>
          </a:bodyPr>
          <a:lstStyle/>
          <a:p>
            <a:r>
              <a:rPr kumimoji="0" lang="fr-FR" dirty="0"/>
              <a:t>Cliquez pour modifier le style du titre</a:t>
            </a:r>
            <a:endParaRPr kumimoji="0" lang="en-US" dirty="0"/>
          </a:p>
        </p:txBody>
      </p:sp>
      <p:sp>
        <p:nvSpPr>
          <p:cNvPr id="13" name="Espace réservé du texte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fr-FR" dirty="0"/>
              <a:t>Cliquez pour modifier les styles du texte du masque</a:t>
            </a:r>
          </a:p>
          <a:p>
            <a:pPr lvl="1" eaLnBrk="1" latinLnBrk="0" hangingPunct="1"/>
            <a:r>
              <a:rPr kumimoji="0" lang="fr-FR" dirty="0"/>
              <a:t>Deuxième niveau</a:t>
            </a:r>
          </a:p>
          <a:p>
            <a:pPr lvl="2" eaLnBrk="1" latinLnBrk="0" hangingPunct="1"/>
            <a:r>
              <a:rPr kumimoji="0" lang="fr-FR" dirty="0"/>
              <a:t>Troisième niveau</a:t>
            </a:r>
          </a:p>
          <a:p>
            <a:pPr lvl="3" eaLnBrk="1" latinLnBrk="0" hangingPunct="1"/>
            <a:r>
              <a:rPr kumimoji="0" lang="fr-FR" dirty="0"/>
              <a:t>Quatrième niveau</a:t>
            </a:r>
          </a:p>
          <a:p>
            <a:pPr lvl="4" eaLnBrk="1" latinLnBrk="0" hangingPunct="1"/>
            <a:r>
              <a:rPr kumimoji="0" lang="fr-FR" dirty="0"/>
              <a:t>Cinquième niveau</a:t>
            </a:r>
            <a:endParaRPr kumimoji="0" lang="en-US" dirty="0"/>
          </a:p>
        </p:txBody>
      </p:sp>
      <p:sp>
        <p:nvSpPr>
          <p:cNvPr id="14" name="Espace réservé de la date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B9178431-C703-4FD6-9F6F-E8F5512852E2}" type="datetime1">
              <a:rPr lang="fr-FR" smtClean="0"/>
              <a:pPr/>
              <a:t>19/09/2019</a:t>
            </a:fld>
            <a:endParaRPr lang="fr-FR"/>
          </a:p>
        </p:txBody>
      </p:sp>
      <p:sp>
        <p:nvSpPr>
          <p:cNvPr id="3" name="Espace réservé du pied de page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fr-FR"/>
          </a:p>
        </p:txBody>
      </p:sp>
      <p:sp>
        <p:nvSpPr>
          <p:cNvPr id="23" name="Espace réservé du numéro de diapositive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3F1D8263-54E8-442D-88B4-DA252C595E3D}" type="slidenum">
              <a:rPr lang="fr-FR" smtClean="0"/>
              <a:pPr/>
              <a:t>‹N°›</a:t>
            </a:fld>
            <a:endParaRPr lang="fr-FR"/>
          </a:p>
        </p:txBody>
      </p:sp>
      <p:sp>
        <p:nvSpPr>
          <p:cNvPr id="28" name="Connecteur droit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Connecteur droit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Triangle isocè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ftr="0" dt="0"/>
  <p:txStyles>
    <p:titleStyle>
      <a:lvl1pPr algn="l" rtl="0" eaLnBrk="1" latinLnBrk="0" hangingPunct="1">
        <a:spcBef>
          <a:spcPct val="0"/>
        </a:spcBef>
        <a:buNone/>
        <a:defRPr kumimoji="0" sz="2800" kern="1200">
          <a:solidFill>
            <a:schemeClr val="tx2"/>
          </a:solidFill>
          <a:latin typeface="Calibri" pitchFamily="34" charset="0"/>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4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0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18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6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4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noAutofit/>
          </a:bodyPr>
          <a:lstStyle/>
          <a:p>
            <a:r>
              <a:rPr lang="fr-FR" b="1" dirty="0"/>
              <a:t>TIPE</a:t>
            </a:r>
          </a:p>
        </p:txBody>
      </p:sp>
      <p:sp>
        <p:nvSpPr>
          <p:cNvPr id="3" name="Sous-titre 2"/>
          <p:cNvSpPr>
            <a:spLocks noGrp="1"/>
          </p:cNvSpPr>
          <p:nvPr>
            <p:ph type="subTitle" idx="1"/>
          </p:nvPr>
        </p:nvSpPr>
        <p:spPr/>
        <p:txBody>
          <a:bodyPr/>
          <a:lstStyle/>
          <a:p>
            <a:r>
              <a:rPr lang="fr-FR" b="1" dirty="0"/>
              <a:t>PSI </a:t>
            </a:r>
            <a:r>
              <a:rPr lang="fr-FR" b="1" dirty="0">
                <a:sym typeface="Wingdings"/>
              </a:rPr>
              <a:t></a:t>
            </a:r>
            <a:endParaRPr lang="fr-FR" b="1" dirty="0"/>
          </a:p>
        </p:txBody>
      </p:sp>
      <p:pic>
        <p:nvPicPr>
          <p:cNvPr id="11" name="Picture 2" descr="C:\Users\pt_ptsi\Desktop\Github\Informatique\P_01_Architecture\01_ArchitectureMaterielle\Cours\png\logo_lyce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504" y="5868988"/>
            <a:ext cx="1224136" cy="98901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Retour sur 2018</a:t>
            </a:r>
          </a:p>
        </p:txBody>
      </p:sp>
      <p:sp>
        <p:nvSpPr>
          <p:cNvPr id="3" name="Espace réservé du numéro de diapositive 2"/>
          <p:cNvSpPr>
            <a:spLocks noGrp="1"/>
          </p:cNvSpPr>
          <p:nvPr>
            <p:ph type="sldNum" sz="quarter" idx="12"/>
          </p:nvPr>
        </p:nvSpPr>
        <p:spPr/>
        <p:txBody>
          <a:bodyPr/>
          <a:lstStyle/>
          <a:p>
            <a:fld id="{3F1D8263-54E8-442D-88B4-DA252C595E3D}" type="slidenum">
              <a:rPr lang="fr-FR" smtClean="0"/>
              <a:pPr/>
              <a:t>10</a:t>
            </a:fld>
            <a:endParaRPr lang="fr-FR"/>
          </a:p>
        </p:txBody>
      </p:sp>
      <mc:AlternateContent xmlns:mc="http://schemas.openxmlformats.org/markup-compatibility/2006" xmlns:a14="http://schemas.microsoft.com/office/drawing/2010/main">
        <mc:Choice Requires="a14">
          <p:sp>
            <p:nvSpPr>
              <p:cNvPr id="4" name="Espace réservé du contenu 3"/>
              <p:cNvSpPr>
                <a:spLocks noGrp="1"/>
              </p:cNvSpPr>
              <p:nvPr>
                <p:ph sz="quarter" idx="1"/>
              </p:nvPr>
            </p:nvSpPr>
            <p:spPr/>
            <p:txBody>
              <a:bodyPr>
                <a:normAutofit fontScale="92500" lnSpcReduction="20000"/>
              </a:bodyPr>
              <a:lstStyle/>
              <a:p>
                <a:r>
                  <a:rPr lang="fr-FR" dirty="0"/>
                  <a:t>Résultat : </a:t>
                </a:r>
              </a:p>
              <a:p>
                <a:pPr lvl="1"/>
                <a:r>
                  <a:rPr lang="fr-FR" dirty="0"/>
                  <a:t>moyenne PSI</a:t>
                </a:r>
                <a14:m>
                  <m:oMath xmlns:m="http://schemas.openxmlformats.org/officeDocument/2006/math">
                    <m:r>
                      <a:rPr lang="fr-FR" b="0" i="1" smtClean="0">
                        <a:latin typeface="Cambria Math"/>
                      </a:rPr>
                      <m:t>⋆</m:t>
                    </m:r>
                  </m:oMath>
                </a14:m>
                <a:r>
                  <a:rPr lang="fr-FR" dirty="0"/>
                  <a:t> : 12,54/20 (de 4,3 </a:t>
                </a:r>
                <a:r>
                  <a:rPr lang="fr-FR" dirty="0">
                    <a:sym typeface="Wingdings" pitchFamily="2" charset="2"/>
                  </a:rPr>
                  <a:t> à 18,3).</a:t>
                </a:r>
              </a:p>
              <a:p>
                <a:endParaRPr lang="fr-FR" dirty="0">
                  <a:sym typeface="Wingdings" pitchFamily="2" charset="2"/>
                </a:endParaRPr>
              </a:p>
              <a:p>
                <a:r>
                  <a:rPr lang="fr-FR" dirty="0">
                    <a:sym typeface="Wingdings" pitchFamily="2" charset="2"/>
                  </a:rPr>
                  <a:t>Ce qui semble avoir fonctionné</a:t>
                </a:r>
              </a:p>
              <a:p>
                <a:pPr lvl="1"/>
                <a:r>
                  <a:rPr lang="fr-FR" dirty="0">
                    <a:sym typeface="Wingdings" pitchFamily="2" charset="2"/>
                  </a:rPr>
                  <a:t>Optimisation de la position du cycliste dans la recherche de performance (18,3/20) :</a:t>
                </a:r>
              </a:p>
              <a:p>
                <a:pPr lvl="2"/>
                <a:r>
                  <a:rPr lang="fr-FR" dirty="0">
                    <a:sym typeface="Wingdings" pitchFamily="2" charset="2"/>
                  </a:rPr>
                  <a:t>Problématique personnelle, expériences complètes, modélisation, informatique, bouclage entre la problématique et l’expérience)</a:t>
                </a:r>
              </a:p>
              <a:p>
                <a:pPr lvl="1"/>
                <a:r>
                  <a:rPr lang="fr-FR" dirty="0">
                    <a:sym typeface="Wingdings" pitchFamily="2" charset="2"/>
                  </a:rPr>
                  <a:t>Impression sur étoffe, exercer une pression uniforme sur une surface non plane (16,9/20 et 14/20) </a:t>
                </a:r>
              </a:p>
              <a:p>
                <a:pPr lvl="2"/>
                <a:r>
                  <a:rPr lang="fr-FR" dirty="0">
                    <a:sym typeface="Wingdings" pitchFamily="2" charset="2"/>
                  </a:rPr>
                  <a:t>Problématique industrielle originale, modélisation classique mais bien faite, bonne présentation. </a:t>
                </a:r>
              </a:p>
              <a:p>
                <a:pPr lvl="1"/>
                <a:r>
                  <a:rPr lang="fr-FR" dirty="0">
                    <a:sym typeface="Wingdings" pitchFamily="2" charset="2"/>
                  </a:rPr>
                  <a:t>Influence de la pression des pneus sur la consommation de carburant (15,7/20)</a:t>
                </a:r>
              </a:p>
              <a:p>
                <a:pPr lvl="2"/>
                <a:r>
                  <a:rPr lang="fr-FR" dirty="0">
                    <a:sym typeface="Wingdings" pitchFamily="2" charset="2"/>
                  </a:rPr>
                  <a:t>Problématique simple, expérimentation et modèles relativement simples, mais rigoureux. </a:t>
                </a:r>
              </a:p>
              <a:p>
                <a:r>
                  <a:rPr lang="fr-FR" dirty="0">
                    <a:sym typeface="Wingdings" pitchFamily="2" charset="2"/>
                  </a:rPr>
                  <a:t>…</a:t>
                </a:r>
              </a:p>
              <a:p>
                <a:endParaRPr lang="fr-FR" dirty="0">
                  <a:sym typeface="Wingdings" pitchFamily="2" charset="2"/>
                </a:endParaRPr>
              </a:p>
              <a:p>
                <a:pPr lvl="1"/>
                <a:endParaRPr lang="fr-FR" dirty="0"/>
              </a:p>
              <a:p>
                <a:endParaRPr lang="fr-FR" dirty="0"/>
              </a:p>
            </p:txBody>
          </p:sp>
        </mc:Choice>
        <mc:Fallback xmlns="">
          <p:sp>
            <p:nvSpPr>
              <p:cNvPr id="4" name="Espace réservé du contenu 3"/>
              <p:cNvSpPr>
                <a:spLocks noGrp="1" noRot="1" noChangeAspect="1" noMove="1" noResize="1" noEditPoints="1" noAdjustHandles="1" noChangeArrowheads="1" noChangeShapeType="1" noTextEdit="1"/>
              </p:cNvSpPr>
              <p:nvPr>
                <p:ph sz="quarter" idx="1"/>
              </p:nvPr>
            </p:nvSpPr>
            <p:spPr>
              <a:blipFill rotWithShape="1">
                <a:blip r:embed="rId2"/>
                <a:stretch>
                  <a:fillRect l="-296" t="-2099"/>
                </a:stretch>
              </a:blipFill>
            </p:spPr>
            <p:txBody>
              <a:bodyPr/>
              <a:lstStyle/>
              <a:p>
                <a:r>
                  <a:rPr lang="fr-FR">
                    <a:noFill/>
                  </a:rPr>
                  <a:t> </a:t>
                </a:r>
              </a:p>
            </p:txBody>
          </p:sp>
        </mc:Fallback>
      </mc:AlternateContent>
      <p:graphicFrame>
        <p:nvGraphicFramePr>
          <p:cNvPr id="5" name="Graphique 4"/>
          <p:cNvGraphicFramePr>
            <a:graphicFrameLocks/>
          </p:cNvGraphicFramePr>
          <p:nvPr>
            <p:extLst>
              <p:ext uri="{D42A27DB-BD31-4B8C-83A1-F6EECF244321}">
                <p14:modId xmlns:p14="http://schemas.microsoft.com/office/powerpoint/2010/main" val="1407799578"/>
              </p:ext>
            </p:extLst>
          </p:nvPr>
        </p:nvGraphicFramePr>
        <p:xfrm>
          <a:off x="5724128" y="116632"/>
          <a:ext cx="3413963" cy="209168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8122884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Exemple de moyens utilisables dans le lycée</a:t>
            </a:r>
          </a:p>
        </p:txBody>
      </p:sp>
      <p:sp>
        <p:nvSpPr>
          <p:cNvPr id="3" name="Espace réservé du numéro de diapositive 2"/>
          <p:cNvSpPr>
            <a:spLocks noGrp="1"/>
          </p:cNvSpPr>
          <p:nvPr>
            <p:ph type="sldNum" sz="quarter" idx="12"/>
          </p:nvPr>
        </p:nvSpPr>
        <p:spPr/>
        <p:txBody>
          <a:bodyPr/>
          <a:lstStyle/>
          <a:p>
            <a:fld id="{3F1D8263-54E8-442D-88B4-DA252C595E3D}" type="slidenum">
              <a:rPr lang="fr-FR" smtClean="0"/>
              <a:pPr/>
              <a:t>11</a:t>
            </a:fld>
            <a:endParaRPr lang="fr-FR"/>
          </a:p>
        </p:txBody>
      </p:sp>
      <p:sp>
        <p:nvSpPr>
          <p:cNvPr id="4" name="Espace réservé du contenu 3"/>
          <p:cNvSpPr>
            <a:spLocks noGrp="1"/>
          </p:cNvSpPr>
          <p:nvPr>
            <p:ph sz="quarter" idx="1"/>
          </p:nvPr>
        </p:nvSpPr>
        <p:spPr/>
        <p:txBody>
          <a:bodyPr>
            <a:normAutofit fontScale="92500" lnSpcReduction="20000"/>
          </a:bodyPr>
          <a:lstStyle/>
          <a:p>
            <a:r>
              <a:rPr lang="fr-FR" dirty="0"/>
              <a:t>Machine de traction (1 Tonne)</a:t>
            </a:r>
          </a:p>
          <a:p>
            <a:r>
              <a:rPr lang="fr-FR" dirty="0"/>
              <a:t>Machine à découper/graver laser (bois, plexi jusqu’à 10 mm)</a:t>
            </a:r>
          </a:p>
          <a:p>
            <a:r>
              <a:rPr lang="fr-FR" dirty="0"/>
              <a:t>Imprimante 3D</a:t>
            </a:r>
          </a:p>
          <a:p>
            <a:r>
              <a:rPr lang="fr-FR" dirty="0"/>
              <a:t>Cartes </a:t>
            </a:r>
            <a:r>
              <a:rPr lang="fr-FR" dirty="0" err="1"/>
              <a:t>arduino</a:t>
            </a:r>
            <a:r>
              <a:rPr lang="fr-FR" dirty="0"/>
              <a:t> </a:t>
            </a:r>
            <a:r>
              <a:rPr lang="fr-FR" dirty="0" err="1"/>
              <a:t>Uno</a:t>
            </a:r>
            <a:r>
              <a:rPr lang="fr-FR" dirty="0"/>
              <a:t>/</a:t>
            </a:r>
            <a:r>
              <a:rPr lang="fr-FR" dirty="0" err="1"/>
              <a:t>Mega</a:t>
            </a:r>
            <a:endParaRPr lang="fr-FR" dirty="0"/>
          </a:p>
          <a:p>
            <a:r>
              <a:rPr lang="fr-FR" dirty="0"/>
              <a:t>Drones</a:t>
            </a:r>
          </a:p>
          <a:p>
            <a:r>
              <a:rPr lang="fr-FR" dirty="0"/>
              <a:t>Voiture de modélisme</a:t>
            </a:r>
          </a:p>
          <a:p>
            <a:r>
              <a:rPr lang="fr-FR" dirty="0"/>
              <a:t>Bateau de modélisme</a:t>
            </a:r>
          </a:p>
          <a:p>
            <a:r>
              <a:rPr lang="fr-FR" dirty="0"/>
              <a:t>Alim stabilisée</a:t>
            </a:r>
          </a:p>
          <a:p>
            <a:r>
              <a:rPr lang="fr-FR" dirty="0"/>
              <a:t>Composants électroniques divers</a:t>
            </a:r>
          </a:p>
          <a:p>
            <a:r>
              <a:rPr lang="fr-FR" dirty="0"/>
              <a:t>…</a:t>
            </a:r>
          </a:p>
          <a:p>
            <a:r>
              <a:rPr lang="fr-FR" dirty="0"/>
              <a:t>Logiciels de simulation</a:t>
            </a:r>
          </a:p>
          <a:p>
            <a:endParaRPr lang="fr-FR" dirty="0"/>
          </a:p>
          <a:p>
            <a:r>
              <a:rPr lang="fr-FR" b="1" dirty="0"/>
              <a:t>Vous pouvez conserver du matériel en salle B112 dans des boîtes en indiquant votre nom</a:t>
            </a:r>
          </a:p>
          <a:p>
            <a:endParaRPr lang="fr-FR" dirty="0"/>
          </a:p>
        </p:txBody>
      </p:sp>
    </p:spTree>
    <p:extLst>
      <p:ext uri="{BB962C8B-B14F-4D97-AF65-F5344CB8AC3E}">
        <p14:creationId xmlns:p14="http://schemas.microsoft.com/office/powerpoint/2010/main" val="2761223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539E173-9026-44F0-8F82-1B5FAA6BE9FF}"/>
              </a:ext>
            </a:extLst>
          </p:cNvPr>
          <p:cNvSpPr>
            <a:spLocks noGrp="1"/>
          </p:cNvSpPr>
          <p:nvPr>
            <p:ph type="title"/>
          </p:nvPr>
        </p:nvSpPr>
        <p:spPr/>
        <p:txBody>
          <a:bodyPr/>
          <a:lstStyle/>
          <a:p>
            <a:r>
              <a:rPr lang="fr-FR" dirty="0"/>
              <a:t>… Pour finir</a:t>
            </a:r>
          </a:p>
        </p:txBody>
      </p:sp>
      <p:sp>
        <p:nvSpPr>
          <p:cNvPr id="3" name="Espace réservé du numéro de diapositive 2">
            <a:extLst>
              <a:ext uri="{FF2B5EF4-FFF2-40B4-BE49-F238E27FC236}">
                <a16:creationId xmlns:a16="http://schemas.microsoft.com/office/drawing/2014/main" id="{A6257024-E9C4-4F4E-A43B-CE53FE96056E}"/>
              </a:ext>
            </a:extLst>
          </p:cNvPr>
          <p:cNvSpPr>
            <a:spLocks noGrp="1"/>
          </p:cNvSpPr>
          <p:nvPr>
            <p:ph type="sldNum" sz="quarter" idx="12"/>
          </p:nvPr>
        </p:nvSpPr>
        <p:spPr/>
        <p:txBody>
          <a:bodyPr/>
          <a:lstStyle/>
          <a:p>
            <a:fld id="{3F1D8263-54E8-442D-88B4-DA252C595E3D}" type="slidenum">
              <a:rPr lang="fr-FR" smtClean="0"/>
              <a:pPr/>
              <a:t>12</a:t>
            </a:fld>
            <a:endParaRPr lang="fr-FR"/>
          </a:p>
        </p:txBody>
      </p:sp>
      <p:sp>
        <p:nvSpPr>
          <p:cNvPr id="4" name="Espace réservé du contenu 3">
            <a:extLst>
              <a:ext uri="{FF2B5EF4-FFF2-40B4-BE49-F238E27FC236}">
                <a16:creationId xmlns:a16="http://schemas.microsoft.com/office/drawing/2014/main" id="{DEB2DEB0-7D26-4D95-AFC8-61B2B7796355}"/>
              </a:ext>
            </a:extLst>
          </p:cNvPr>
          <p:cNvSpPr>
            <a:spLocks noGrp="1"/>
          </p:cNvSpPr>
          <p:nvPr>
            <p:ph sz="quarter" idx="1"/>
          </p:nvPr>
        </p:nvSpPr>
        <p:spPr/>
        <p:txBody>
          <a:bodyPr/>
          <a:lstStyle/>
          <a:p>
            <a:r>
              <a:rPr lang="fr-FR" dirty="0"/>
              <a:t>Retour de la Toussaint </a:t>
            </a:r>
          </a:p>
          <a:p>
            <a:pPr lvl="1"/>
            <a:r>
              <a:rPr lang="fr-FR" dirty="0"/>
              <a:t>5 minutes de présentation et 5 minutes de question par binôme pour valider le support et la problématique (3 Diapos)</a:t>
            </a:r>
          </a:p>
          <a:p>
            <a:r>
              <a:rPr lang="fr-FR" dirty="0"/>
              <a:t>Semaine avant les vacances de Printemps (et les écrits) : </a:t>
            </a:r>
          </a:p>
          <a:p>
            <a:pPr lvl="1"/>
            <a:r>
              <a:rPr lang="fr-FR" dirty="0"/>
              <a:t>présentation individuelle de votre TIPE (15 minutes + 15 minutes)</a:t>
            </a:r>
          </a:p>
          <a:p>
            <a:pPr lvl="1"/>
            <a:endParaRPr lang="fr-FR" dirty="0"/>
          </a:p>
          <a:p>
            <a:r>
              <a:rPr lang="fr-FR" b="1" dirty="0"/>
              <a:t>Vous pouvez venir travailler sur votre TIPE le vendredi après midi ou les autres jours entre 11h40 et 13h30, les salles B108 et B110 sont à vous !</a:t>
            </a:r>
          </a:p>
          <a:p>
            <a:pPr lvl="1"/>
            <a:endParaRPr lang="fr-FR" b="1" dirty="0"/>
          </a:p>
        </p:txBody>
      </p:sp>
    </p:spTree>
    <p:extLst>
      <p:ext uri="{BB962C8B-B14F-4D97-AF65-F5344CB8AC3E}">
        <p14:creationId xmlns:p14="http://schemas.microsoft.com/office/powerpoint/2010/main" val="29231821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TIPE</a:t>
            </a:r>
          </a:p>
        </p:txBody>
      </p:sp>
      <p:sp>
        <p:nvSpPr>
          <p:cNvPr id="3" name="Espace réservé du numéro de diapositive 2"/>
          <p:cNvSpPr>
            <a:spLocks noGrp="1"/>
          </p:cNvSpPr>
          <p:nvPr>
            <p:ph type="sldNum" sz="quarter" idx="12"/>
          </p:nvPr>
        </p:nvSpPr>
        <p:spPr/>
        <p:txBody>
          <a:bodyPr/>
          <a:lstStyle/>
          <a:p>
            <a:fld id="{3F1D8263-54E8-442D-88B4-DA252C595E3D}" type="slidenum">
              <a:rPr lang="fr-FR" smtClean="0"/>
              <a:pPr/>
              <a:t>2</a:t>
            </a:fld>
            <a:endParaRPr lang="fr-FR"/>
          </a:p>
        </p:txBody>
      </p:sp>
      <p:sp>
        <p:nvSpPr>
          <p:cNvPr id="4" name="Espace réservé du contenu 3"/>
          <p:cNvSpPr>
            <a:spLocks noGrp="1"/>
          </p:cNvSpPr>
          <p:nvPr>
            <p:ph sz="quarter" idx="1"/>
          </p:nvPr>
        </p:nvSpPr>
        <p:spPr/>
        <p:txBody>
          <a:bodyPr>
            <a:normAutofit fontScale="85000" lnSpcReduction="10000"/>
          </a:bodyPr>
          <a:lstStyle/>
          <a:p>
            <a:r>
              <a:rPr lang="fr-FR" dirty="0"/>
              <a:t>Lors des travaux d'initiative personnelle encadrés</a:t>
            </a:r>
            <a:r>
              <a:rPr lang="fr-FR" b="1" dirty="0"/>
              <a:t>, l'étudiant a un travail personnel à effectuer</a:t>
            </a:r>
            <a:r>
              <a:rPr lang="fr-FR" dirty="0"/>
              <a:t>, qui le met en situation de responsabilité. Cette activité est en particulier une </a:t>
            </a:r>
            <a:r>
              <a:rPr lang="fr-FR" b="1" dirty="0"/>
              <a:t>initiation et un entraînement à la démarche de recherche scientifique et technologique </a:t>
            </a:r>
            <a:r>
              <a:rPr lang="fr-FR" dirty="0"/>
              <a:t>dont chacun sait que les processus afférents sont nombreux et variés.</a:t>
            </a:r>
          </a:p>
          <a:p>
            <a:r>
              <a:rPr lang="fr-FR" b="1" dirty="0"/>
              <a:t>L'activité de Tipe doit amener l'étudiant à se poser des questions avant de tenter d'y répondre. </a:t>
            </a:r>
            <a:r>
              <a:rPr lang="fr-FR" dirty="0"/>
              <a:t>En effet, le questionnement préalable à l'élaboration ou à la recherche des solutions est une pratique courante des scientifiques. </a:t>
            </a:r>
            <a:r>
              <a:rPr lang="fr-FR" b="1" dirty="0"/>
              <a:t>La recherche scientifique et technologique conduit à l'élaboration </a:t>
            </a:r>
            <a:r>
              <a:rPr lang="fr-FR" dirty="0"/>
              <a:t>d'objets de pensée et </a:t>
            </a:r>
            <a:r>
              <a:rPr lang="fr-FR" b="1" dirty="0"/>
              <a:t>d'objets réels</a:t>
            </a:r>
            <a:r>
              <a:rPr lang="fr-FR" dirty="0"/>
              <a:t>, qui participent au processus permanent de construction qui va de la connaissance à la conception voire à la réalisation, et portent le nom d'inventions, de découvertes et d'innovations scientifiques et technologiques. La mise en convergence de travaux de recherche émanant de plusieurs champs disciplinaires assure le progrès des connaissances et permet des avancées dans l'intelligibilité du monde réel.</a:t>
            </a:r>
          </a:p>
        </p:txBody>
      </p:sp>
    </p:spTree>
    <p:extLst>
      <p:ext uri="{BB962C8B-B14F-4D97-AF65-F5344CB8AC3E}">
        <p14:creationId xmlns:p14="http://schemas.microsoft.com/office/powerpoint/2010/main" val="8993941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TIPE - Résumé</a:t>
            </a:r>
          </a:p>
        </p:txBody>
      </p:sp>
      <p:sp>
        <p:nvSpPr>
          <p:cNvPr id="3" name="Espace réservé du numéro de diapositive 2"/>
          <p:cNvSpPr>
            <a:spLocks noGrp="1"/>
          </p:cNvSpPr>
          <p:nvPr>
            <p:ph type="sldNum" sz="quarter" idx="12"/>
          </p:nvPr>
        </p:nvSpPr>
        <p:spPr/>
        <p:txBody>
          <a:bodyPr/>
          <a:lstStyle/>
          <a:p>
            <a:fld id="{3F1D8263-54E8-442D-88B4-DA252C595E3D}" type="slidenum">
              <a:rPr lang="fr-FR" smtClean="0"/>
              <a:pPr/>
              <a:t>3</a:t>
            </a:fld>
            <a:endParaRPr lang="fr-FR"/>
          </a:p>
        </p:txBody>
      </p:sp>
      <p:sp>
        <p:nvSpPr>
          <p:cNvPr id="4" name="Espace réservé du contenu 3"/>
          <p:cNvSpPr>
            <a:spLocks noGrp="1"/>
          </p:cNvSpPr>
          <p:nvPr>
            <p:ph sz="quarter" idx="1"/>
          </p:nvPr>
        </p:nvSpPr>
        <p:spPr/>
        <p:txBody>
          <a:bodyPr>
            <a:normAutofit fontScale="92500" lnSpcReduction="20000"/>
          </a:bodyPr>
          <a:lstStyle/>
          <a:p>
            <a:r>
              <a:rPr lang="fr-FR" dirty="0"/>
              <a:t>Un TIPE c’est </a:t>
            </a:r>
          </a:p>
          <a:p>
            <a:pPr lvl="1"/>
            <a:r>
              <a:rPr lang="fr-FR" dirty="0"/>
              <a:t>Une problématique technologique ou scientifique</a:t>
            </a:r>
          </a:p>
          <a:p>
            <a:pPr lvl="1"/>
            <a:r>
              <a:rPr lang="fr-FR" dirty="0"/>
              <a:t>Un support</a:t>
            </a:r>
          </a:p>
          <a:p>
            <a:pPr lvl="1"/>
            <a:r>
              <a:rPr lang="fr-FR" dirty="0"/>
              <a:t>Un fil conducteur, une histoire, … bref une démarche scientifique permettant de répondre à la problématique.</a:t>
            </a:r>
          </a:p>
          <a:p>
            <a:r>
              <a:rPr lang="fr-FR" dirty="0"/>
              <a:t>Pour répondre à votre problématique votre TIPE doit comprendre :</a:t>
            </a:r>
          </a:p>
          <a:p>
            <a:pPr lvl="1"/>
            <a:r>
              <a:rPr lang="fr-FR" dirty="0"/>
              <a:t>Une modélisation scientifique</a:t>
            </a:r>
          </a:p>
          <a:p>
            <a:pPr lvl="1"/>
            <a:r>
              <a:rPr lang="fr-FR" dirty="0"/>
              <a:t>ET/OU une expérimentation permettant de :</a:t>
            </a:r>
          </a:p>
          <a:p>
            <a:pPr lvl="2"/>
            <a:r>
              <a:rPr lang="fr-FR" dirty="0"/>
              <a:t>Mesurer le phénomène problématique</a:t>
            </a:r>
          </a:p>
          <a:p>
            <a:pPr lvl="2"/>
            <a:r>
              <a:rPr lang="fr-FR" dirty="0"/>
              <a:t>Mesurer une performance permettant de résoudre une problématique</a:t>
            </a:r>
          </a:p>
          <a:p>
            <a:pPr lvl="2"/>
            <a:r>
              <a:rPr lang="fr-FR" dirty="0"/>
              <a:t>Identifier un paramètre du modèle…</a:t>
            </a:r>
          </a:p>
          <a:p>
            <a:r>
              <a:rPr lang="fr-FR" dirty="0"/>
              <a:t>Pour s’ancrer dans le concret, votre problématique peut s’appuyer sur : </a:t>
            </a:r>
          </a:p>
          <a:p>
            <a:pPr lvl="1"/>
            <a:r>
              <a:rPr lang="fr-FR" dirty="0"/>
              <a:t>Un contact industriel ou dans le milieu de la recherche</a:t>
            </a:r>
          </a:p>
          <a:p>
            <a:pPr lvl="1"/>
            <a:r>
              <a:rPr lang="fr-FR" dirty="0"/>
              <a:t>Une passion sportive ou technologique</a:t>
            </a:r>
          </a:p>
          <a:p>
            <a:pPr lvl="1"/>
            <a:r>
              <a:rPr lang="fr-FR" dirty="0"/>
              <a:t>La validation d’une performance d’un produit commercialisé…</a:t>
            </a:r>
          </a:p>
        </p:txBody>
      </p:sp>
    </p:spTree>
    <p:extLst>
      <p:ext uri="{BB962C8B-B14F-4D97-AF65-F5344CB8AC3E}">
        <p14:creationId xmlns:p14="http://schemas.microsoft.com/office/powerpoint/2010/main" val="20581561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Thème de TIPE</a:t>
            </a:r>
          </a:p>
        </p:txBody>
      </p:sp>
      <p:sp>
        <p:nvSpPr>
          <p:cNvPr id="3" name="Espace réservé du numéro de diapositive 2"/>
          <p:cNvSpPr>
            <a:spLocks noGrp="1"/>
          </p:cNvSpPr>
          <p:nvPr>
            <p:ph type="sldNum" sz="quarter" idx="12"/>
          </p:nvPr>
        </p:nvSpPr>
        <p:spPr/>
        <p:txBody>
          <a:bodyPr/>
          <a:lstStyle/>
          <a:p>
            <a:fld id="{3F1D8263-54E8-442D-88B4-DA252C595E3D}" type="slidenum">
              <a:rPr lang="fr-FR" smtClean="0"/>
              <a:pPr/>
              <a:t>4</a:t>
            </a:fld>
            <a:endParaRPr lang="fr-FR"/>
          </a:p>
        </p:txBody>
      </p:sp>
      <p:sp>
        <p:nvSpPr>
          <p:cNvPr id="4" name="Espace réservé du contenu 3"/>
          <p:cNvSpPr>
            <a:spLocks noGrp="1"/>
          </p:cNvSpPr>
          <p:nvPr>
            <p:ph sz="quarter" idx="1"/>
          </p:nvPr>
        </p:nvSpPr>
        <p:spPr/>
        <p:txBody>
          <a:bodyPr/>
          <a:lstStyle/>
          <a:p>
            <a:r>
              <a:rPr lang="fr-FR" b="1" dirty="0"/>
              <a:t>Milieux : Océan</a:t>
            </a:r>
          </a:p>
          <a:p>
            <a:r>
              <a:rPr lang="fr-FR" i="1" dirty="0"/>
              <a:t>Les angles naturel, humain et technique permettent d’aborder ce thème à travers des aspects variés comme : forme, composition, dynamique, populations, exploitation, écosystème, modélisation, ... (liste non exhaustive)</a:t>
            </a:r>
            <a:r>
              <a:rPr lang="fr-FR" dirty="0"/>
              <a:t>.</a:t>
            </a:r>
            <a:endParaRPr lang="fr-FR" b="1" dirty="0"/>
          </a:p>
          <a:p>
            <a:endParaRPr lang="fr-FR" dirty="0"/>
          </a:p>
          <a:p>
            <a:pPr marL="0" indent="0">
              <a:buNone/>
            </a:pPr>
            <a:endParaRPr lang="fr-FR" dirty="0"/>
          </a:p>
        </p:txBody>
      </p:sp>
    </p:spTree>
    <p:extLst>
      <p:ext uri="{BB962C8B-B14F-4D97-AF65-F5344CB8AC3E}">
        <p14:creationId xmlns:p14="http://schemas.microsoft.com/office/powerpoint/2010/main" val="31172989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Compétences développées</a:t>
            </a:r>
          </a:p>
        </p:txBody>
      </p:sp>
      <p:sp>
        <p:nvSpPr>
          <p:cNvPr id="3" name="Espace réservé du numéro de diapositive 2"/>
          <p:cNvSpPr>
            <a:spLocks noGrp="1"/>
          </p:cNvSpPr>
          <p:nvPr>
            <p:ph type="sldNum" sz="quarter" idx="12"/>
          </p:nvPr>
        </p:nvSpPr>
        <p:spPr/>
        <p:txBody>
          <a:bodyPr/>
          <a:lstStyle/>
          <a:p>
            <a:fld id="{3F1D8263-54E8-442D-88B4-DA252C595E3D}" type="slidenum">
              <a:rPr lang="fr-FR" smtClean="0"/>
              <a:pPr/>
              <a:t>5</a:t>
            </a:fld>
            <a:endParaRPr lang="fr-FR"/>
          </a:p>
        </p:txBody>
      </p:sp>
      <p:sp>
        <p:nvSpPr>
          <p:cNvPr id="4" name="Espace réservé du contenu 3"/>
          <p:cNvSpPr>
            <a:spLocks noGrp="1"/>
          </p:cNvSpPr>
          <p:nvPr>
            <p:ph sz="quarter" idx="1"/>
          </p:nvPr>
        </p:nvSpPr>
        <p:spPr/>
        <p:txBody>
          <a:bodyPr>
            <a:normAutofit/>
          </a:bodyPr>
          <a:lstStyle/>
          <a:p>
            <a:r>
              <a:rPr lang="fr-FR" dirty="0"/>
              <a:t>Les TIPE permettent à l'étudiant de développer des compétences telles que :</a:t>
            </a:r>
          </a:p>
          <a:p>
            <a:pPr lvl="1"/>
            <a:r>
              <a:rPr lang="fr-FR" dirty="0"/>
              <a:t>identifier, s'approprier et traiter une problématique explicitement reliée au thème ;</a:t>
            </a:r>
          </a:p>
          <a:p>
            <a:pPr lvl="1"/>
            <a:r>
              <a:rPr lang="fr-FR" dirty="0"/>
              <a:t>collecter des informations pertinentes (internet, bibliothèque, littérature, contacts industriels, visites de laboratoires, etc.), les analyser, les synthétiser ;</a:t>
            </a:r>
          </a:p>
          <a:p>
            <a:pPr lvl="1"/>
            <a:r>
              <a:rPr lang="fr-FR" dirty="0"/>
              <a:t>réaliser une production ou une expérimentation personnelle et en exploiter les résultats ;</a:t>
            </a:r>
          </a:p>
          <a:p>
            <a:pPr lvl="1"/>
            <a:r>
              <a:rPr lang="fr-FR" dirty="0"/>
              <a:t>construire et valider une modélisation ;</a:t>
            </a:r>
          </a:p>
          <a:p>
            <a:pPr lvl="1"/>
            <a:r>
              <a:rPr lang="fr-FR" dirty="0"/>
              <a:t>communiquer sur une production ou une expérimentation personnelle.</a:t>
            </a:r>
          </a:p>
          <a:p>
            <a:endParaRPr lang="fr-FR" dirty="0"/>
          </a:p>
        </p:txBody>
      </p:sp>
    </p:spTree>
    <p:extLst>
      <p:ext uri="{BB962C8B-B14F-4D97-AF65-F5344CB8AC3E}">
        <p14:creationId xmlns:p14="http://schemas.microsoft.com/office/powerpoint/2010/main" val="9330623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a:t>Les jalons qui vont ponctuer l’année (seront surement modifiés…)</a:t>
            </a:r>
          </a:p>
        </p:txBody>
      </p:sp>
      <p:sp>
        <p:nvSpPr>
          <p:cNvPr id="3" name="Espace réservé du numéro de diapositive 2"/>
          <p:cNvSpPr>
            <a:spLocks noGrp="1"/>
          </p:cNvSpPr>
          <p:nvPr>
            <p:ph type="sldNum" sz="quarter" idx="12"/>
          </p:nvPr>
        </p:nvSpPr>
        <p:spPr/>
        <p:txBody>
          <a:bodyPr/>
          <a:lstStyle/>
          <a:p>
            <a:fld id="{3F1D8263-54E8-442D-88B4-DA252C595E3D}" type="slidenum">
              <a:rPr lang="fr-FR" smtClean="0"/>
              <a:pPr/>
              <a:t>6</a:t>
            </a:fld>
            <a:endParaRPr lang="fr-FR"/>
          </a:p>
        </p:txBody>
      </p:sp>
      <p:sp>
        <p:nvSpPr>
          <p:cNvPr id="4" name="Espace réservé du contenu 3"/>
          <p:cNvSpPr>
            <a:spLocks noGrp="1"/>
          </p:cNvSpPr>
          <p:nvPr>
            <p:ph sz="quarter" idx="1"/>
          </p:nvPr>
        </p:nvSpPr>
        <p:spPr/>
        <p:txBody>
          <a:bodyPr>
            <a:normAutofit lnSpcReduction="10000"/>
          </a:bodyPr>
          <a:lstStyle/>
          <a:p>
            <a:r>
              <a:rPr lang="fr-FR" dirty="0"/>
              <a:t>Décembre – Janvier : saisie en ligne du titre et de la motivation du choix du sujet</a:t>
            </a:r>
          </a:p>
          <a:p>
            <a:r>
              <a:rPr lang="fr-FR" dirty="0"/>
              <a:t>Fin janvier – saisie en ligne de son MCOT (Mise en cohérence des objectifs du TIPE)</a:t>
            </a:r>
          </a:p>
          <a:p>
            <a:pPr lvl="1"/>
            <a:r>
              <a:rPr lang="fr-FR" dirty="0"/>
              <a:t>Positionnement thématique et mots </a:t>
            </a:r>
            <a:r>
              <a:rPr lang="fr-FR" dirty="0" err="1"/>
              <a:t>cléfs</a:t>
            </a:r>
            <a:r>
              <a:rPr lang="fr-FR" dirty="0"/>
              <a:t> (Français, anglais)</a:t>
            </a:r>
          </a:p>
          <a:p>
            <a:pPr lvl="1"/>
            <a:r>
              <a:rPr lang="fr-FR" dirty="0"/>
              <a:t>Bibliographie commentée</a:t>
            </a:r>
          </a:p>
          <a:p>
            <a:pPr lvl="1"/>
            <a:r>
              <a:rPr lang="fr-FR" dirty="0"/>
              <a:t>Problématique retenue</a:t>
            </a:r>
          </a:p>
          <a:p>
            <a:pPr lvl="1"/>
            <a:r>
              <a:rPr lang="fr-FR" dirty="0"/>
              <a:t>Objectifs de travail</a:t>
            </a:r>
          </a:p>
          <a:p>
            <a:pPr lvl="1"/>
            <a:r>
              <a:rPr lang="fr-FR" dirty="0"/>
              <a:t>Références bibliographique</a:t>
            </a:r>
          </a:p>
          <a:p>
            <a:r>
              <a:rPr lang="fr-FR" dirty="0"/>
              <a:t>Juin : </a:t>
            </a:r>
          </a:p>
          <a:p>
            <a:pPr lvl="1"/>
            <a:r>
              <a:rPr lang="fr-FR" dirty="0"/>
              <a:t>Saisie d’un résumé en anglais</a:t>
            </a:r>
          </a:p>
          <a:p>
            <a:pPr lvl="1"/>
            <a:r>
              <a:rPr lang="fr-FR" dirty="0"/>
              <a:t>Dépôt de son rapport final</a:t>
            </a:r>
          </a:p>
          <a:p>
            <a:pPr lvl="1"/>
            <a:r>
              <a:rPr lang="fr-FR" dirty="0"/>
              <a:t>Dépôt de la présentation</a:t>
            </a:r>
          </a:p>
        </p:txBody>
      </p:sp>
    </p:spTree>
    <p:extLst>
      <p:ext uri="{BB962C8B-B14F-4D97-AF65-F5344CB8AC3E}">
        <p14:creationId xmlns:p14="http://schemas.microsoft.com/office/powerpoint/2010/main" val="9466767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Quelques critères d’évaluation</a:t>
            </a:r>
          </a:p>
        </p:txBody>
      </p:sp>
      <p:sp>
        <p:nvSpPr>
          <p:cNvPr id="3" name="Espace réservé du numéro de diapositive 2"/>
          <p:cNvSpPr>
            <a:spLocks noGrp="1"/>
          </p:cNvSpPr>
          <p:nvPr>
            <p:ph type="sldNum" sz="quarter" idx="12"/>
          </p:nvPr>
        </p:nvSpPr>
        <p:spPr/>
        <p:txBody>
          <a:bodyPr/>
          <a:lstStyle/>
          <a:p>
            <a:fld id="{3F1D8263-54E8-442D-88B4-DA252C595E3D}" type="slidenum">
              <a:rPr lang="fr-FR" smtClean="0"/>
              <a:pPr/>
              <a:t>7</a:t>
            </a:fld>
            <a:endParaRPr lang="fr-FR"/>
          </a:p>
        </p:txBody>
      </p:sp>
      <p:sp>
        <p:nvSpPr>
          <p:cNvPr id="4" name="Espace réservé du contenu 3"/>
          <p:cNvSpPr>
            <a:spLocks noGrp="1"/>
          </p:cNvSpPr>
          <p:nvPr>
            <p:ph sz="quarter" idx="1"/>
          </p:nvPr>
        </p:nvSpPr>
        <p:spPr/>
        <p:txBody>
          <a:bodyPr>
            <a:normAutofit fontScale="70000" lnSpcReduction="20000"/>
          </a:bodyPr>
          <a:lstStyle/>
          <a:p>
            <a:r>
              <a:rPr lang="fr-FR" dirty="0"/>
              <a:t>Potentiel scientifique</a:t>
            </a:r>
          </a:p>
          <a:p>
            <a:pPr lvl="1"/>
            <a:r>
              <a:rPr lang="fr-FR" dirty="0"/>
              <a:t>Pertinence scientifique (être en adéquation avec les programmes de Physique-Chimie et de SII de PSI)</a:t>
            </a:r>
          </a:p>
          <a:p>
            <a:pPr lvl="1"/>
            <a:r>
              <a:rPr lang="fr-FR" dirty="0"/>
              <a:t>Capacité à apprendre (s’approprier une problématique)</a:t>
            </a:r>
          </a:p>
          <a:p>
            <a:pPr lvl="1"/>
            <a:r>
              <a:rPr lang="fr-FR" dirty="0"/>
              <a:t>Ouverture (décloisonnement des disciplines et situer son travail dans un contexte sociétal)</a:t>
            </a:r>
          </a:p>
          <a:p>
            <a:r>
              <a:rPr lang="fr-FR" dirty="0"/>
              <a:t>Démarche scientifique</a:t>
            </a:r>
          </a:p>
          <a:p>
            <a:pPr lvl="1"/>
            <a:r>
              <a:rPr lang="fr-FR" dirty="0"/>
              <a:t>Questionnement scientifique (collecter des informations, mettre en place une démarche, une expérimentation, une modélisation)</a:t>
            </a:r>
          </a:p>
          <a:p>
            <a:pPr lvl="1"/>
            <a:r>
              <a:rPr lang="fr-FR" dirty="0"/>
              <a:t>Résoudre un problème</a:t>
            </a:r>
          </a:p>
          <a:p>
            <a:pPr lvl="1"/>
            <a:r>
              <a:rPr lang="fr-FR" dirty="0"/>
              <a:t>Aptitude à communiquer</a:t>
            </a:r>
          </a:p>
          <a:p>
            <a:r>
              <a:rPr lang="fr-FR" dirty="0"/>
              <a:t>Grille d’évaluation</a:t>
            </a:r>
          </a:p>
          <a:p>
            <a:pPr lvl="2"/>
            <a:r>
              <a:rPr lang="fr-FR" dirty="0"/>
              <a:t>Potentiel scientifique :</a:t>
            </a:r>
          </a:p>
          <a:p>
            <a:pPr lvl="2"/>
            <a:r>
              <a:rPr lang="fr-FR" dirty="0"/>
              <a:t>Justesse et pertinence scientifique (3 pt)</a:t>
            </a:r>
          </a:p>
          <a:p>
            <a:pPr lvl="2"/>
            <a:r>
              <a:rPr lang="fr-FR" dirty="0"/>
              <a:t>Capacité à apprendre – Appropriation (3 pt)</a:t>
            </a:r>
          </a:p>
          <a:p>
            <a:pPr lvl="2"/>
            <a:r>
              <a:rPr lang="fr-FR" dirty="0"/>
              <a:t>Ouverture – Curiosité (3 pt)</a:t>
            </a:r>
          </a:p>
          <a:p>
            <a:pPr lvl="1"/>
            <a:r>
              <a:rPr lang="fr-FR" dirty="0"/>
              <a:t>Démarche scientifique :</a:t>
            </a:r>
          </a:p>
          <a:p>
            <a:pPr lvl="2"/>
            <a:r>
              <a:rPr lang="fr-FR" dirty="0"/>
              <a:t>Questionnement scientifique – Méthode (3 pt)</a:t>
            </a:r>
          </a:p>
          <a:p>
            <a:pPr lvl="2"/>
            <a:r>
              <a:rPr lang="fr-FR" dirty="0"/>
              <a:t>Résolution d’un problème (technique)(3 pt)</a:t>
            </a:r>
          </a:p>
          <a:p>
            <a:pPr lvl="2"/>
            <a:r>
              <a:rPr lang="fr-FR" dirty="0"/>
              <a:t>Communication (3 pt)</a:t>
            </a:r>
          </a:p>
          <a:p>
            <a:pPr lvl="1"/>
            <a:r>
              <a:rPr lang="fr-FR" dirty="0"/>
              <a:t>Valorisation spécifique  (2 pt)</a:t>
            </a:r>
          </a:p>
        </p:txBody>
      </p:sp>
    </p:spTree>
    <p:extLst>
      <p:ext uri="{BB962C8B-B14F-4D97-AF65-F5344CB8AC3E}">
        <p14:creationId xmlns:p14="http://schemas.microsoft.com/office/powerpoint/2010/main" val="30371376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Quelques conseils</a:t>
            </a:r>
          </a:p>
        </p:txBody>
      </p:sp>
      <p:sp>
        <p:nvSpPr>
          <p:cNvPr id="3" name="Espace réservé du numéro de diapositive 2"/>
          <p:cNvSpPr>
            <a:spLocks noGrp="1"/>
          </p:cNvSpPr>
          <p:nvPr>
            <p:ph type="sldNum" sz="quarter" idx="12"/>
          </p:nvPr>
        </p:nvSpPr>
        <p:spPr/>
        <p:txBody>
          <a:bodyPr/>
          <a:lstStyle/>
          <a:p>
            <a:fld id="{3F1D8263-54E8-442D-88B4-DA252C595E3D}" type="slidenum">
              <a:rPr lang="fr-FR" smtClean="0"/>
              <a:pPr/>
              <a:t>8</a:t>
            </a:fld>
            <a:endParaRPr lang="fr-FR"/>
          </a:p>
        </p:txBody>
      </p:sp>
      <p:sp>
        <p:nvSpPr>
          <p:cNvPr id="4" name="Espace réservé du contenu 3"/>
          <p:cNvSpPr>
            <a:spLocks noGrp="1"/>
          </p:cNvSpPr>
          <p:nvPr>
            <p:ph sz="quarter" idx="1"/>
          </p:nvPr>
        </p:nvSpPr>
        <p:spPr/>
        <p:txBody>
          <a:bodyPr/>
          <a:lstStyle/>
          <a:p>
            <a:r>
              <a:rPr lang="fr-FR" dirty="0"/>
              <a:t>L’année est courte : 25 créneaux de 2 heures</a:t>
            </a:r>
          </a:p>
          <a:p>
            <a:r>
              <a:rPr lang="fr-FR" dirty="0"/>
              <a:t>Profiter de ces créneaux pour vous consacrer entièrement au TIPE.</a:t>
            </a:r>
          </a:p>
          <a:p>
            <a:endParaRPr lang="fr-FR" dirty="0"/>
          </a:p>
          <a:p>
            <a:endParaRPr lang="fr-FR" dirty="0"/>
          </a:p>
          <a:p>
            <a:r>
              <a:rPr lang="fr-FR" dirty="0"/>
              <a:t>… Feuille de présence à signer le vendredi… les absences sont à justifier. </a:t>
            </a:r>
          </a:p>
          <a:p>
            <a:endParaRPr lang="fr-FR" dirty="0"/>
          </a:p>
          <a:p>
            <a:r>
              <a:rPr lang="fr-FR" dirty="0"/>
              <a:t>Tenir un carnet de bord hebdomadaire sur les activités réalisées pendant l’année (permettra de remplir le DOT – Déroulé opérationnel du TIPE)</a:t>
            </a:r>
          </a:p>
          <a:p>
            <a:endParaRPr lang="fr-FR" dirty="0"/>
          </a:p>
        </p:txBody>
      </p:sp>
    </p:spTree>
    <p:extLst>
      <p:ext uri="{BB962C8B-B14F-4D97-AF65-F5344CB8AC3E}">
        <p14:creationId xmlns:p14="http://schemas.microsoft.com/office/powerpoint/2010/main" val="41918593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Retour sur 2019</a:t>
            </a:r>
          </a:p>
        </p:txBody>
      </p:sp>
      <p:sp>
        <p:nvSpPr>
          <p:cNvPr id="3" name="Espace réservé du numéro de diapositive 2"/>
          <p:cNvSpPr>
            <a:spLocks noGrp="1"/>
          </p:cNvSpPr>
          <p:nvPr>
            <p:ph type="sldNum" sz="quarter" idx="12"/>
          </p:nvPr>
        </p:nvSpPr>
        <p:spPr/>
        <p:txBody>
          <a:bodyPr/>
          <a:lstStyle/>
          <a:p>
            <a:fld id="{3F1D8263-54E8-442D-88B4-DA252C595E3D}" type="slidenum">
              <a:rPr lang="fr-FR" smtClean="0"/>
              <a:pPr/>
              <a:t>9</a:t>
            </a:fld>
            <a:endParaRPr lang="fr-FR"/>
          </a:p>
        </p:txBody>
      </p:sp>
      <mc:AlternateContent xmlns:mc="http://schemas.openxmlformats.org/markup-compatibility/2006">
        <mc:Choice xmlns:a14="http://schemas.microsoft.com/office/drawing/2010/main" Requires="a14">
          <p:sp>
            <p:nvSpPr>
              <p:cNvPr id="4" name="Espace réservé du contenu 3"/>
              <p:cNvSpPr>
                <a:spLocks noGrp="1"/>
              </p:cNvSpPr>
              <p:nvPr>
                <p:ph sz="quarter" idx="1"/>
              </p:nvPr>
            </p:nvSpPr>
            <p:spPr/>
            <p:txBody>
              <a:bodyPr>
                <a:normAutofit/>
              </a:bodyPr>
              <a:lstStyle/>
              <a:p>
                <a:r>
                  <a:rPr lang="fr-FR" dirty="0"/>
                  <a:t>Résultat : </a:t>
                </a:r>
              </a:p>
              <a:p>
                <a:pPr lvl="1"/>
                <a:r>
                  <a:rPr lang="fr-FR" dirty="0"/>
                  <a:t>moyenne PSI</a:t>
                </a:r>
                <a14:m>
                  <m:oMath xmlns:m="http://schemas.openxmlformats.org/officeDocument/2006/math">
                    <m:r>
                      <a:rPr lang="fr-FR" b="0" i="1" smtClean="0">
                        <a:latin typeface="Cambria Math"/>
                      </a:rPr>
                      <m:t>⋆</m:t>
                    </m:r>
                  </m:oMath>
                </a14:m>
                <a:r>
                  <a:rPr lang="fr-FR" dirty="0"/>
                  <a:t> : 13,96/20 (de 7,3 </a:t>
                </a:r>
                <a:r>
                  <a:rPr lang="fr-FR" dirty="0">
                    <a:sym typeface="Wingdings" pitchFamily="2" charset="2"/>
                  </a:rPr>
                  <a:t>à 19,2)</a:t>
                </a:r>
              </a:p>
              <a:p>
                <a:pPr lvl="1"/>
                <a:r>
                  <a:rPr lang="fr-FR" dirty="0">
                    <a:sym typeface="Wingdings" pitchFamily="2" charset="2"/>
                  </a:rPr>
                  <a:t>Moyenne nationale en 2018 11,44</a:t>
                </a:r>
              </a:p>
              <a:p>
                <a:r>
                  <a:rPr lang="fr-FR" dirty="0">
                    <a:sym typeface="Wingdings" pitchFamily="2" charset="2"/>
                  </a:rPr>
                  <a:t>Ce qui semble avoir fonctionné</a:t>
                </a:r>
              </a:p>
              <a:p>
                <a:pPr lvl="1"/>
                <a:r>
                  <a:rPr lang="fr-FR" dirty="0">
                    <a:sym typeface="Wingdings" pitchFamily="2" charset="2"/>
                  </a:rPr>
                  <a:t>Gestion de trafic routier (Informatique) – 18,1/20</a:t>
                </a:r>
              </a:p>
              <a:p>
                <a:pPr lvl="1"/>
                <a:r>
                  <a:rPr lang="fr-FR" dirty="0">
                    <a:sym typeface="Wingdings" pitchFamily="2" charset="2"/>
                  </a:rPr>
                  <a:t>Intérêt des FAN car dans les courses de voitures (modèles réduit) (Travail expérimental et modèles simples) – 14 &amp; 19,2</a:t>
                </a:r>
              </a:p>
              <a:p>
                <a:pPr lvl="1"/>
                <a:r>
                  <a:rPr lang="fr-FR" dirty="0">
                    <a:sym typeface="Wingdings" pitchFamily="2" charset="2"/>
                  </a:rPr>
                  <a:t>Pilotage et stabilisation d’un gyropode (Modélisation et pilotage par Matlab) – 16,9 et 16,8</a:t>
                </a:r>
              </a:p>
              <a:p>
                <a:pPr lvl="1"/>
                <a:r>
                  <a:rPr lang="fr-FR" dirty="0">
                    <a:sym typeface="Wingdings" pitchFamily="2" charset="2"/>
                  </a:rPr>
                  <a:t>Etude avancée des différentiels automobile (Travail expérimental) – 15,9</a:t>
                </a:r>
              </a:p>
              <a:p>
                <a:pPr lvl="1"/>
                <a:endParaRPr lang="fr-FR" dirty="0">
                  <a:sym typeface="Wingdings" pitchFamily="2" charset="2"/>
                </a:endParaRPr>
              </a:p>
              <a:p>
                <a:endParaRPr lang="fr-FR" dirty="0">
                  <a:sym typeface="Wingdings" pitchFamily="2" charset="2"/>
                </a:endParaRPr>
              </a:p>
              <a:p>
                <a:pPr lvl="1"/>
                <a:endParaRPr lang="fr-FR" dirty="0"/>
              </a:p>
              <a:p>
                <a:endParaRPr lang="fr-FR" dirty="0"/>
              </a:p>
            </p:txBody>
          </p:sp>
        </mc:Choice>
        <mc:Fallback>
          <p:sp>
            <p:nvSpPr>
              <p:cNvPr id="4" name="Espace réservé du contenu 3"/>
              <p:cNvSpPr>
                <a:spLocks noGrp="1" noRot="1" noChangeAspect="1" noMove="1" noResize="1" noEditPoints="1" noAdjustHandles="1" noChangeArrowheads="1" noChangeShapeType="1" noTextEdit="1"/>
              </p:cNvSpPr>
              <p:nvPr>
                <p:ph sz="quarter" idx="1"/>
              </p:nvPr>
            </p:nvSpPr>
            <p:spPr>
              <a:blipFill>
                <a:blip r:embed="rId2"/>
                <a:stretch>
                  <a:fillRect l="-519" t="-988"/>
                </a:stretch>
              </a:blipFill>
            </p:spPr>
            <p:txBody>
              <a:bodyPr/>
              <a:lstStyle/>
              <a:p>
                <a:r>
                  <a:rPr lang="fr-FR">
                    <a:noFill/>
                  </a:rPr>
                  <a:t> </a:t>
                </a:r>
              </a:p>
            </p:txBody>
          </p:sp>
        </mc:Fallback>
      </mc:AlternateContent>
      <p:graphicFrame>
        <p:nvGraphicFramePr>
          <p:cNvPr id="6" name="Graphique 5">
            <a:extLst>
              <a:ext uri="{FF2B5EF4-FFF2-40B4-BE49-F238E27FC236}">
                <a16:creationId xmlns:a16="http://schemas.microsoft.com/office/drawing/2014/main" id="{61875FBE-A396-4AA8-8CB2-8BD1D38DE7E1}"/>
              </a:ext>
            </a:extLst>
          </p:cNvPr>
          <p:cNvGraphicFramePr>
            <a:graphicFrameLocks/>
          </p:cNvGraphicFramePr>
          <p:nvPr>
            <p:extLst>
              <p:ext uri="{D42A27DB-BD31-4B8C-83A1-F6EECF244321}">
                <p14:modId xmlns:p14="http://schemas.microsoft.com/office/powerpoint/2010/main" val="2576445911"/>
              </p:ext>
            </p:extLst>
          </p:nvPr>
        </p:nvGraphicFramePr>
        <p:xfrm>
          <a:off x="5508104" y="141496"/>
          <a:ext cx="3563888" cy="199136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0210638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e">
  <a:themeElements>
    <a:clrScheme name="Origine">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e">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e">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0</TotalTime>
  <Words>922</Words>
  <Application>Microsoft Office PowerPoint</Application>
  <PresentationFormat>Affichage à l'écran (4:3)</PresentationFormat>
  <Paragraphs>126</Paragraphs>
  <Slides>12</Slides>
  <Notes>1</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12</vt:i4>
      </vt:variant>
    </vt:vector>
  </HeadingPairs>
  <TitlesOfParts>
    <vt:vector size="19" baseType="lpstr">
      <vt:lpstr>Bookman Old Style</vt:lpstr>
      <vt:lpstr>Calibri</vt:lpstr>
      <vt:lpstr>Cambria Math</vt:lpstr>
      <vt:lpstr>Gill Sans MT</vt:lpstr>
      <vt:lpstr>Wingdings</vt:lpstr>
      <vt:lpstr>Wingdings 3</vt:lpstr>
      <vt:lpstr>Origine</vt:lpstr>
      <vt:lpstr>TIPE</vt:lpstr>
      <vt:lpstr>TIPE</vt:lpstr>
      <vt:lpstr>TIPE - Résumé</vt:lpstr>
      <vt:lpstr>Thème de TIPE</vt:lpstr>
      <vt:lpstr>Compétences développées</vt:lpstr>
      <vt:lpstr>Les jalons qui vont ponctuer l’année (seront surement modifiés…)</vt:lpstr>
      <vt:lpstr>Quelques critères d’évaluation</vt:lpstr>
      <vt:lpstr>Quelques conseils</vt:lpstr>
      <vt:lpstr>Retour sur 2019</vt:lpstr>
      <vt:lpstr>Retour sur 2018</vt:lpstr>
      <vt:lpstr>Exemple de moyens utilisables dans le lycée</vt:lpstr>
      <vt:lpstr>… Pour finir</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de la SII en PSI</dc:title>
  <dc:creator>Xavier Pessoles</dc:creator>
  <cp:lastModifiedBy>Xavier Pessoles</cp:lastModifiedBy>
  <cp:revision>141</cp:revision>
  <cp:lastPrinted>2017-09-08T11:25:12Z</cp:lastPrinted>
  <dcterms:created xsi:type="dcterms:W3CDTF">2014-09-30T07:33:25Z</dcterms:created>
  <dcterms:modified xsi:type="dcterms:W3CDTF">2019-09-19T06:12:40Z</dcterms:modified>
</cp:coreProperties>
</file>