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9" r:id="rId3"/>
    <p:sldId id="272" r:id="rId4"/>
    <p:sldId id="263" r:id="rId5"/>
    <p:sldId id="261" r:id="rId6"/>
    <p:sldId id="273" r:id="rId7"/>
    <p:sldId id="271" r:id="rId8"/>
    <p:sldId id="269" r:id="rId9"/>
    <p:sldId id="270" r:id="rId10"/>
    <p:sldId id="268" r:id="rId11"/>
    <p:sldId id="264" r:id="rId12"/>
    <p:sldId id="265" r:id="rId13"/>
    <p:sldId id="267" r:id="rId14"/>
    <p:sldId id="262" r:id="rId15"/>
    <p:sldId id="258" r:id="rId16"/>
    <p:sldId id="257" r:id="rId17"/>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4B48"/>
    <a:srgbClr val="F0D5D4"/>
    <a:srgbClr val="E6B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4660"/>
  </p:normalViewPr>
  <p:slideViewPr>
    <p:cSldViewPr>
      <p:cViewPr varScale="1">
        <p:scale>
          <a:sx n="56" d="100"/>
          <a:sy n="56" d="100"/>
        </p:scale>
        <p:origin x="62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PESSOLES_LOCAL\Dropbox\ResultatsConcours\ResultatsPSI_Eto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pt_ptsi\Desktop\Dropbox\2018_2019\PSI_Etoile\TIPE\TIPE_Bil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38100" cap="rnd">
              <a:noFill/>
              <a:round/>
            </a:ln>
            <a:effectLst/>
          </c:spPr>
          <c:marker>
            <c:symbol val="circle"/>
            <c:size val="5"/>
            <c:spPr>
              <a:solidFill>
                <a:schemeClr val="accent1"/>
              </a:solidFill>
              <a:ln w="9525">
                <a:solidFill>
                  <a:schemeClr val="accent1"/>
                </a:solidFill>
              </a:ln>
              <a:effectLst/>
            </c:spPr>
          </c:marker>
          <c:yVal>
            <c:numRef>
              <c:f>Feuil1!$A$1:$A$39</c:f>
              <c:numCache>
                <c:formatCode>General</c:formatCode>
                <c:ptCount val="39"/>
                <c:pt idx="0">
                  <c:v>6.2</c:v>
                </c:pt>
                <c:pt idx="1">
                  <c:v>7.1</c:v>
                </c:pt>
                <c:pt idx="2">
                  <c:v>7.9</c:v>
                </c:pt>
                <c:pt idx="3">
                  <c:v>8.1</c:v>
                </c:pt>
                <c:pt idx="4">
                  <c:v>9.1</c:v>
                </c:pt>
                <c:pt idx="5">
                  <c:v>10.199999999999999</c:v>
                </c:pt>
                <c:pt idx="6">
                  <c:v>10.6</c:v>
                </c:pt>
                <c:pt idx="7">
                  <c:v>10.9</c:v>
                </c:pt>
                <c:pt idx="8">
                  <c:v>11.2</c:v>
                </c:pt>
                <c:pt idx="9">
                  <c:v>11.2</c:v>
                </c:pt>
                <c:pt idx="10">
                  <c:v>11.4</c:v>
                </c:pt>
                <c:pt idx="11">
                  <c:v>11.7</c:v>
                </c:pt>
                <c:pt idx="12">
                  <c:v>11.8</c:v>
                </c:pt>
                <c:pt idx="13">
                  <c:v>11.8</c:v>
                </c:pt>
                <c:pt idx="14">
                  <c:v>11.9</c:v>
                </c:pt>
                <c:pt idx="15">
                  <c:v>11.9</c:v>
                </c:pt>
                <c:pt idx="16">
                  <c:v>11.9</c:v>
                </c:pt>
                <c:pt idx="17">
                  <c:v>12.3</c:v>
                </c:pt>
                <c:pt idx="18">
                  <c:v>12.4</c:v>
                </c:pt>
                <c:pt idx="19">
                  <c:v>12.7</c:v>
                </c:pt>
                <c:pt idx="20">
                  <c:v>12.8</c:v>
                </c:pt>
                <c:pt idx="21">
                  <c:v>13</c:v>
                </c:pt>
                <c:pt idx="22">
                  <c:v>13.4</c:v>
                </c:pt>
                <c:pt idx="23">
                  <c:v>13.6</c:v>
                </c:pt>
                <c:pt idx="24">
                  <c:v>13.7</c:v>
                </c:pt>
                <c:pt idx="25">
                  <c:v>13.8</c:v>
                </c:pt>
                <c:pt idx="26">
                  <c:v>14.3</c:v>
                </c:pt>
                <c:pt idx="27">
                  <c:v>14.7</c:v>
                </c:pt>
                <c:pt idx="28">
                  <c:v>14.7</c:v>
                </c:pt>
                <c:pt idx="29">
                  <c:v>15</c:v>
                </c:pt>
                <c:pt idx="30">
                  <c:v>15.2</c:v>
                </c:pt>
                <c:pt idx="31">
                  <c:v>15.5</c:v>
                </c:pt>
                <c:pt idx="32">
                  <c:v>16.100000000000001</c:v>
                </c:pt>
                <c:pt idx="33">
                  <c:v>16.8</c:v>
                </c:pt>
                <c:pt idx="34">
                  <c:v>16.899999999999999</c:v>
                </c:pt>
                <c:pt idx="35">
                  <c:v>17</c:v>
                </c:pt>
                <c:pt idx="36">
                  <c:v>17.3</c:v>
                </c:pt>
                <c:pt idx="37">
                  <c:v>18</c:v>
                </c:pt>
                <c:pt idx="38">
                  <c:v>19.3</c:v>
                </c:pt>
              </c:numCache>
            </c:numRef>
          </c:yVal>
          <c:smooth val="0"/>
          <c:extLst>
            <c:ext xmlns:c16="http://schemas.microsoft.com/office/drawing/2014/chart" uri="{C3380CC4-5D6E-409C-BE32-E72D297353CC}">
              <c16:uniqueId val="{00000000-50E4-44A1-BAE4-9C3B396ACF5E}"/>
            </c:ext>
          </c:extLst>
        </c:ser>
        <c:dLbls>
          <c:showLegendKey val="0"/>
          <c:showVal val="0"/>
          <c:showCatName val="0"/>
          <c:showSerName val="0"/>
          <c:showPercent val="0"/>
          <c:showBubbleSize val="0"/>
        </c:dLbls>
        <c:axId val="1338291439"/>
        <c:axId val="1338287119"/>
      </c:scatterChart>
      <c:valAx>
        <c:axId val="1338291439"/>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338287119"/>
        <c:crosses val="autoZero"/>
        <c:crossBetween val="midCat"/>
      </c:valAx>
      <c:valAx>
        <c:axId val="1338287119"/>
        <c:scaling>
          <c:orientation val="minMax"/>
          <c:max val="20"/>
          <c:min val="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3382914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Feuil1!$D$3:$D$42</c:f>
              <c:numCache>
                <c:formatCode>General</c:formatCode>
                <c:ptCount val="40"/>
                <c:pt idx="0">
                  <c:v>6.7</c:v>
                </c:pt>
                <c:pt idx="1">
                  <c:v>8</c:v>
                </c:pt>
                <c:pt idx="2">
                  <c:v>9.1</c:v>
                </c:pt>
                <c:pt idx="3">
                  <c:v>9.1999999999999993</c:v>
                </c:pt>
                <c:pt idx="4">
                  <c:v>9.3000000000000007</c:v>
                </c:pt>
                <c:pt idx="5">
                  <c:v>9.9</c:v>
                </c:pt>
                <c:pt idx="6">
                  <c:v>10.1</c:v>
                </c:pt>
                <c:pt idx="7">
                  <c:v>10.9</c:v>
                </c:pt>
                <c:pt idx="8">
                  <c:v>11.4</c:v>
                </c:pt>
                <c:pt idx="9">
                  <c:v>11.5</c:v>
                </c:pt>
                <c:pt idx="10">
                  <c:v>11.7</c:v>
                </c:pt>
                <c:pt idx="11">
                  <c:v>11.7</c:v>
                </c:pt>
                <c:pt idx="12">
                  <c:v>11.7</c:v>
                </c:pt>
                <c:pt idx="13">
                  <c:v>12</c:v>
                </c:pt>
                <c:pt idx="14">
                  <c:v>12.3</c:v>
                </c:pt>
                <c:pt idx="15">
                  <c:v>12.5</c:v>
                </c:pt>
                <c:pt idx="16">
                  <c:v>12.6</c:v>
                </c:pt>
                <c:pt idx="17">
                  <c:v>13.1</c:v>
                </c:pt>
                <c:pt idx="18">
                  <c:v>13.1</c:v>
                </c:pt>
                <c:pt idx="19">
                  <c:v>13.3</c:v>
                </c:pt>
                <c:pt idx="20">
                  <c:v>13.6</c:v>
                </c:pt>
                <c:pt idx="21">
                  <c:v>13.9</c:v>
                </c:pt>
                <c:pt idx="22">
                  <c:v>14</c:v>
                </c:pt>
                <c:pt idx="23">
                  <c:v>14.1</c:v>
                </c:pt>
                <c:pt idx="24">
                  <c:v>14.2</c:v>
                </c:pt>
                <c:pt idx="25">
                  <c:v>14.2</c:v>
                </c:pt>
                <c:pt idx="26">
                  <c:v>14.4</c:v>
                </c:pt>
                <c:pt idx="27">
                  <c:v>14.6</c:v>
                </c:pt>
                <c:pt idx="28">
                  <c:v>14.7</c:v>
                </c:pt>
                <c:pt idx="29">
                  <c:v>14.7</c:v>
                </c:pt>
                <c:pt idx="30">
                  <c:v>14.8</c:v>
                </c:pt>
                <c:pt idx="31">
                  <c:v>15.3</c:v>
                </c:pt>
                <c:pt idx="32">
                  <c:v>15.6</c:v>
                </c:pt>
                <c:pt idx="33">
                  <c:v>15.8</c:v>
                </c:pt>
                <c:pt idx="34">
                  <c:v>16</c:v>
                </c:pt>
                <c:pt idx="35">
                  <c:v>16.899999999999999</c:v>
                </c:pt>
                <c:pt idx="36">
                  <c:v>17</c:v>
                </c:pt>
                <c:pt idx="37">
                  <c:v>17.600000000000001</c:v>
                </c:pt>
                <c:pt idx="38">
                  <c:v>17.7</c:v>
                </c:pt>
                <c:pt idx="39">
                  <c:v>17.8</c:v>
                </c:pt>
              </c:numCache>
            </c:numRef>
          </c:yVal>
          <c:smooth val="0"/>
          <c:extLst>
            <c:ext xmlns:c16="http://schemas.microsoft.com/office/drawing/2014/chart" uri="{C3380CC4-5D6E-409C-BE32-E72D297353CC}">
              <c16:uniqueId val="{00000000-6062-4E7F-A16D-99BEC54352DB}"/>
            </c:ext>
          </c:extLst>
        </c:ser>
        <c:dLbls>
          <c:showLegendKey val="0"/>
          <c:showVal val="0"/>
          <c:showCatName val="0"/>
          <c:showSerName val="0"/>
          <c:showPercent val="0"/>
          <c:showBubbleSize val="0"/>
        </c:dLbls>
        <c:axId val="458338399"/>
        <c:axId val="525724335"/>
      </c:scatterChart>
      <c:valAx>
        <c:axId val="458338399"/>
        <c:scaling>
          <c:orientation val="minMax"/>
          <c:max val="40"/>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25724335"/>
        <c:crosses val="autoZero"/>
        <c:crossBetween val="midCat"/>
      </c:valAx>
      <c:valAx>
        <c:axId val="525724335"/>
        <c:scaling>
          <c:orientation val="minMax"/>
          <c:min val="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583383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Feuil1!$D$1:$D$35</c:f>
              <c:numCache>
                <c:formatCode>General</c:formatCode>
                <c:ptCount val="35"/>
                <c:pt idx="0">
                  <c:v>7.3</c:v>
                </c:pt>
                <c:pt idx="1">
                  <c:v>8.9</c:v>
                </c:pt>
                <c:pt idx="2">
                  <c:v>10.4</c:v>
                </c:pt>
                <c:pt idx="3">
                  <c:v>10.7</c:v>
                </c:pt>
                <c:pt idx="4">
                  <c:v>10.9</c:v>
                </c:pt>
                <c:pt idx="5">
                  <c:v>11.6</c:v>
                </c:pt>
                <c:pt idx="6">
                  <c:v>11.8</c:v>
                </c:pt>
                <c:pt idx="7">
                  <c:v>12</c:v>
                </c:pt>
                <c:pt idx="8">
                  <c:v>12.3</c:v>
                </c:pt>
                <c:pt idx="9">
                  <c:v>12.4</c:v>
                </c:pt>
                <c:pt idx="10">
                  <c:v>12.6</c:v>
                </c:pt>
                <c:pt idx="11">
                  <c:v>13.1</c:v>
                </c:pt>
                <c:pt idx="12">
                  <c:v>13.1</c:v>
                </c:pt>
                <c:pt idx="13">
                  <c:v>13.3</c:v>
                </c:pt>
                <c:pt idx="14">
                  <c:v>13.4</c:v>
                </c:pt>
                <c:pt idx="15">
                  <c:v>13.7</c:v>
                </c:pt>
                <c:pt idx="16">
                  <c:v>13.9</c:v>
                </c:pt>
                <c:pt idx="17">
                  <c:v>14</c:v>
                </c:pt>
                <c:pt idx="18">
                  <c:v>14.3</c:v>
                </c:pt>
                <c:pt idx="19">
                  <c:v>14.7</c:v>
                </c:pt>
                <c:pt idx="20">
                  <c:v>14.7</c:v>
                </c:pt>
                <c:pt idx="21">
                  <c:v>14.8</c:v>
                </c:pt>
                <c:pt idx="22">
                  <c:v>15.2</c:v>
                </c:pt>
                <c:pt idx="23">
                  <c:v>15.2</c:v>
                </c:pt>
                <c:pt idx="24">
                  <c:v>15.4</c:v>
                </c:pt>
                <c:pt idx="25">
                  <c:v>15.9</c:v>
                </c:pt>
                <c:pt idx="26">
                  <c:v>15.9</c:v>
                </c:pt>
                <c:pt idx="27">
                  <c:v>15.9</c:v>
                </c:pt>
                <c:pt idx="28">
                  <c:v>16.600000000000001</c:v>
                </c:pt>
                <c:pt idx="29">
                  <c:v>16.8</c:v>
                </c:pt>
                <c:pt idx="30">
                  <c:v>16.8</c:v>
                </c:pt>
                <c:pt idx="31">
                  <c:v>16.899999999999999</c:v>
                </c:pt>
                <c:pt idx="32">
                  <c:v>17</c:v>
                </c:pt>
                <c:pt idx="33">
                  <c:v>18.100000000000001</c:v>
                </c:pt>
                <c:pt idx="34">
                  <c:v>19.2</c:v>
                </c:pt>
              </c:numCache>
            </c:numRef>
          </c:yVal>
          <c:smooth val="0"/>
          <c:extLst>
            <c:ext xmlns:c16="http://schemas.microsoft.com/office/drawing/2014/chart" uri="{C3380CC4-5D6E-409C-BE32-E72D297353CC}">
              <c16:uniqueId val="{00000000-DF1D-4B3F-A89B-CA2BFE1F39F5}"/>
            </c:ext>
          </c:extLst>
        </c:ser>
        <c:dLbls>
          <c:showLegendKey val="0"/>
          <c:showVal val="0"/>
          <c:showCatName val="0"/>
          <c:showSerName val="0"/>
          <c:showPercent val="0"/>
          <c:showBubbleSize val="0"/>
        </c:dLbls>
        <c:axId val="512218168"/>
        <c:axId val="512218808"/>
      </c:scatterChart>
      <c:valAx>
        <c:axId val="51221816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808"/>
        <c:crosses val="autoZero"/>
        <c:crossBetween val="midCat"/>
      </c:valAx>
      <c:valAx>
        <c:axId val="512218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1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'2021_TIPE'!$G$1:$G$41</c:f>
              <c:numCache>
                <c:formatCode>General</c:formatCode>
                <c:ptCount val="41"/>
                <c:pt idx="0">
                  <c:v>6.8</c:v>
                </c:pt>
                <c:pt idx="1">
                  <c:v>7.2</c:v>
                </c:pt>
                <c:pt idx="2">
                  <c:v>8.3000000000000007</c:v>
                </c:pt>
                <c:pt idx="3">
                  <c:v>8.6999999999999993</c:v>
                </c:pt>
                <c:pt idx="4">
                  <c:v>9.5</c:v>
                </c:pt>
                <c:pt idx="5">
                  <c:v>9.6</c:v>
                </c:pt>
                <c:pt idx="6">
                  <c:v>9.8000000000000007</c:v>
                </c:pt>
                <c:pt idx="7">
                  <c:v>10</c:v>
                </c:pt>
                <c:pt idx="8">
                  <c:v>10.1</c:v>
                </c:pt>
                <c:pt idx="9">
                  <c:v>10.3</c:v>
                </c:pt>
                <c:pt idx="10">
                  <c:v>10.8</c:v>
                </c:pt>
                <c:pt idx="11">
                  <c:v>10.9</c:v>
                </c:pt>
                <c:pt idx="12">
                  <c:v>11</c:v>
                </c:pt>
                <c:pt idx="13">
                  <c:v>11.2</c:v>
                </c:pt>
                <c:pt idx="14">
                  <c:v>11.2</c:v>
                </c:pt>
                <c:pt idx="15">
                  <c:v>11.2</c:v>
                </c:pt>
                <c:pt idx="16">
                  <c:v>11.3</c:v>
                </c:pt>
                <c:pt idx="17">
                  <c:v>11.3</c:v>
                </c:pt>
                <c:pt idx="18">
                  <c:v>11.5</c:v>
                </c:pt>
                <c:pt idx="19">
                  <c:v>12.1</c:v>
                </c:pt>
                <c:pt idx="20">
                  <c:v>12.3</c:v>
                </c:pt>
                <c:pt idx="21">
                  <c:v>12.6</c:v>
                </c:pt>
                <c:pt idx="22">
                  <c:v>12.6</c:v>
                </c:pt>
                <c:pt idx="23">
                  <c:v>12.7</c:v>
                </c:pt>
                <c:pt idx="24">
                  <c:v>12.8</c:v>
                </c:pt>
                <c:pt idx="25">
                  <c:v>13.1</c:v>
                </c:pt>
                <c:pt idx="26">
                  <c:v>13.2</c:v>
                </c:pt>
                <c:pt idx="27">
                  <c:v>13.3</c:v>
                </c:pt>
                <c:pt idx="28">
                  <c:v>13.8</c:v>
                </c:pt>
                <c:pt idx="29">
                  <c:v>14</c:v>
                </c:pt>
                <c:pt idx="30">
                  <c:v>14</c:v>
                </c:pt>
                <c:pt idx="31">
                  <c:v>14.3</c:v>
                </c:pt>
                <c:pt idx="32">
                  <c:v>14.8</c:v>
                </c:pt>
                <c:pt idx="33">
                  <c:v>14.9</c:v>
                </c:pt>
                <c:pt idx="34">
                  <c:v>15.2</c:v>
                </c:pt>
                <c:pt idx="35">
                  <c:v>15.3</c:v>
                </c:pt>
                <c:pt idx="36">
                  <c:v>15.5</c:v>
                </c:pt>
                <c:pt idx="37">
                  <c:v>16.2</c:v>
                </c:pt>
                <c:pt idx="38">
                  <c:v>17.100000000000001</c:v>
                </c:pt>
                <c:pt idx="39">
                  <c:v>18</c:v>
                </c:pt>
              </c:numCache>
            </c:numRef>
          </c:yVal>
          <c:smooth val="0"/>
          <c:extLst>
            <c:ext xmlns:c16="http://schemas.microsoft.com/office/drawing/2014/chart" uri="{C3380CC4-5D6E-409C-BE32-E72D297353CC}">
              <c16:uniqueId val="{00000000-6271-4880-95A0-7BE7A3F01426}"/>
            </c:ext>
          </c:extLst>
        </c:ser>
        <c:dLbls>
          <c:showLegendKey val="0"/>
          <c:showVal val="0"/>
          <c:showCatName val="0"/>
          <c:showSerName val="0"/>
          <c:showPercent val="0"/>
          <c:showBubbleSize val="0"/>
        </c:dLbls>
        <c:axId val="1084132688"/>
        <c:axId val="1084134768"/>
      </c:scatterChart>
      <c:valAx>
        <c:axId val="108413268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84134768"/>
        <c:crosses val="autoZero"/>
        <c:crossBetween val="midCat"/>
      </c:valAx>
      <c:valAx>
        <c:axId val="1084134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841326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yVal>
            <c:numRef>
              <c:f>Feuil1!$H$2:$H$47</c:f>
              <c:numCache>
                <c:formatCode>General</c:formatCode>
                <c:ptCount val="46"/>
                <c:pt idx="0">
                  <c:v>4.3</c:v>
                </c:pt>
                <c:pt idx="1">
                  <c:v>4.3</c:v>
                </c:pt>
                <c:pt idx="2">
                  <c:v>5.5</c:v>
                </c:pt>
                <c:pt idx="3">
                  <c:v>6.3</c:v>
                </c:pt>
                <c:pt idx="4">
                  <c:v>7.1</c:v>
                </c:pt>
                <c:pt idx="5">
                  <c:v>7.2</c:v>
                </c:pt>
                <c:pt idx="6">
                  <c:v>7.9</c:v>
                </c:pt>
                <c:pt idx="7">
                  <c:v>9.1999999999999993</c:v>
                </c:pt>
                <c:pt idx="8">
                  <c:v>9.4</c:v>
                </c:pt>
                <c:pt idx="9">
                  <c:v>10</c:v>
                </c:pt>
                <c:pt idx="10">
                  <c:v>10.4</c:v>
                </c:pt>
                <c:pt idx="11">
                  <c:v>10.6</c:v>
                </c:pt>
                <c:pt idx="12">
                  <c:v>10.9</c:v>
                </c:pt>
                <c:pt idx="13">
                  <c:v>10.9</c:v>
                </c:pt>
                <c:pt idx="14">
                  <c:v>11.3</c:v>
                </c:pt>
                <c:pt idx="15">
                  <c:v>11.4</c:v>
                </c:pt>
                <c:pt idx="16">
                  <c:v>11.5</c:v>
                </c:pt>
                <c:pt idx="17">
                  <c:v>11.6</c:v>
                </c:pt>
                <c:pt idx="18">
                  <c:v>12</c:v>
                </c:pt>
                <c:pt idx="19">
                  <c:v>12.4</c:v>
                </c:pt>
                <c:pt idx="20">
                  <c:v>12.4</c:v>
                </c:pt>
                <c:pt idx="21">
                  <c:v>12.8</c:v>
                </c:pt>
                <c:pt idx="22">
                  <c:v>12.9</c:v>
                </c:pt>
                <c:pt idx="23">
                  <c:v>13.3</c:v>
                </c:pt>
                <c:pt idx="24">
                  <c:v>13.3</c:v>
                </c:pt>
                <c:pt idx="25">
                  <c:v>13.5</c:v>
                </c:pt>
                <c:pt idx="26">
                  <c:v>13.5</c:v>
                </c:pt>
                <c:pt idx="27">
                  <c:v>13.5</c:v>
                </c:pt>
                <c:pt idx="28">
                  <c:v>14</c:v>
                </c:pt>
                <c:pt idx="29">
                  <c:v>14</c:v>
                </c:pt>
                <c:pt idx="30">
                  <c:v>14.1</c:v>
                </c:pt>
                <c:pt idx="31">
                  <c:v>14.2</c:v>
                </c:pt>
                <c:pt idx="32">
                  <c:v>14.4</c:v>
                </c:pt>
                <c:pt idx="33">
                  <c:v>15.1</c:v>
                </c:pt>
                <c:pt idx="34">
                  <c:v>15.6</c:v>
                </c:pt>
                <c:pt idx="35">
                  <c:v>15.7</c:v>
                </c:pt>
                <c:pt idx="36">
                  <c:v>15.8</c:v>
                </c:pt>
                <c:pt idx="37">
                  <c:v>16.100000000000001</c:v>
                </c:pt>
                <c:pt idx="38">
                  <c:v>16.100000000000001</c:v>
                </c:pt>
                <c:pt idx="39">
                  <c:v>16.5</c:v>
                </c:pt>
                <c:pt idx="40">
                  <c:v>16.5</c:v>
                </c:pt>
                <c:pt idx="41">
                  <c:v>16.8</c:v>
                </c:pt>
                <c:pt idx="42">
                  <c:v>16.8</c:v>
                </c:pt>
                <c:pt idx="43">
                  <c:v>16.899999999999999</c:v>
                </c:pt>
                <c:pt idx="44">
                  <c:v>18.3</c:v>
                </c:pt>
              </c:numCache>
            </c:numRef>
          </c:yVal>
          <c:smooth val="0"/>
          <c:extLst>
            <c:ext xmlns:c16="http://schemas.microsoft.com/office/drawing/2014/chart" uri="{C3380CC4-5D6E-409C-BE32-E72D297353CC}">
              <c16:uniqueId val="{00000000-8BEF-4377-BDE8-7CF5750A89BB}"/>
            </c:ext>
          </c:extLst>
        </c:ser>
        <c:dLbls>
          <c:showLegendKey val="0"/>
          <c:showVal val="0"/>
          <c:showCatName val="0"/>
          <c:showSerName val="0"/>
          <c:showPercent val="0"/>
          <c:showBubbleSize val="0"/>
        </c:dLbls>
        <c:axId val="131825664"/>
        <c:axId val="131826240"/>
      </c:scatterChart>
      <c:valAx>
        <c:axId val="131825664"/>
        <c:scaling>
          <c:orientation val="minMax"/>
        </c:scaling>
        <c:delete val="0"/>
        <c:axPos val="b"/>
        <c:majorTickMark val="out"/>
        <c:minorTickMark val="none"/>
        <c:tickLblPos val="nextTo"/>
        <c:crossAx val="131826240"/>
        <c:crosses val="autoZero"/>
        <c:crossBetween val="midCat"/>
      </c:valAx>
      <c:valAx>
        <c:axId val="131826240"/>
        <c:scaling>
          <c:orientation val="minMax"/>
        </c:scaling>
        <c:delete val="0"/>
        <c:axPos val="l"/>
        <c:majorGridlines/>
        <c:numFmt formatCode="General" sourceLinked="1"/>
        <c:majorTickMark val="out"/>
        <c:minorTickMark val="none"/>
        <c:tickLblPos val="nextTo"/>
        <c:crossAx val="131825664"/>
        <c:crosses val="autoZero"/>
        <c:crossBetween val="midCat"/>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494A05E-DEA9-4CEA-A63B-3593EEF3AC45}" type="datetimeFigureOut">
              <a:rPr lang="fr-FR" smtClean="0"/>
              <a:pPr/>
              <a:t>04/09/2024</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04/09/2024</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04/09/2024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04/09/2024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normAutofit/>
          </a:bodyPr>
          <a:lstStyle>
            <a:lvl1pPr>
              <a:defRPr sz="3200"/>
            </a:lvl1p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04/09/2024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04/09/2024</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04/09/2024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04/09/2024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04/09/2024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04/09/2024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04/09/2024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04/09/2024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04/09/2024</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28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a:t>TIPE</a:t>
            </a:r>
            <a:br>
              <a:rPr lang="fr-FR" b="1" dirty="0"/>
            </a:br>
            <a:r>
              <a:rPr lang="fr-FR" sz="3600" b="1" dirty="0"/>
              <a:t>Transition, transformation, conversion</a:t>
            </a:r>
            <a:endParaRPr lang="fr-FR" b="1" dirty="0"/>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2019</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a:bodyPr>
              <a:lstStyle/>
              <a:p>
                <a:r>
                  <a:rPr lang="fr-FR" dirty="0"/>
                  <a:t>Résultat : </a:t>
                </a:r>
              </a:p>
              <a:p>
                <a:pPr lvl="1"/>
                <a:r>
                  <a:rPr lang="fr-FR" dirty="0"/>
                  <a:t>moyenne PSI</a:t>
                </a:r>
                <a14:m>
                  <m:oMath xmlns:m="http://schemas.openxmlformats.org/officeDocument/2006/math">
                    <m:r>
                      <a:rPr lang="fr-FR" i="1">
                        <a:latin typeface="Cambria Math"/>
                      </a:rPr>
                      <m:t>⋆</m:t>
                    </m:r>
                  </m:oMath>
                </a14:m>
                <a:r>
                  <a:rPr lang="fr-FR" dirty="0"/>
                  <a:t> : 13,96/20 (de 7,3 </a:t>
                </a:r>
                <a:r>
                  <a:rPr lang="fr-FR" dirty="0">
                    <a:sym typeface="Wingdings" pitchFamily="2" charset="2"/>
                  </a:rPr>
                  <a:t>à 19,2)</a:t>
                </a:r>
              </a:p>
              <a:p>
                <a:pPr lvl="1"/>
                <a:r>
                  <a:rPr lang="fr-FR" dirty="0">
                    <a:sym typeface="Wingdings" pitchFamily="2" charset="2"/>
                  </a:rPr>
                  <a:t>Moyenne nationale en 2019 11,44</a:t>
                </a:r>
              </a:p>
              <a:p>
                <a:r>
                  <a:rPr lang="fr-FR" dirty="0">
                    <a:sym typeface="Wingdings" pitchFamily="2" charset="2"/>
                  </a:rPr>
                  <a:t>Ce qui semble avoir fonctionné</a:t>
                </a:r>
              </a:p>
              <a:p>
                <a:pPr lvl="1"/>
                <a:r>
                  <a:rPr lang="fr-FR" dirty="0">
                    <a:sym typeface="Wingdings" pitchFamily="2" charset="2"/>
                  </a:rPr>
                  <a:t>Gestion de trafic routier (Informatique) – 18,1/20</a:t>
                </a:r>
              </a:p>
              <a:p>
                <a:pPr lvl="1"/>
                <a:r>
                  <a:rPr lang="fr-FR" dirty="0">
                    <a:sym typeface="Wingdings" pitchFamily="2" charset="2"/>
                  </a:rPr>
                  <a:t>Intérêt des FAN car dans les courses de voitures (modèles réduit) (Travail expérimental et modèles simples) – 14 &amp; 19,2</a:t>
                </a:r>
              </a:p>
              <a:p>
                <a:pPr lvl="1"/>
                <a:r>
                  <a:rPr lang="fr-FR" dirty="0">
                    <a:sym typeface="Wingdings" pitchFamily="2" charset="2"/>
                  </a:rPr>
                  <a:t>Pilotage et stabilisation d’un gyropode (Modélisation et pilotage par Matlab) – 16,9 et 16,8</a:t>
                </a:r>
              </a:p>
              <a:p>
                <a:pPr lvl="1"/>
                <a:r>
                  <a:rPr lang="fr-FR" dirty="0">
                    <a:sym typeface="Wingdings" pitchFamily="2" charset="2"/>
                  </a:rPr>
                  <a:t>Etude avancée des différentiels automobile (Travail expérimental) – 15,9</a:t>
                </a:r>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a:blip r:embed="rId2"/>
                <a:stretch>
                  <a:fillRect l="-519" t="-988"/>
                </a:stretch>
              </a:blipFill>
            </p:spPr>
            <p:txBody>
              <a:bodyPr/>
              <a:lstStyle/>
              <a:p>
                <a:r>
                  <a:rPr lang="fr-FR">
                    <a:noFill/>
                  </a:rPr>
                  <a:t> </a:t>
                </a:r>
              </a:p>
            </p:txBody>
          </p:sp>
        </mc:Fallback>
      </mc:AlternateContent>
      <p:graphicFrame>
        <p:nvGraphicFramePr>
          <p:cNvPr id="7" name="Graphique 6"/>
          <p:cNvGraphicFramePr>
            <a:graphicFrameLocks/>
          </p:cNvGraphicFramePr>
          <p:nvPr>
            <p:extLst>
              <p:ext uri="{D42A27DB-BD31-4B8C-83A1-F6EECF244321}">
                <p14:modId xmlns:p14="http://schemas.microsoft.com/office/powerpoint/2010/main" val="4089063608"/>
              </p:ext>
            </p:extLst>
          </p:nvPr>
        </p:nvGraphicFramePr>
        <p:xfrm>
          <a:off x="5292080" y="0"/>
          <a:ext cx="3995936" cy="20608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910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2018</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11</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fontScale="925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12,54/20 (de 4,3 </a:t>
                </a:r>
                <a:r>
                  <a:rPr lang="fr-FR" dirty="0">
                    <a:sym typeface="Wingdings" pitchFamily="2" charset="2"/>
                  </a:rPr>
                  <a:t> à 18,3).</a:t>
                </a:r>
              </a:p>
              <a:p>
                <a:endParaRPr lang="fr-FR" dirty="0">
                  <a:sym typeface="Wingdings" pitchFamily="2" charset="2"/>
                </a:endParaRPr>
              </a:p>
              <a:p>
                <a:r>
                  <a:rPr lang="fr-FR" dirty="0">
                    <a:sym typeface="Wingdings" pitchFamily="2" charset="2"/>
                  </a:rPr>
                  <a:t>Ce qui semble avoir fonctionné</a:t>
                </a:r>
              </a:p>
              <a:p>
                <a:pPr lvl="1"/>
                <a:r>
                  <a:rPr lang="fr-FR" dirty="0">
                    <a:sym typeface="Wingdings" pitchFamily="2" charset="2"/>
                  </a:rPr>
                  <a:t>Optimisation de la position du cycliste dans la recherche de performance (18,3/20) :</a:t>
                </a:r>
              </a:p>
              <a:p>
                <a:pPr lvl="2"/>
                <a:r>
                  <a:rPr lang="fr-FR" dirty="0">
                    <a:sym typeface="Wingdings" pitchFamily="2" charset="2"/>
                  </a:rPr>
                  <a:t>Problématique personnelle, expériences complètes, modélisation, informatique, bouclage entre la problématique et l’expérience)</a:t>
                </a:r>
              </a:p>
              <a:p>
                <a:pPr lvl="1"/>
                <a:r>
                  <a:rPr lang="fr-FR" dirty="0">
                    <a:sym typeface="Wingdings" pitchFamily="2" charset="2"/>
                  </a:rPr>
                  <a:t>Impression sur étoffe, exercer une pression uniforme sur une surface non plane (16,9/20 et 14/20) </a:t>
                </a:r>
              </a:p>
              <a:p>
                <a:pPr lvl="2"/>
                <a:r>
                  <a:rPr lang="fr-FR" dirty="0">
                    <a:sym typeface="Wingdings" pitchFamily="2" charset="2"/>
                  </a:rPr>
                  <a:t>Problématique industrielle originale, modélisation classique mais bien faite, bonne présentation. </a:t>
                </a:r>
              </a:p>
              <a:p>
                <a:pPr lvl="1"/>
                <a:r>
                  <a:rPr lang="fr-FR" dirty="0">
                    <a:sym typeface="Wingdings" pitchFamily="2" charset="2"/>
                  </a:rPr>
                  <a:t>Influence de la pression des pneus sur la consommation de carburant (15,7/20)</a:t>
                </a:r>
              </a:p>
              <a:p>
                <a:pPr lvl="2"/>
                <a:r>
                  <a:rPr lang="fr-FR" dirty="0">
                    <a:sym typeface="Wingdings" pitchFamily="2" charset="2"/>
                  </a:rPr>
                  <a:t>Problématique simple, expérimentation et modèles relativement simples, mais rigoureux. </a:t>
                </a:r>
              </a:p>
              <a:p>
                <a:r>
                  <a:rPr lang="fr-FR" dirty="0">
                    <a:sym typeface="Wingdings" pitchFamily="2" charset="2"/>
                  </a:rPr>
                  <a:t>…</a:t>
                </a: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rotWithShape="1">
                <a:blip r:embed="rId2"/>
                <a:stretch>
                  <a:fillRect l="-296" t="-2099"/>
                </a:stretch>
              </a:blipFill>
            </p:spPr>
            <p:txBody>
              <a:bodyPr/>
              <a:lstStyle/>
              <a:p>
                <a:r>
                  <a:rPr lang="fr-FR">
                    <a:noFill/>
                  </a:rPr>
                  <a:t> </a:t>
                </a:r>
              </a:p>
            </p:txBody>
          </p:sp>
        </mc:Fallback>
      </mc:AlternateContent>
      <p:graphicFrame>
        <p:nvGraphicFramePr>
          <p:cNvPr id="5" name="Graphique 4"/>
          <p:cNvGraphicFramePr>
            <a:graphicFrameLocks/>
          </p:cNvGraphicFramePr>
          <p:nvPr>
            <p:extLst>
              <p:ext uri="{D42A27DB-BD31-4B8C-83A1-F6EECF244321}">
                <p14:modId xmlns:p14="http://schemas.microsoft.com/office/powerpoint/2010/main" val="1407799578"/>
              </p:ext>
            </p:extLst>
          </p:nvPr>
        </p:nvGraphicFramePr>
        <p:xfrm>
          <a:off x="5724128" y="116632"/>
          <a:ext cx="3413963" cy="2091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228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de moyens utilisables dans le lycée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12</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a:t>Machine de traction (1 Tonne)</a:t>
            </a:r>
          </a:p>
          <a:p>
            <a:r>
              <a:rPr lang="fr-FR" dirty="0"/>
              <a:t>Machine à découper/graver laser (bois, plexi jusqu’à 10 mm)</a:t>
            </a:r>
          </a:p>
          <a:p>
            <a:r>
              <a:rPr lang="fr-FR" dirty="0"/>
              <a:t>Imprimante 3D</a:t>
            </a:r>
          </a:p>
          <a:p>
            <a:r>
              <a:rPr lang="fr-FR" dirty="0"/>
              <a:t>Cartes </a:t>
            </a:r>
            <a:r>
              <a:rPr lang="fr-FR" dirty="0" err="1"/>
              <a:t>arduino</a:t>
            </a:r>
            <a:r>
              <a:rPr lang="fr-FR" dirty="0"/>
              <a:t> </a:t>
            </a:r>
            <a:r>
              <a:rPr lang="fr-FR" dirty="0" err="1"/>
              <a:t>Uno</a:t>
            </a:r>
            <a:r>
              <a:rPr lang="fr-FR" dirty="0"/>
              <a:t>/</a:t>
            </a:r>
            <a:r>
              <a:rPr lang="fr-FR" dirty="0" err="1"/>
              <a:t>Mega</a:t>
            </a:r>
            <a:endParaRPr lang="fr-FR" dirty="0"/>
          </a:p>
          <a:p>
            <a:r>
              <a:rPr lang="fr-FR" dirty="0"/>
              <a:t>Drones</a:t>
            </a:r>
          </a:p>
          <a:p>
            <a:r>
              <a:rPr lang="fr-FR" dirty="0"/>
              <a:t>Voiture de modélisme</a:t>
            </a:r>
          </a:p>
          <a:p>
            <a:r>
              <a:rPr lang="fr-FR" dirty="0"/>
              <a:t>Bateau de modélisme</a:t>
            </a:r>
          </a:p>
          <a:p>
            <a:r>
              <a:rPr lang="fr-FR" dirty="0"/>
              <a:t>Alim stabilisée</a:t>
            </a:r>
          </a:p>
          <a:p>
            <a:r>
              <a:rPr lang="fr-FR" dirty="0"/>
              <a:t>Composants électroniques divers</a:t>
            </a:r>
          </a:p>
          <a:p>
            <a:r>
              <a:rPr lang="fr-FR" dirty="0"/>
              <a:t>…</a:t>
            </a:r>
          </a:p>
          <a:p>
            <a:r>
              <a:rPr lang="fr-FR" dirty="0"/>
              <a:t>Logiciels de simulation</a:t>
            </a:r>
          </a:p>
          <a:p>
            <a:endParaRPr lang="fr-FR" dirty="0"/>
          </a:p>
          <a:p>
            <a:r>
              <a:rPr lang="fr-FR" b="1" dirty="0"/>
              <a:t>Vous pouvez conserver du matériel en salle B112 dans des boîtes en indiquant votre nom</a:t>
            </a:r>
          </a:p>
          <a:p>
            <a:endParaRPr lang="fr-FR" dirty="0"/>
          </a:p>
        </p:txBody>
      </p:sp>
    </p:spTree>
    <p:extLst>
      <p:ext uri="{BB962C8B-B14F-4D97-AF65-F5344CB8AC3E}">
        <p14:creationId xmlns:p14="http://schemas.microsoft.com/office/powerpoint/2010/main" val="27612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9E173-9026-44F0-8F82-1B5FAA6BE9FF}"/>
              </a:ext>
            </a:extLst>
          </p:cNvPr>
          <p:cNvSpPr>
            <a:spLocks noGrp="1"/>
          </p:cNvSpPr>
          <p:nvPr>
            <p:ph type="title"/>
          </p:nvPr>
        </p:nvSpPr>
        <p:spPr/>
        <p:txBody>
          <a:bodyPr/>
          <a:lstStyle/>
          <a:p>
            <a:r>
              <a:rPr lang="fr-FR" dirty="0"/>
              <a:t>… Pour finir</a:t>
            </a:r>
          </a:p>
        </p:txBody>
      </p:sp>
      <p:sp>
        <p:nvSpPr>
          <p:cNvPr id="3" name="Espace réservé du numéro de diapositive 2">
            <a:extLst>
              <a:ext uri="{FF2B5EF4-FFF2-40B4-BE49-F238E27FC236}">
                <a16:creationId xmlns:a16="http://schemas.microsoft.com/office/drawing/2014/main" id="{A6257024-E9C4-4F4E-A43B-CE53FE96056E}"/>
              </a:ext>
            </a:extLst>
          </p:cNvPr>
          <p:cNvSpPr>
            <a:spLocks noGrp="1"/>
          </p:cNvSpPr>
          <p:nvPr>
            <p:ph type="sldNum" sz="quarter" idx="12"/>
          </p:nvPr>
        </p:nvSpPr>
        <p:spPr/>
        <p:txBody>
          <a:bodyPr/>
          <a:lstStyle/>
          <a:p>
            <a:fld id="{3F1D8263-54E8-442D-88B4-DA252C595E3D}" type="slidenum">
              <a:rPr lang="fr-FR" smtClean="0"/>
              <a:pPr/>
              <a:t>13</a:t>
            </a:fld>
            <a:endParaRPr lang="fr-FR"/>
          </a:p>
        </p:txBody>
      </p:sp>
      <p:sp>
        <p:nvSpPr>
          <p:cNvPr id="4" name="Espace réservé du contenu 3">
            <a:extLst>
              <a:ext uri="{FF2B5EF4-FFF2-40B4-BE49-F238E27FC236}">
                <a16:creationId xmlns:a16="http://schemas.microsoft.com/office/drawing/2014/main" id="{DEB2DEB0-7D26-4D95-AFC8-61B2B7796355}"/>
              </a:ext>
            </a:extLst>
          </p:cNvPr>
          <p:cNvSpPr>
            <a:spLocks noGrp="1"/>
          </p:cNvSpPr>
          <p:nvPr>
            <p:ph sz="quarter" idx="1"/>
          </p:nvPr>
        </p:nvSpPr>
        <p:spPr/>
        <p:txBody>
          <a:bodyPr/>
          <a:lstStyle/>
          <a:p>
            <a:r>
              <a:rPr lang="fr-FR" dirty="0"/>
              <a:t>Retour de la Toussaint </a:t>
            </a:r>
          </a:p>
          <a:p>
            <a:pPr lvl="1"/>
            <a:r>
              <a:rPr lang="fr-FR" dirty="0"/>
              <a:t>5 minutes de présentation et 5 minutes de question par binôme pour valider le support et la problématique (3 Diapos)</a:t>
            </a:r>
          </a:p>
          <a:p>
            <a:r>
              <a:rPr lang="fr-FR" dirty="0"/>
              <a:t>Semaine avant les vacances de Printemps (et les écrits) : </a:t>
            </a:r>
          </a:p>
          <a:p>
            <a:pPr lvl="1"/>
            <a:r>
              <a:rPr lang="fr-FR" dirty="0"/>
              <a:t>présentation individuelle de votre TIPE (15 minutes + 15 minutes)</a:t>
            </a:r>
          </a:p>
          <a:p>
            <a:pPr lvl="1"/>
            <a:endParaRPr lang="fr-FR" dirty="0"/>
          </a:p>
          <a:p>
            <a:r>
              <a:rPr lang="fr-FR" b="1" dirty="0"/>
              <a:t>Vous pouvez venir travailler sur votre TIPE le vendredi après midi ou les autres jours entre 11h40 et 13h30, les salles B108 et B110 sont à vous !</a:t>
            </a:r>
          </a:p>
          <a:p>
            <a:endParaRPr lang="fr-FR" b="1" dirty="0"/>
          </a:p>
          <a:p>
            <a:r>
              <a:rPr lang="fr-FR" b="1" dirty="0"/>
              <a:t>On fait l’appel (pas d’absences non justifiées par mail)</a:t>
            </a:r>
          </a:p>
          <a:p>
            <a:r>
              <a:rPr lang="fr-FR" b="1" dirty="0"/>
              <a:t>DOT à remplir </a:t>
            </a:r>
            <a:r>
              <a:rPr lang="fr-FR" b="1"/>
              <a:t>(Google Drive)</a:t>
            </a:r>
            <a:endParaRPr lang="fr-FR" b="1" dirty="0"/>
          </a:p>
        </p:txBody>
      </p:sp>
    </p:spTree>
    <p:extLst>
      <p:ext uri="{BB962C8B-B14F-4D97-AF65-F5344CB8AC3E}">
        <p14:creationId xmlns:p14="http://schemas.microsoft.com/office/powerpoint/2010/main" val="2923182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critères d’évaluation</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14</a:t>
            </a:fld>
            <a:endParaRPr lang="fr-FR"/>
          </a:p>
        </p:txBody>
      </p:sp>
      <p:sp>
        <p:nvSpPr>
          <p:cNvPr id="4" name="Espace réservé du contenu 3"/>
          <p:cNvSpPr>
            <a:spLocks noGrp="1"/>
          </p:cNvSpPr>
          <p:nvPr>
            <p:ph sz="quarter" idx="1"/>
          </p:nvPr>
        </p:nvSpPr>
        <p:spPr>
          <a:xfrm>
            <a:off x="457200" y="1219200"/>
            <a:ext cx="8229600" cy="5137150"/>
          </a:xfrm>
        </p:spPr>
        <p:txBody>
          <a:bodyPr>
            <a:normAutofit fontScale="77500" lnSpcReduction="20000"/>
          </a:bodyPr>
          <a:lstStyle/>
          <a:p>
            <a:r>
              <a:rPr lang="fr-FR" dirty="0"/>
              <a:t>Potentiel scientifique</a:t>
            </a:r>
          </a:p>
          <a:p>
            <a:pPr lvl="1"/>
            <a:r>
              <a:rPr lang="fr-FR" dirty="0"/>
              <a:t>Pertinence scientifique (être en adéquation avec les programmes de Physique-Chimie et de SII de PSI)</a:t>
            </a:r>
          </a:p>
          <a:p>
            <a:pPr lvl="1"/>
            <a:r>
              <a:rPr lang="fr-FR" dirty="0"/>
              <a:t>Capacité à apprendre (s’approprier une problématique)</a:t>
            </a:r>
          </a:p>
          <a:p>
            <a:pPr lvl="1"/>
            <a:r>
              <a:rPr lang="fr-FR" dirty="0"/>
              <a:t>Ouverture (décloisonnement des disciplines et situer son travail dans un contexte sociétal)</a:t>
            </a:r>
          </a:p>
          <a:p>
            <a:r>
              <a:rPr lang="fr-FR" dirty="0"/>
              <a:t>Démarche scientifique</a:t>
            </a:r>
          </a:p>
          <a:p>
            <a:pPr lvl="1"/>
            <a:r>
              <a:rPr lang="fr-FR" dirty="0"/>
              <a:t>Questionnement scientifique (collecter des informations, mettre en place une démarche, une expérimentation, une modélisation)</a:t>
            </a:r>
          </a:p>
          <a:p>
            <a:pPr lvl="1"/>
            <a:r>
              <a:rPr lang="fr-FR" dirty="0"/>
              <a:t>Résoudre un problème</a:t>
            </a:r>
          </a:p>
          <a:p>
            <a:pPr lvl="1"/>
            <a:r>
              <a:rPr lang="fr-FR" dirty="0"/>
              <a:t>Aptitude à communiquer</a:t>
            </a:r>
          </a:p>
          <a:p>
            <a:r>
              <a:rPr lang="fr-FR" dirty="0"/>
              <a:t>Grille d’évaluation</a:t>
            </a:r>
          </a:p>
          <a:p>
            <a:pPr lvl="2"/>
            <a:r>
              <a:rPr lang="fr-FR" dirty="0"/>
              <a:t>Potentiel scientifique :</a:t>
            </a:r>
          </a:p>
          <a:p>
            <a:pPr lvl="2"/>
            <a:r>
              <a:rPr lang="fr-FR" dirty="0"/>
              <a:t>Justesse et pertinence scientifique (3 pt)</a:t>
            </a:r>
          </a:p>
          <a:p>
            <a:pPr lvl="2"/>
            <a:r>
              <a:rPr lang="fr-FR" dirty="0"/>
              <a:t>Capacité à apprendre – Appropriation (3 pt)</a:t>
            </a:r>
          </a:p>
          <a:p>
            <a:pPr lvl="2"/>
            <a:r>
              <a:rPr lang="fr-FR" dirty="0"/>
              <a:t>Ouverture – Curiosité (3 pt)</a:t>
            </a:r>
          </a:p>
          <a:p>
            <a:pPr lvl="1"/>
            <a:r>
              <a:rPr lang="fr-FR" dirty="0"/>
              <a:t>Démarche scientifique :</a:t>
            </a:r>
          </a:p>
          <a:p>
            <a:pPr lvl="2"/>
            <a:r>
              <a:rPr lang="fr-FR" dirty="0"/>
              <a:t>Questionnement scientifique – Méthode (3 pt)</a:t>
            </a:r>
          </a:p>
          <a:p>
            <a:pPr lvl="2"/>
            <a:r>
              <a:rPr lang="fr-FR" dirty="0"/>
              <a:t>Résolution d’un problème (technique)(3 pt)</a:t>
            </a:r>
          </a:p>
          <a:p>
            <a:pPr lvl="2"/>
            <a:r>
              <a:rPr lang="fr-FR" dirty="0"/>
              <a:t>Communication (3 pt)</a:t>
            </a:r>
          </a:p>
          <a:p>
            <a:pPr lvl="1"/>
            <a:r>
              <a:rPr lang="fr-FR" dirty="0"/>
              <a:t>Valorisation spécifique  (2 pt)</a:t>
            </a:r>
          </a:p>
        </p:txBody>
      </p:sp>
    </p:spTree>
    <p:extLst>
      <p:ext uri="{BB962C8B-B14F-4D97-AF65-F5344CB8AC3E}">
        <p14:creationId xmlns:p14="http://schemas.microsoft.com/office/powerpoint/2010/main" val="3037137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Thème de TIPE &amp; compétences développées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15</a:t>
            </a:fld>
            <a:endParaRPr lang="fr-FR"/>
          </a:p>
        </p:txBody>
      </p:sp>
      <p:sp>
        <p:nvSpPr>
          <p:cNvPr id="4" name="Espace réservé du contenu 3"/>
          <p:cNvSpPr>
            <a:spLocks noGrp="1"/>
          </p:cNvSpPr>
          <p:nvPr>
            <p:ph sz="quarter" idx="1"/>
          </p:nvPr>
        </p:nvSpPr>
        <p:spPr/>
        <p:txBody>
          <a:bodyPr>
            <a:normAutofit/>
          </a:bodyPr>
          <a:lstStyle/>
          <a:p>
            <a:pPr marL="0" indent="0">
              <a:buNone/>
            </a:pPr>
            <a:endParaRPr lang="fr-FR" dirty="0"/>
          </a:p>
          <a:p>
            <a:r>
              <a:rPr lang="fr-FR" dirty="0"/>
              <a:t>Les TIPE permettent à l'étudiant de développer des compétences telles que :</a:t>
            </a:r>
          </a:p>
          <a:p>
            <a:pPr lvl="1"/>
            <a:r>
              <a:rPr lang="fr-FR" dirty="0"/>
              <a:t>identifier, s'approprier et traiter une problématique explicitement reliée au thème ;</a:t>
            </a:r>
          </a:p>
          <a:p>
            <a:pPr lvl="1"/>
            <a:r>
              <a:rPr lang="fr-FR" dirty="0"/>
              <a:t>collecter des informations pertinentes (internet, bibliothèque, littérature, contacts industriels, visites de laboratoires, etc.), les analyser, les synthétiser ;</a:t>
            </a:r>
          </a:p>
          <a:p>
            <a:pPr lvl="1"/>
            <a:r>
              <a:rPr lang="fr-FR" dirty="0"/>
              <a:t>réaliser une production ou une expérimentation personnelle et en exploiter les résultats ;</a:t>
            </a:r>
          </a:p>
          <a:p>
            <a:pPr lvl="1"/>
            <a:r>
              <a:rPr lang="fr-FR" dirty="0"/>
              <a:t>construire et valider une modélisation ;</a:t>
            </a:r>
          </a:p>
          <a:p>
            <a:pPr lvl="1"/>
            <a:r>
              <a:rPr lang="fr-FR" dirty="0"/>
              <a:t>communiquer sur une production ou une expérimentation personnelle.</a:t>
            </a:r>
          </a:p>
          <a:p>
            <a:endParaRPr lang="fr-FR" dirty="0"/>
          </a:p>
          <a:p>
            <a:pPr marL="0" indent="0">
              <a:buNone/>
            </a:pPr>
            <a:endParaRPr lang="fr-FR" dirty="0"/>
          </a:p>
        </p:txBody>
      </p:sp>
    </p:spTree>
    <p:extLst>
      <p:ext uri="{BB962C8B-B14F-4D97-AF65-F5344CB8AC3E}">
        <p14:creationId xmlns:p14="http://schemas.microsoft.com/office/powerpoint/2010/main" val="311729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16</a:t>
            </a:fld>
            <a:endParaRPr lang="fr-FR"/>
          </a:p>
        </p:txBody>
      </p:sp>
      <p:sp>
        <p:nvSpPr>
          <p:cNvPr id="4" name="Espace réservé du contenu 3"/>
          <p:cNvSpPr>
            <a:spLocks noGrp="1"/>
          </p:cNvSpPr>
          <p:nvPr>
            <p:ph sz="quarter" idx="1"/>
          </p:nvPr>
        </p:nvSpPr>
        <p:spPr/>
        <p:txBody>
          <a:bodyPr>
            <a:normAutofit/>
          </a:bodyPr>
          <a:lstStyle/>
          <a:p>
            <a:r>
              <a:rPr lang="fr-FR" sz="1800" dirty="0"/>
              <a:t>Lors des travaux d'initiative personnelle encadrés</a:t>
            </a:r>
            <a:r>
              <a:rPr lang="fr-FR" sz="1800" b="1" dirty="0"/>
              <a:t>, l'étudiant a un travail personnel à effectuer</a:t>
            </a:r>
            <a:r>
              <a:rPr lang="fr-FR" sz="1800" dirty="0"/>
              <a:t>, qui le met en situation de responsabilité. Cette activité est en particulier une </a:t>
            </a:r>
            <a:r>
              <a:rPr lang="fr-FR" sz="1800" b="1" dirty="0"/>
              <a:t>initiation et un entraînement à la démarche de recherche scientifique et technologique </a:t>
            </a:r>
            <a:r>
              <a:rPr lang="fr-FR" sz="1800" dirty="0"/>
              <a:t>dont chacun sait que les processus afférents sont nombreux et variés.</a:t>
            </a:r>
          </a:p>
          <a:p>
            <a:endParaRPr lang="fr-FR" sz="1800" dirty="0"/>
          </a:p>
          <a:p>
            <a:r>
              <a:rPr lang="fr-FR" sz="1800" b="1" dirty="0"/>
              <a:t>L'activité de TIPE doit amener l'étudiant à se poser des questions avant de tenter d'y répondre. </a:t>
            </a:r>
            <a:r>
              <a:rPr lang="fr-FR" sz="1800" dirty="0"/>
              <a:t>En effet, le questionnement préalable à l'élaboration ou à la recherche des solutions est une pratique courante des scientifiques. </a:t>
            </a:r>
            <a:r>
              <a:rPr lang="fr-FR" sz="1800" b="1" dirty="0"/>
              <a:t>La recherche scientifique et technologique conduit à l'élaboration </a:t>
            </a:r>
            <a:r>
              <a:rPr lang="fr-FR" sz="1800" dirty="0"/>
              <a:t>d'objets de pensée et </a:t>
            </a:r>
            <a:r>
              <a:rPr lang="fr-FR" sz="1800" b="1" dirty="0"/>
              <a:t>d'objets réels</a:t>
            </a:r>
            <a:r>
              <a:rPr lang="fr-FR" sz="1800" dirty="0"/>
              <a:t>, qui participent au processus permanent de construction qui va de la connaissance à la conception voire à la réalisation, et portent le nom d'inventions, de découvertes et d'innovations scientifiques et technologiques. La mise en convergence de travaux de recherche émanant de plusieurs champs disciplinaires assure le progrès des connaissances et permet des avancées dans l'intelligibilité du monde réel.</a:t>
            </a:r>
          </a:p>
        </p:txBody>
      </p:sp>
    </p:spTree>
    <p:extLst>
      <p:ext uri="{BB962C8B-B14F-4D97-AF65-F5344CB8AC3E}">
        <p14:creationId xmlns:p14="http://schemas.microsoft.com/office/powerpoint/2010/main" val="89939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 - Résumé</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a:t>Un TIPE c’est </a:t>
            </a:r>
          </a:p>
          <a:p>
            <a:pPr lvl="1"/>
            <a:r>
              <a:rPr lang="fr-FR" b="1" dirty="0">
                <a:solidFill>
                  <a:srgbClr val="BE4B48"/>
                </a:solidFill>
              </a:rPr>
              <a:t>Une problématique technologique ou scientifique</a:t>
            </a:r>
          </a:p>
          <a:p>
            <a:pPr lvl="1"/>
            <a:r>
              <a:rPr lang="fr-FR" b="1" dirty="0">
                <a:solidFill>
                  <a:srgbClr val="BE4B48"/>
                </a:solidFill>
              </a:rPr>
              <a:t>Un support</a:t>
            </a:r>
          </a:p>
          <a:p>
            <a:pPr lvl="1"/>
            <a:r>
              <a:rPr lang="fr-FR" b="1" dirty="0">
                <a:solidFill>
                  <a:srgbClr val="BE4B48"/>
                </a:solidFill>
              </a:rPr>
              <a:t>Un fil conducteur, une histoire, … bref une démarche scientifique permettant de répondre à la problématique.</a:t>
            </a:r>
          </a:p>
          <a:p>
            <a:pPr lvl="2"/>
            <a:r>
              <a:rPr lang="fr-FR" b="1" dirty="0">
                <a:solidFill>
                  <a:srgbClr val="BE4B48"/>
                </a:solidFill>
              </a:rPr>
              <a:t>Une plus value, un apport personnel, un truc en plus</a:t>
            </a:r>
          </a:p>
          <a:p>
            <a:r>
              <a:rPr lang="fr-FR" dirty="0"/>
              <a:t>Pour répondre à votre problématique votre TIPE doit comprendre :</a:t>
            </a:r>
          </a:p>
          <a:p>
            <a:pPr lvl="1"/>
            <a:r>
              <a:rPr lang="fr-FR" dirty="0"/>
              <a:t>Une modélisation scientifique</a:t>
            </a:r>
          </a:p>
          <a:p>
            <a:pPr lvl="1"/>
            <a:r>
              <a:rPr lang="fr-FR" dirty="0"/>
              <a:t>ET/OU une expérimentation permettant de :</a:t>
            </a:r>
          </a:p>
          <a:p>
            <a:pPr lvl="2"/>
            <a:r>
              <a:rPr lang="fr-FR" dirty="0"/>
              <a:t>Mesurer le phénomène problématique</a:t>
            </a:r>
          </a:p>
          <a:p>
            <a:pPr lvl="2"/>
            <a:r>
              <a:rPr lang="fr-FR" dirty="0"/>
              <a:t>Mesurer une performance permettant de résoudre une problématique</a:t>
            </a:r>
          </a:p>
          <a:p>
            <a:pPr lvl="2"/>
            <a:r>
              <a:rPr lang="fr-FR" dirty="0"/>
              <a:t>Identifier un paramètre du modèle…</a:t>
            </a:r>
          </a:p>
          <a:p>
            <a:r>
              <a:rPr lang="fr-FR" dirty="0"/>
              <a:t>Pour s’ancrer dans le concret, votre problématique peut s’appuyer sur : </a:t>
            </a:r>
          </a:p>
          <a:p>
            <a:pPr lvl="1"/>
            <a:r>
              <a:rPr lang="fr-FR" dirty="0"/>
              <a:t>Un contact industriel ou dans le milieu de la recherche</a:t>
            </a:r>
          </a:p>
          <a:p>
            <a:pPr lvl="1"/>
            <a:r>
              <a:rPr lang="fr-FR" dirty="0"/>
              <a:t>Une passion sportive ou technologique</a:t>
            </a:r>
          </a:p>
          <a:p>
            <a:pPr lvl="1"/>
            <a:r>
              <a:rPr lang="fr-FR" dirty="0"/>
              <a:t>La validation d’une performance d’un produit commercialisé…</a:t>
            </a:r>
          </a:p>
        </p:txBody>
      </p:sp>
    </p:spTree>
    <p:extLst>
      <p:ext uri="{BB962C8B-B14F-4D97-AF65-F5344CB8AC3E}">
        <p14:creationId xmlns:p14="http://schemas.microsoft.com/office/powerpoint/2010/main" val="205815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EA67CA-297A-932C-653F-D6D3AF2FC219}"/>
              </a:ext>
            </a:extLst>
          </p:cNvPr>
          <p:cNvSpPr>
            <a:spLocks noGrp="1"/>
          </p:cNvSpPr>
          <p:nvPr>
            <p:ph type="title"/>
          </p:nvPr>
        </p:nvSpPr>
        <p:spPr/>
        <p:txBody>
          <a:bodyPr/>
          <a:lstStyle/>
          <a:p>
            <a:r>
              <a:rPr lang="fr-FR" dirty="0"/>
              <a:t>Critères d’évaluation</a:t>
            </a:r>
          </a:p>
        </p:txBody>
      </p:sp>
      <p:sp>
        <p:nvSpPr>
          <p:cNvPr id="3" name="Espace réservé du numéro de diapositive 2">
            <a:extLst>
              <a:ext uri="{FF2B5EF4-FFF2-40B4-BE49-F238E27FC236}">
                <a16:creationId xmlns:a16="http://schemas.microsoft.com/office/drawing/2014/main" id="{B6F808E5-F437-189F-1E3F-58BC793F9D8A}"/>
              </a:ext>
            </a:extLst>
          </p:cNvPr>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a:extLst>
              <a:ext uri="{FF2B5EF4-FFF2-40B4-BE49-F238E27FC236}">
                <a16:creationId xmlns:a16="http://schemas.microsoft.com/office/drawing/2014/main" id="{1D4D35CC-9C28-C1F7-B7F8-F0283C0A1F93}"/>
              </a:ext>
            </a:extLst>
          </p:cNvPr>
          <p:cNvSpPr>
            <a:spLocks noGrp="1"/>
          </p:cNvSpPr>
          <p:nvPr>
            <p:ph sz="quarter" idx="1"/>
          </p:nvPr>
        </p:nvSpPr>
        <p:spPr/>
        <p:txBody>
          <a:bodyPr/>
          <a:lstStyle/>
          <a:p>
            <a:r>
              <a:rPr lang="fr-FR" dirty="0"/>
              <a:t>MCOT</a:t>
            </a:r>
          </a:p>
          <a:p>
            <a:pPr lvl="1"/>
            <a:r>
              <a:rPr lang="fr-FR" dirty="0"/>
              <a:t>Ancrage au thème, pertinence des mots clefs, références bibliographiques…</a:t>
            </a:r>
          </a:p>
          <a:p>
            <a:r>
              <a:rPr lang="fr-FR" dirty="0"/>
              <a:t>Justesse scientifique</a:t>
            </a:r>
          </a:p>
          <a:p>
            <a:r>
              <a:rPr lang="fr-FR" dirty="0"/>
              <a:t>Capacité à apprendre, appropriation</a:t>
            </a:r>
          </a:p>
          <a:p>
            <a:r>
              <a:rPr lang="fr-FR" dirty="0"/>
              <a:t>Ouverture, Curiosité</a:t>
            </a:r>
          </a:p>
          <a:p>
            <a:r>
              <a:rPr lang="fr-FR" dirty="0"/>
              <a:t>Questionnement – Méthode</a:t>
            </a:r>
          </a:p>
          <a:p>
            <a:r>
              <a:rPr lang="fr-FR" dirty="0"/>
              <a:t>Résolution de problèmes - Techniques</a:t>
            </a:r>
          </a:p>
          <a:p>
            <a:r>
              <a:rPr lang="fr-FR" dirty="0"/>
              <a:t>Communication, présentation, échange</a:t>
            </a:r>
          </a:p>
        </p:txBody>
      </p:sp>
    </p:spTree>
    <p:extLst>
      <p:ext uri="{BB962C8B-B14F-4D97-AF65-F5344CB8AC3E}">
        <p14:creationId xmlns:p14="http://schemas.microsoft.com/office/powerpoint/2010/main" val="322435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conseils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lstStyle/>
          <a:p>
            <a:r>
              <a:rPr lang="fr-FR" dirty="0"/>
              <a:t>L’année est courte : 25 créneaux de 2 heures</a:t>
            </a:r>
          </a:p>
          <a:p>
            <a:r>
              <a:rPr lang="fr-FR" dirty="0"/>
              <a:t>Profiter de ces créneaux pour vous consacrer entièrement au TIPE.</a:t>
            </a:r>
          </a:p>
          <a:p>
            <a:endParaRPr lang="fr-FR" dirty="0"/>
          </a:p>
          <a:p>
            <a:endParaRPr lang="fr-FR" dirty="0"/>
          </a:p>
          <a:p>
            <a:r>
              <a:rPr lang="fr-FR" dirty="0"/>
              <a:t>Feuille de présence à signer le jeudi</a:t>
            </a:r>
          </a:p>
          <a:p>
            <a:r>
              <a:rPr lang="fr-FR" dirty="0"/>
              <a:t>Tenir un carnet de bord hebdomadaire sur les activités réalisées pendant l’année (permettra de remplir le DOT – Déroulé opérationnel du TIPE)</a:t>
            </a:r>
          </a:p>
          <a:p>
            <a:endParaRPr lang="fr-FR" dirty="0"/>
          </a:p>
        </p:txBody>
      </p:sp>
    </p:spTree>
    <p:extLst>
      <p:ext uri="{BB962C8B-B14F-4D97-AF65-F5344CB8AC3E}">
        <p14:creationId xmlns:p14="http://schemas.microsoft.com/office/powerpoint/2010/main" val="419185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jalons qui vont ponctuer l’année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normAutofit fontScale="77500" lnSpcReduction="20000"/>
          </a:bodyPr>
          <a:lstStyle/>
          <a:p>
            <a:r>
              <a:rPr lang="fr-FR" dirty="0"/>
              <a:t>Décembre, Présentation du travail</a:t>
            </a:r>
          </a:p>
          <a:p>
            <a:endParaRPr lang="fr-FR" dirty="0"/>
          </a:p>
          <a:p>
            <a:r>
              <a:rPr lang="fr-FR" dirty="0"/>
              <a:t>Décembre – Janvier : saisie en ligne du titre et de la motivation du choix du sujet</a:t>
            </a:r>
          </a:p>
          <a:p>
            <a:r>
              <a:rPr lang="fr-FR" dirty="0"/>
              <a:t>Fin janvier – saisie en ligne de son MCOT (Mise en cohérence des objectifs du TIPE)</a:t>
            </a:r>
          </a:p>
          <a:p>
            <a:pPr lvl="1"/>
            <a:r>
              <a:rPr lang="fr-FR" dirty="0"/>
              <a:t>Positionnement thématique et mots </a:t>
            </a:r>
            <a:r>
              <a:rPr lang="fr-FR" dirty="0" err="1"/>
              <a:t>cléfs</a:t>
            </a:r>
            <a:r>
              <a:rPr lang="fr-FR" dirty="0"/>
              <a:t> (Français, anglais)</a:t>
            </a:r>
          </a:p>
          <a:p>
            <a:pPr lvl="1"/>
            <a:r>
              <a:rPr lang="fr-FR" dirty="0"/>
              <a:t>Bibliographie commentée</a:t>
            </a:r>
          </a:p>
          <a:p>
            <a:pPr lvl="1"/>
            <a:r>
              <a:rPr lang="fr-FR" dirty="0"/>
              <a:t>Problématique retenue</a:t>
            </a:r>
          </a:p>
          <a:p>
            <a:pPr lvl="1"/>
            <a:r>
              <a:rPr lang="fr-FR" dirty="0"/>
              <a:t>Objectifs de travail</a:t>
            </a:r>
          </a:p>
          <a:p>
            <a:pPr lvl="1"/>
            <a:r>
              <a:rPr lang="fr-FR" dirty="0"/>
              <a:t>Références bibliographique</a:t>
            </a:r>
          </a:p>
          <a:p>
            <a:pPr marL="0" indent="0">
              <a:buNone/>
            </a:pPr>
            <a:endParaRPr lang="fr-FR" dirty="0"/>
          </a:p>
          <a:p>
            <a:r>
              <a:rPr lang="fr-FR" dirty="0"/>
              <a:t>Avril : Présentation du travail</a:t>
            </a:r>
          </a:p>
          <a:p>
            <a:endParaRPr lang="fr-FR" dirty="0"/>
          </a:p>
          <a:p>
            <a:r>
              <a:rPr lang="fr-FR" dirty="0"/>
              <a:t>Juin : </a:t>
            </a:r>
          </a:p>
          <a:p>
            <a:pPr lvl="1"/>
            <a:r>
              <a:rPr lang="fr-FR" dirty="0"/>
              <a:t>Déroulé opérationnel des tâches</a:t>
            </a:r>
          </a:p>
          <a:p>
            <a:pPr lvl="1"/>
            <a:r>
              <a:rPr lang="fr-FR" dirty="0"/>
              <a:t>Dépôt de la présentation</a:t>
            </a:r>
          </a:p>
        </p:txBody>
      </p:sp>
    </p:spTree>
    <p:extLst>
      <p:ext uri="{BB962C8B-B14F-4D97-AF65-F5344CB8AC3E}">
        <p14:creationId xmlns:p14="http://schemas.microsoft.com/office/powerpoint/2010/main" val="94667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E9F56B-884B-0D11-66CF-5C577F38F8FD}"/>
              </a:ext>
            </a:extLst>
          </p:cNvPr>
          <p:cNvSpPr>
            <a:spLocks noGrp="1"/>
          </p:cNvSpPr>
          <p:nvPr>
            <p:ph type="title"/>
          </p:nvPr>
        </p:nvSpPr>
        <p:spPr/>
        <p:txBody>
          <a:bodyPr/>
          <a:lstStyle/>
          <a:p>
            <a:r>
              <a:rPr lang="fr-FR" dirty="0"/>
              <a:t>Retour sur 2024</a:t>
            </a:r>
          </a:p>
        </p:txBody>
      </p:sp>
      <p:sp>
        <p:nvSpPr>
          <p:cNvPr id="3" name="Espace réservé du numéro de diapositive 2">
            <a:extLst>
              <a:ext uri="{FF2B5EF4-FFF2-40B4-BE49-F238E27FC236}">
                <a16:creationId xmlns:a16="http://schemas.microsoft.com/office/drawing/2014/main" id="{A1E6731B-2616-3603-E95E-CBFD8040929E}"/>
              </a:ext>
            </a:extLst>
          </p:cNvPr>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a:extLst>
              <a:ext uri="{FF2B5EF4-FFF2-40B4-BE49-F238E27FC236}">
                <a16:creationId xmlns:a16="http://schemas.microsoft.com/office/drawing/2014/main" id="{24A48458-D287-A2EC-8BB7-CE6A4588EB52}"/>
              </a:ext>
            </a:extLst>
          </p:cNvPr>
          <p:cNvSpPr>
            <a:spLocks noGrp="1"/>
          </p:cNvSpPr>
          <p:nvPr>
            <p:ph sz="quarter" idx="1"/>
          </p:nvPr>
        </p:nvSpPr>
        <p:spPr>
          <a:xfrm>
            <a:off x="457200" y="1803608"/>
            <a:ext cx="8229600" cy="4505712"/>
          </a:xfrm>
        </p:spPr>
        <p:txBody>
          <a:bodyPr>
            <a:normAutofit fontScale="62500" lnSpcReduction="20000"/>
          </a:bodyPr>
          <a:lstStyle/>
          <a:p>
            <a:r>
              <a:rPr lang="fr-FR" dirty="0"/>
              <a:t>De 6 à 19,3</a:t>
            </a:r>
          </a:p>
          <a:p>
            <a:r>
              <a:rPr lang="fr-FR" dirty="0"/>
              <a:t>Moyenne de 12,9</a:t>
            </a:r>
          </a:p>
          <a:p>
            <a:endParaRPr lang="fr-FR" dirty="0"/>
          </a:p>
          <a:p>
            <a:r>
              <a:rPr lang="fr-FR" dirty="0"/>
              <a:t>16.1	Etude de la synchronisation des métronomes mécaniques.</a:t>
            </a:r>
          </a:p>
          <a:p>
            <a:r>
              <a:rPr lang="fr-FR" dirty="0"/>
              <a:t>16.9	Optimisation, à bas-coût, de l’efficacité d’un cycle de pédalage pour un cycliste.</a:t>
            </a:r>
          </a:p>
          <a:p>
            <a:r>
              <a:rPr lang="fr-FR" b="1" dirty="0">
                <a:solidFill>
                  <a:srgbClr val="FF0000"/>
                </a:solidFill>
              </a:rPr>
              <a:t>16.8	Etude chute domino</a:t>
            </a:r>
          </a:p>
          <a:p>
            <a:r>
              <a:rPr lang="fr-FR" b="1" dirty="0">
                <a:solidFill>
                  <a:srgbClr val="FF0000"/>
                </a:solidFill>
              </a:rPr>
              <a:t>14.7	Détermination de l'importance de la coordination des bobbeurs dans un bobsleigh.</a:t>
            </a:r>
          </a:p>
          <a:p>
            <a:r>
              <a:rPr lang="fr-FR" b="1" dirty="0">
                <a:solidFill>
                  <a:srgbClr val="FF0000"/>
                </a:solidFill>
              </a:rPr>
              <a:t>14.7	Trajectoires réelle d'un ballon de volley</a:t>
            </a:r>
          </a:p>
          <a:p>
            <a:r>
              <a:rPr lang="fr-FR" dirty="0"/>
              <a:t>15.5	Avalanches de neige : effets et résilience</a:t>
            </a:r>
          </a:p>
          <a:p>
            <a:r>
              <a:rPr lang="fr-FR" dirty="0"/>
              <a:t>18	Robot basketteur</a:t>
            </a:r>
          </a:p>
          <a:p>
            <a:r>
              <a:rPr lang="fr-FR" b="1" dirty="0">
                <a:solidFill>
                  <a:srgbClr val="FF0000"/>
                </a:solidFill>
              </a:rPr>
              <a:t>19.3	Modification d'un tremplin de saut à ski</a:t>
            </a:r>
          </a:p>
          <a:p>
            <a:r>
              <a:rPr lang="fr-FR" dirty="0"/>
              <a:t>17.3	Optimisation de la vitesse d'un catamaran grâce à un foil.</a:t>
            </a:r>
          </a:p>
          <a:p>
            <a:r>
              <a:rPr lang="fr-FR" b="1" dirty="0">
                <a:solidFill>
                  <a:srgbClr val="FF0000"/>
                </a:solidFill>
              </a:rPr>
              <a:t>14.3	Toupie en sustentation</a:t>
            </a:r>
          </a:p>
          <a:p>
            <a:r>
              <a:rPr lang="fr-FR" b="1" dirty="0">
                <a:solidFill>
                  <a:srgbClr val="FF0000"/>
                </a:solidFill>
              </a:rPr>
              <a:t>16.1	Passage de vitesse à vélo</a:t>
            </a:r>
          </a:p>
          <a:p>
            <a:r>
              <a:rPr lang="fr-FR" dirty="0"/>
              <a:t>15.2	Les combinaisons en néoprène en plongée sous marine</a:t>
            </a:r>
          </a:p>
          <a:p>
            <a:r>
              <a:rPr lang="fr-FR" b="1" dirty="0">
                <a:solidFill>
                  <a:srgbClr val="FF0000"/>
                </a:solidFill>
              </a:rPr>
              <a:t>15	Freinage roller</a:t>
            </a:r>
          </a:p>
        </p:txBody>
      </p:sp>
      <p:graphicFrame>
        <p:nvGraphicFramePr>
          <p:cNvPr id="5" name="Graphique 4">
            <a:extLst>
              <a:ext uri="{FF2B5EF4-FFF2-40B4-BE49-F238E27FC236}">
                <a16:creationId xmlns:a16="http://schemas.microsoft.com/office/drawing/2014/main" id="{42BEB21E-A564-3C89-59CF-1064E71DC4A0}"/>
              </a:ext>
            </a:extLst>
          </p:cNvPr>
          <p:cNvGraphicFramePr>
            <a:graphicFrameLocks/>
          </p:cNvGraphicFramePr>
          <p:nvPr>
            <p:extLst>
              <p:ext uri="{D42A27DB-BD31-4B8C-83A1-F6EECF244321}">
                <p14:modId xmlns:p14="http://schemas.microsoft.com/office/powerpoint/2010/main" val="1720417727"/>
              </p:ext>
            </p:extLst>
          </p:nvPr>
        </p:nvGraphicFramePr>
        <p:xfrm>
          <a:off x="4644008" y="1126"/>
          <a:ext cx="4572000" cy="22757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413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18D70B-346D-F630-F616-F4B34960950E}"/>
              </a:ext>
            </a:extLst>
          </p:cNvPr>
          <p:cNvSpPr>
            <a:spLocks noGrp="1"/>
          </p:cNvSpPr>
          <p:nvPr>
            <p:ph type="title"/>
          </p:nvPr>
        </p:nvSpPr>
        <p:spPr/>
        <p:txBody>
          <a:bodyPr/>
          <a:lstStyle/>
          <a:p>
            <a:r>
              <a:rPr lang="fr-FR" dirty="0"/>
              <a:t>Retour sur 2023</a:t>
            </a:r>
          </a:p>
        </p:txBody>
      </p:sp>
      <p:sp>
        <p:nvSpPr>
          <p:cNvPr id="3" name="Espace réservé du numéro de diapositive 2">
            <a:extLst>
              <a:ext uri="{FF2B5EF4-FFF2-40B4-BE49-F238E27FC236}">
                <a16:creationId xmlns:a16="http://schemas.microsoft.com/office/drawing/2014/main" id="{343A690D-EAB9-CB10-8BBB-FC28D1275291}"/>
              </a:ext>
            </a:extLst>
          </p:cNvPr>
          <p:cNvSpPr>
            <a:spLocks noGrp="1"/>
          </p:cNvSpPr>
          <p:nvPr>
            <p:ph type="sldNum" sz="quarter" idx="12"/>
          </p:nvPr>
        </p:nvSpPr>
        <p:spPr/>
        <p:txBody>
          <a:bodyPr/>
          <a:lstStyle/>
          <a:p>
            <a:fld id="{3F1D8263-54E8-442D-88B4-DA252C595E3D}" type="slidenum">
              <a:rPr lang="fr-FR" smtClean="0"/>
              <a:pPr/>
              <a:t>7</a:t>
            </a:fld>
            <a:endParaRPr lang="fr-FR"/>
          </a:p>
        </p:txBody>
      </p:sp>
      <p:graphicFrame>
        <p:nvGraphicFramePr>
          <p:cNvPr id="10" name="Graphique 9">
            <a:extLst>
              <a:ext uri="{FF2B5EF4-FFF2-40B4-BE49-F238E27FC236}">
                <a16:creationId xmlns:a16="http://schemas.microsoft.com/office/drawing/2014/main" id="{246477AF-0CA9-66A9-2D82-026280F73A6C}"/>
              </a:ext>
            </a:extLst>
          </p:cNvPr>
          <p:cNvGraphicFramePr>
            <a:graphicFrameLocks/>
          </p:cNvGraphicFramePr>
          <p:nvPr>
            <p:extLst>
              <p:ext uri="{D42A27DB-BD31-4B8C-83A1-F6EECF244321}">
                <p14:modId xmlns:p14="http://schemas.microsoft.com/office/powerpoint/2010/main" val="71620475"/>
              </p:ext>
            </p:extLst>
          </p:nvPr>
        </p:nvGraphicFramePr>
        <p:xfrm>
          <a:off x="5580112" y="0"/>
          <a:ext cx="3563888" cy="234888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1" name="Espace réservé du contenu 3">
                <a:extLst>
                  <a:ext uri="{FF2B5EF4-FFF2-40B4-BE49-F238E27FC236}">
                    <a16:creationId xmlns:a16="http://schemas.microsoft.com/office/drawing/2014/main" id="{B7E3A57D-DDF6-0526-D826-B72C51A84C49}"/>
                  </a:ext>
                </a:extLst>
              </p:cNvPr>
              <p:cNvSpPr>
                <a:spLocks noGrp="1"/>
              </p:cNvSpPr>
              <p:nvPr>
                <p:ph sz="quarter" idx="1"/>
              </p:nvPr>
            </p:nvSpPr>
            <p:spPr>
              <a:xfrm>
                <a:off x="457200" y="1219200"/>
                <a:ext cx="8229600" cy="5137150"/>
              </a:xfrm>
            </p:spPr>
            <p:txBody>
              <a:bodyPr>
                <a:normAutofit fontScale="925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13,2/20 (de 6,7 </a:t>
                </a:r>
                <a:r>
                  <a:rPr lang="fr-FR" dirty="0">
                    <a:sym typeface="Wingdings" pitchFamily="2" charset="2"/>
                  </a:rPr>
                  <a:t>à 17,8)</a:t>
                </a:r>
              </a:p>
              <a:p>
                <a:r>
                  <a:rPr lang="fr-FR" dirty="0">
                    <a:sym typeface="Wingdings" pitchFamily="2" charset="2"/>
                  </a:rPr>
                  <a:t>Ce qui semble avoir fonctionné</a:t>
                </a:r>
              </a:p>
              <a:p>
                <a:pPr lvl="1"/>
                <a:r>
                  <a:rPr lang="fr-FR" dirty="0"/>
                  <a:t>Les élèves qui ont respecté les consignes </a:t>
                </a:r>
                <a:r>
                  <a:rPr lang="fr-FR" dirty="0">
                    <a:sym typeface="Wingdings" panose="05000000000000000000" pitchFamily="2" charset="2"/>
                  </a:rPr>
                  <a:t></a:t>
                </a:r>
              </a:p>
              <a:p>
                <a:pPr lvl="1"/>
                <a:r>
                  <a:rPr lang="fr-FR" dirty="0">
                    <a:sym typeface="Wingdings" panose="05000000000000000000" pitchFamily="2" charset="2"/>
                  </a:rPr>
                  <a:t>Un travail qualitatif lié à une présentation claire, maîtrisée et dynamique.</a:t>
                </a:r>
              </a:p>
              <a:p>
                <a:pPr lvl="1"/>
                <a:endParaRPr lang="fr-FR" dirty="0">
                  <a:sym typeface="Wingdings" panose="05000000000000000000" pitchFamily="2" charset="2"/>
                </a:endParaRPr>
              </a:p>
              <a:p>
                <a:r>
                  <a:rPr lang="fr-FR" dirty="0">
                    <a:sym typeface="Wingdings" panose="05000000000000000000" pitchFamily="2" charset="2"/>
                  </a:rPr>
                  <a:t>Ce qui fonctionne peu, selon nous :</a:t>
                </a:r>
              </a:p>
              <a:p>
                <a:pPr lvl="1"/>
                <a:r>
                  <a:rPr lang="fr-FR" dirty="0">
                    <a:sym typeface="Wingdings" panose="05000000000000000000" pitchFamily="2" charset="2"/>
                  </a:rPr>
                  <a:t>Un travail qualitatif et quantitatif, MAIS une présentation qui manque de dynamisme et/ou de maîtrise.</a:t>
                </a:r>
              </a:p>
              <a:p>
                <a:pPr lvl="1"/>
                <a:endParaRPr lang="fr-FR" dirty="0">
                  <a:sym typeface="Wingdings" panose="05000000000000000000" pitchFamily="2" charset="2"/>
                </a:endParaRPr>
              </a:p>
              <a:p>
                <a:r>
                  <a:rPr lang="fr-FR" dirty="0">
                    <a:sym typeface="Wingdings" panose="05000000000000000000" pitchFamily="2" charset="2"/>
                  </a:rPr>
                  <a:t>Ce qui ne fonctionne pas : </a:t>
                </a:r>
              </a:p>
              <a:p>
                <a:pPr lvl="1"/>
                <a:r>
                  <a:rPr lang="fr-FR" dirty="0">
                    <a:sym typeface="Wingdings" panose="05000000000000000000" pitchFamily="2" charset="2"/>
                  </a:rPr>
                  <a:t>Un travail superficiel. </a:t>
                </a:r>
              </a:p>
              <a:p>
                <a:pPr lvl="1"/>
                <a:endParaRPr lang="fr-FR" dirty="0">
                  <a:sym typeface="Wingdings" panose="05000000000000000000" pitchFamily="2" charset="2"/>
                </a:endParaRPr>
              </a:p>
              <a:p>
                <a:r>
                  <a:rPr lang="fr-FR" dirty="0">
                    <a:sym typeface="Wingdings" panose="05000000000000000000" pitchFamily="2" charset="2"/>
                  </a:rPr>
                  <a:t>Bilan </a:t>
                </a:r>
              </a:p>
              <a:p>
                <a:pPr lvl="1"/>
                <a:r>
                  <a:rPr lang="fr-FR" dirty="0">
                    <a:sym typeface="Wingdings" panose="05000000000000000000" pitchFamily="2" charset="2"/>
                  </a:rPr>
                  <a:t>Une présentation finale qui a beaucoup d’importance …</a:t>
                </a:r>
              </a:p>
              <a:p>
                <a:pPr lvl="1"/>
                <a:r>
                  <a:rPr lang="fr-FR" dirty="0">
                    <a:sym typeface="Wingdings" panose="05000000000000000000" pitchFamily="2" charset="2"/>
                  </a:rPr>
                  <a:t>… mais qui ne peut s’appuyer que sur un travail approfondi.</a:t>
                </a:r>
              </a:p>
              <a:p>
                <a:pPr lvl="1"/>
                <a:endParaRPr lang="fr-FR" dirty="0">
                  <a:sym typeface="Wingdings" panose="05000000000000000000" pitchFamily="2" charset="2"/>
                </a:endParaRPr>
              </a:p>
              <a:p>
                <a:pPr lvl="1"/>
                <a:endParaRPr lang="fr-FR" dirty="0"/>
              </a:p>
              <a:p>
                <a:endParaRPr lang="fr-FR" dirty="0"/>
              </a:p>
            </p:txBody>
          </p:sp>
        </mc:Choice>
        <mc:Fallback xmlns="">
          <p:sp>
            <p:nvSpPr>
              <p:cNvPr id="11" name="Espace réservé du contenu 3">
                <a:extLst>
                  <a:ext uri="{FF2B5EF4-FFF2-40B4-BE49-F238E27FC236}">
                    <a16:creationId xmlns:a16="http://schemas.microsoft.com/office/drawing/2014/main" id="{B7E3A57D-DDF6-0526-D826-B72C51A84C49}"/>
                  </a:ext>
                </a:extLst>
              </p:cNvPr>
              <p:cNvSpPr>
                <a:spLocks noGrp="1" noRot="1" noChangeAspect="1" noMove="1" noResize="1" noEditPoints="1" noAdjustHandles="1" noChangeArrowheads="1" noChangeShapeType="1" noTextEdit="1"/>
              </p:cNvSpPr>
              <p:nvPr>
                <p:ph sz="quarter" idx="1"/>
              </p:nvPr>
            </p:nvSpPr>
            <p:spPr>
              <a:xfrm>
                <a:off x="457200" y="1219200"/>
                <a:ext cx="8229600" cy="5137150"/>
              </a:xfrm>
              <a:blipFill>
                <a:blip r:embed="rId3"/>
                <a:stretch>
                  <a:fillRect l="-370" t="-2135"/>
                </a:stretch>
              </a:blipFill>
            </p:spPr>
            <p:txBody>
              <a:bodyPr/>
              <a:lstStyle/>
              <a:p>
                <a:r>
                  <a:rPr lang="fr-FR">
                    <a:noFill/>
                  </a:rPr>
                  <a:t> </a:t>
                </a:r>
              </a:p>
            </p:txBody>
          </p:sp>
        </mc:Fallback>
      </mc:AlternateContent>
    </p:spTree>
    <p:extLst>
      <p:ext uri="{BB962C8B-B14F-4D97-AF65-F5344CB8AC3E}">
        <p14:creationId xmlns:p14="http://schemas.microsoft.com/office/powerpoint/2010/main" val="310795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2022</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a:xfrm>
                <a:off x="457200" y="1219200"/>
                <a:ext cx="8229600" cy="5137150"/>
              </a:xfrm>
            </p:spPr>
            <p:txBody>
              <a:bodyPr>
                <a:normAutofit fontScale="775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14,3/20 (de 6,4 </a:t>
                </a:r>
                <a:r>
                  <a:rPr lang="fr-FR" dirty="0">
                    <a:sym typeface="Wingdings" pitchFamily="2" charset="2"/>
                  </a:rPr>
                  <a:t>à 19,7)</a:t>
                </a:r>
              </a:p>
              <a:p>
                <a:r>
                  <a:rPr lang="fr-FR" dirty="0">
                    <a:sym typeface="Wingdings" pitchFamily="2" charset="2"/>
                  </a:rPr>
                  <a:t>Ce qui semble avoir fonctionné</a:t>
                </a:r>
              </a:p>
              <a:p>
                <a:pPr lvl="1"/>
                <a:r>
                  <a:rPr lang="fr-FR" dirty="0"/>
                  <a:t>Transfert d'énergie et d'information par induction : application au pacemaker (19,7) – Modélisation, simulation et expérimentation</a:t>
                </a:r>
              </a:p>
              <a:p>
                <a:pPr lvl="1"/>
                <a:r>
                  <a:rPr lang="fr-FR" dirty="0"/>
                  <a:t>Etude et amélioration de la stabilité d’un avion (19,6) – Modélisation uniquement</a:t>
                </a:r>
              </a:p>
              <a:p>
                <a:pPr lvl="1"/>
                <a:r>
                  <a:rPr lang="fr-FR" dirty="0"/>
                  <a:t>Recyclage de plastique (ABS) généré par impression 3D (18,8) – Plutôt expérimental</a:t>
                </a:r>
              </a:p>
              <a:p>
                <a:pPr lvl="1"/>
                <a:r>
                  <a:rPr lang="fr-FR" dirty="0"/>
                  <a:t>Méthodes optiques de mesure du rythme cardiaque (17,7 &amp; 16,4)</a:t>
                </a:r>
              </a:p>
              <a:p>
                <a:pPr lvl="1"/>
                <a:r>
                  <a:rPr lang="fr-FR" dirty="0"/>
                  <a:t>Comportement d’un pont au cours d’une sollicitation mécanique (18,3)</a:t>
                </a:r>
              </a:p>
              <a:p>
                <a:pPr lvl="1"/>
                <a:r>
                  <a:rPr lang="fr-FR" dirty="0"/>
                  <a:t>Conception d’une chaussure permettant de détecter et d’empêcher la perte d’équilibre (18)</a:t>
                </a:r>
              </a:p>
              <a:p>
                <a:pPr lvl="1"/>
                <a:endParaRPr lang="fr-FR" dirty="0"/>
              </a:p>
              <a:p>
                <a:r>
                  <a:rPr lang="fr-FR" dirty="0"/>
                  <a:t> </a:t>
                </a:r>
                <a:r>
                  <a:rPr lang="fr-FR" dirty="0">
                    <a:sym typeface="Wingdings" pitchFamily="2" charset="2"/>
                  </a:rPr>
                  <a:t>Ce qui semble avoir moins fonctionné</a:t>
                </a:r>
              </a:p>
              <a:p>
                <a:pPr lvl="1"/>
                <a:r>
                  <a:rPr lang="fr-FR" dirty="0"/>
                  <a:t>Conception d'un exosquelette passif visant à réduire la fatigue musculaire de l'épaule (9,4) beaucoup de potentiel</a:t>
                </a:r>
              </a:p>
              <a:p>
                <a:pPr lvl="1"/>
                <a:r>
                  <a:rPr lang="fr-FR" dirty="0"/>
                  <a:t>Système de freinage par induction (6,4) – manque de travail ?</a:t>
                </a:r>
                <a:endParaRPr lang="fr-FR" dirty="0">
                  <a:sym typeface="Wingdings" panose="05000000000000000000" pitchFamily="2" charset="2"/>
                </a:endParaRPr>
              </a:p>
              <a:p>
                <a:pPr lvl="1"/>
                <a:r>
                  <a:rPr lang="fr-FR" b="0" i="0" dirty="0">
                    <a:solidFill>
                      <a:srgbClr val="000000"/>
                    </a:solidFill>
                    <a:effectLst/>
                  </a:rPr>
                  <a:t>Sac à </a:t>
                </a:r>
                <a:r>
                  <a:rPr lang="fr-FR" dirty="0"/>
                  <a:t>amortisseur</a:t>
                </a:r>
                <a:r>
                  <a:rPr lang="fr-FR" b="0" i="0" dirty="0">
                    <a:solidFill>
                      <a:srgbClr val="000000"/>
                    </a:solidFill>
                    <a:effectLst/>
                  </a:rPr>
                  <a:t> passif pour réduire les chocs dorsaux durant la marche ou la </a:t>
                </a:r>
                <a:r>
                  <a:rPr lang="fr-FR" dirty="0"/>
                  <a:t>course</a:t>
                </a:r>
                <a:r>
                  <a:rPr lang="fr-FR" b="0" i="0" dirty="0">
                    <a:solidFill>
                      <a:srgbClr val="000000"/>
                    </a:solidFill>
                    <a:effectLst/>
                  </a:rPr>
                  <a:t> (8,4) – Super travail, mais peut être pas assez valorisé ?</a:t>
                </a:r>
                <a:endParaRPr lang="fr-FR" dirty="0">
                  <a:sym typeface="Wingdings" pitchFamily="2" charset="2"/>
                </a:endParaRPr>
              </a:p>
              <a:p>
                <a:pPr lvl="1"/>
                <a:r>
                  <a:rPr lang="fr-FR" i="0" dirty="0">
                    <a:solidFill>
                      <a:srgbClr val="000000"/>
                    </a:solidFill>
                    <a:effectLst/>
                  </a:rPr>
                  <a:t>Contrôle des angles de roulis et de tangage d'un véhicule agricole (9.8) Manque de maîtrise ?</a:t>
                </a:r>
                <a:endParaRPr lang="fr-FR" dirty="0"/>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xfrm>
                <a:off x="457200" y="1219200"/>
                <a:ext cx="8229600" cy="5137150"/>
              </a:xfrm>
              <a:blipFill>
                <a:blip r:embed="rId2"/>
                <a:stretch>
                  <a:fillRect l="-148" t="-1779"/>
                </a:stretch>
              </a:blipFill>
            </p:spPr>
            <p:txBody>
              <a:bodyPr/>
              <a:lstStyle/>
              <a:p>
                <a:r>
                  <a:rPr lang="fr-FR">
                    <a:noFill/>
                  </a:rPr>
                  <a:t> </a:t>
                </a:r>
              </a:p>
            </p:txBody>
          </p:sp>
        </mc:Fallback>
      </mc:AlternateContent>
      <p:pic>
        <p:nvPicPr>
          <p:cNvPr id="1028" name="Picture 4">
            <a:extLst>
              <a:ext uri="{FF2B5EF4-FFF2-40B4-BE49-F238E27FC236}">
                <a16:creationId xmlns:a16="http://schemas.microsoft.com/office/drawing/2014/main" id="{671FCF80-D80E-3BA0-4A15-BF9A17E502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7794" y="0"/>
            <a:ext cx="3406205" cy="195028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E9143E23-0105-E53C-49C0-711475A332E7}"/>
              </a:ext>
            </a:extLst>
          </p:cNvPr>
          <p:cNvPicPr>
            <a:picLocks noChangeAspect="1"/>
          </p:cNvPicPr>
          <p:nvPr/>
        </p:nvPicPr>
        <p:blipFill>
          <a:blip r:embed="rId4"/>
          <a:stretch>
            <a:fillRect/>
          </a:stretch>
        </p:blipFill>
        <p:spPr>
          <a:xfrm>
            <a:off x="4355976" y="0"/>
            <a:ext cx="2331590" cy="1435298"/>
          </a:xfrm>
          <a:prstGeom prst="rect">
            <a:avLst/>
          </a:prstGeom>
        </p:spPr>
      </p:pic>
    </p:spTree>
    <p:extLst>
      <p:ext uri="{BB962C8B-B14F-4D97-AF65-F5344CB8AC3E}">
        <p14:creationId xmlns:p14="http://schemas.microsoft.com/office/powerpoint/2010/main" val="81962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2021</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fontScale="850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12,2/20 (de 6,8 </a:t>
                </a:r>
                <a:r>
                  <a:rPr lang="fr-FR" dirty="0">
                    <a:sym typeface="Wingdings" pitchFamily="2" charset="2"/>
                  </a:rPr>
                  <a:t>à 18)</a:t>
                </a:r>
              </a:p>
              <a:p>
                <a:pPr lvl="1"/>
                <a:r>
                  <a:rPr lang="fr-FR" dirty="0">
                    <a:sym typeface="Wingdings" pitchFamily="2" charset="2"/>
                  </a:rPr>
                  <a:t>Moyenne nationale en 2019 11,85</a:t>
                </a:r>
              </a:p>
              <a:p>
                <a:r>
                  <a:rPr lang="fr-FR" dirty="0">
                    <a:sym typeface="Wingdings" pitchFamily="2" charset="2"/>
                  </a:rPr>
                  <a:t>Ce qui semble avoir fonctionné</a:t>
                </a:r>
              </a:p>
              <a:p>
                <a:pPr lvl="1"/>
                <a:r>
                  <a:rPr lang="fr-FR" dirty="0"/>
                  <a:t>Étude d'un procédé de charge électrique de gouttelettes d'eau par influence électrostatique pour l'exploitation d'énergie éolienne. 18</a:t>
                </a:r>
              </a:p>
              <a:p>
                <a:pPr lvl="1"/>
                <a:r>
                  <a:rPr lang="fr-FR" dirty="0"/>
                  <a:t>Le transfert énergétique par induction, une méthode sécuritaire pour transmettre l'énergie à distance. 17,1 </a:t>
                </a:r>
              </a:p>
              <a:p>
                <a:pPr lvl="1"/>
                <a:r>
                  <a:rPr lang="fr-FR" dirty="0"/>
                  <a:t>Les </a:t>
                </a:r>
                <a:r>
                  <a:rPr lang="fr-FR" dirty="0" err="1"/>
                  <a:t>supercondensateurs</a:t>
                </a:r>
                <a:r>
                  <a:rPr lang="fr-FR" dirty="0"/>
                  <a:t> : une alternative prometteuse pour stocker et fournir de l'énergie. 16,2 </a:t>
                </a:r>
              </a:p>
              <a:p>
                <a:pPr lvl="1"/>
                <a:endParaRPr lang="fr-FR" dirty="0"/>
              </a:p>
              <a:p>
                <a:r>
                  <a:rPr lang="fr-FR" dirty="0"/>
                  <a:t> </a:t>
                </a:r>
                <a:r>
                  <a:rPr lang="fr-FR" dirty="0">
                    <a:sym typeface="Wingdings" pitchFamily="2" charset="2"/>
                  </a:rPr>
                  <a:t>Ce qui semble avoir moins fonctionné</a:t>
                </a:r>
              </a:p>
              <a:p>
                <a:pPr lvl="1"/>
                <a:r>
                  <a:rPr lang="fr-FR" dirty="0"/>
                  <a:t>Étude d'une orthèse </a:t>
                </a:r>
                <a:r>
                  <a:rPr lang="fr-FR" dirty="0" err="1"/>
                  <a:t>myoélectrique</a:t>
                </a:r>
                <a:r>
                  <a:rPr lang="fr-FR" dirty="0"/>
                  <a:t> de bras 6,8 </a:t>
                </a:r>
                <a:endParaRPr lang="fr-FR" dirty="0">
                  <a:sym typeface="Wingdings" pitchFamily="2" charset="2"/>
                </a:endParaRPr>
              </a:p>
              <a:p>
                <a:pPr lvl="1"/>
                <a:r>
                  <a:rPr lang="fr-FR" dirty="0"/>
                  <a:t>Optimisation du tri des déchets par tri optique. 7,2 </a:t>
                </a:r>
              </a:p>
              <a:p>
                <a:pPr lvl="1"/>
                <a:r>
                  <a:rPr lang="fr-FR" i="1" dirty="0"/>
                  <a:t>Régulation en température des batteries Li-Ion par effet Peltier. 8,3 </a:t>
                </a:r>
                <a:r>
                  <a:rPr lang="fr-FR" i="1" dirty="0">
                    <a:sym typeface="Wingdings" panose="05000000000000000000" pitchFamily="2" charset="2"/>
                  </a:rPr>
                  <a:t></a:t>
                </a:r>
              </a:p>
              <a:p>
                <a:pPr lvl="1"/>
                <a:r>
                  <a:rPr lang="fr-FR" i="1" dirty="0"/>
                  <a:t>Effets dynamiques du vent sur les bâtiments: étude d'un amortisseur mécanique 8,7 </a:t>
                </a:r>
                <a:r>
                  <a:rPr lang="fr-FR" i="1" dirty="0">
                    <a:sym typeface="Wingdings" panose="05000000000000000000" pitchFamily="2" charset="2"/>
                  </a:rPr>
                  <a:t></a:t>
                </a:r>
              </a:p>
              <a:p>
                <a:pPr lvl="1"/>
                <a:r>
                  <a:rPr lang="fr-FR" dirty="0"/>
                  <a:t>Élaboration d’une table de recharge à induction : un chargeur mobile 9,5 &amp; 10</a:t>
                </a:r>
              </a:p>
              <a:p>
                <a:pPr lvl="1"/>
                <a:r>
                  <a:rPr lang="fr-FR" dirty="0"/>
                  <a:t>Caractérisation et optimisation des systèmes RFID passifs à basse fréquence 9,8 </a:t>
                </a:r>
              </a:p>
              <a:p>
                <a:pPr lvl="1"/>
                <a:endParaRPr lang="fr-FR" dirty="0">
                  <a:sym typeface="Wingdings" pitchFamily="2" charset="2"/>
                </a:endParaRPr>
              </a:p>
              <a:p>
                <a:pPr lvl="1"/>
                <a:endParaRPr lang="fr-FR" dirty="0"/>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a:blip r:embed="rId2"/>
                <a:stretch>
                  <a:fillRect l="-296" t="-1852"/>
                </a:stretch>
              </a:blipFill>
            </p:spPr>
            <p:txBody>
              <a:bodyPr/>
              <a:lstStyle/>
              <a:p>
                <a:r>
                  <a:rPr lang="fr-FR">
                    <a:noFill/>
                  </a:rPr>
                  <a:t> </a:t>
                </a:r>
              </a:p>
            </p:txBody>
          </p:sp>
        </mc:Fallback>
      </mc:AlternateContent>
      <p:graphicFrame>
        <p:nvGraphicFramePr>
          <p:cNvPr id="6" name="Graphique 5">
            <a:extLst>
              <a:ext uri="{FF2B5EF4-FFF2-40B4-BE49-F238E27FC236}">
                <a16:creationId xmlns:a16="http://schemas.microsoft.com/office/drawing/2014/main" id="{61875FBE-A396-4AA8-8CB2-8BD1D38DE7E1}"/>
              </a:ext>
            </a:extLst>
          </p:cNvPr>
          <p:cNvGraphicFramePr>
            <a:graphicFrameLocks/>
          </p:cNvGraphicFramePr>
          <p:nvPr/>
        </p:nvGraphicFramePr>
        <p:xfrm>
          <a:off x="5508104" y="141496"/>
          <a:ext cx="3563888" cy="1991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2348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1628</Words>
  <Application>Microsoft Office PowerPoint</Application>
  <PresentationFormat>Affichage à l'écran (4:3)</PresentationFormat>
  <Paragraphs>217</Paragraphs>
  <Slides>16</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Calibri</vt:lpstr>
      <vt:lpstr>Cambria Math</vt:lpstr>
      <vt:lpstr>Gill Sans MT</vt:lpstr>
      <vt:lpstr>Wingdings</vt:lpstr>
      <vt:lpstr>Wingdings 3</vt:lpstr>
      <vt:lpstr>Origine</vt:lpstr>
      <vt:lpstr>TIPE Transition, transformation, conversion</vt:lpstr>
      <vt:lpstr>TIPE - Résumé</vt:lpstr>
      <vt:lpstr>Critères d’évaluation</vt:lpstr>
      <vt:lpstr>Quelques conseils</vt:lpstr>
      <vt:lpstr>Les jalons qui vont ponctuer l’année</vt:lpstr>
      <vt:lpstr>Retour sur 2024</vt:lpstr>
      <vt:lpstr>Retour sur 2023</vt:lpstr>
      <vt:lpstr>Retour sur 2022</vt:lpstr>
      <vt:lpstr>Retour sur 2021</vt:lpstr>
      <vt:lpstr>Retour sur 2019</vt:lpstr>
      <vt:lpstr>Retour sur 2018</vt:lpstr>
      <vt:lpstr>Exemple de moyens utilisables dans le lycée</vt:lpstr>
      <vt:lpstr>… Pour finir</vt:lpstr>
      <vt:lpstr>Quelques critères d’évaluation</vt:lpstr>
      <vt:lpstr>Thème de TIPE &amp; compétences développées</vt:lpstr>
      <vt:lpstr>TIPE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SII en PSI</dc:title>
  <dc:creator>Xavier Pessoles</dc:creator>
  <cp:lastModifiedBy>Xavier Pessoles</cp:lastModifiedBy>
  <cp:revision>153</cp:revision>
  <cp:lastPrinted>2017-09-08T11:25:12Z</cp:lastPrinted>
  <dcterms:created xsi:type="dcterms:W3CDTF">2014-09-30T07:33:25Z</dcterms:created>
  <dcterms:modified xsi:type="dcterms:W3CDTF">2024-09-04T20:50:15Z</dcterms:modified>
</cp:coreProperties>
</file>