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04/09/2018</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04/09/2018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04/09/2018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04/09/2018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04/09/2018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04/09/2018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04/09/2018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04/09/2018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04/09/2018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TIPE</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moyens utilisables dans le lycée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p:txBody>
          <a:bodyPr/>
          <a:lstStyle/>
          <a:p>
            <a:r>
              <a:rPr lang="fr-FR" dirty="0" smtClean="0"/>
              <a:t>Machine de traction (1 Tonne)</a:t>
            </a:r>
          </a:p>
          <a:p>
            <a:r>
              <a:rPr lang="fr-FR" dirty="0" smtClean="0"/>
              <a:t>Machine à découper/graver laser (bois, plexi jusqu’à 10 mm)</a:t>
            </a:r>
          </a:p>
          <a:p>
            <a:r>
              <a:rPr lang="fr-FR" dirty="0" smtClean="0"/>
              <a:t>Imprimante 3D</a:t>
            </a:r>
          </a:p>
          <a:p>
            <a:r>
              <a:rPr lang="fr-FR" dirty="0" smtClean="0"/>
              <a:t>Cartes </a:t>
            </a:r>
            <a:r>
              <a:rPr lang="fr-FR" dirty="0" err="1" smtClean="0"/>
              <a:t>arduino</a:t>
            </a:r>
            <a:r>
              <a:rPr lang="fr-FR" dirty="0" smtClean="0"/>
              <a:t> </a:t>
            </a:r>
            <a:r>
              <a:rPr lang="fr-FR" dirty="0" err="1" smtClean="0"/>
              <a:t>Uno</a:t>
            </a:r>
            <a:r>
              <a:rPr lang="fr-FR" dirty="0" smtClean="0"/>
              <a:t>/</a:t>
            </a:r>
            <a:r>
              <a:rPr lang="fr-FR" dirty="0" err="1" smtClean="0"/>
              <a:t>Mega</a:t>
            </a:r>
            <a:endParaRPr lang="fr-FR" dirty="0" smtClean="0"/>
          </a:p>
          <a:p>
            <a:r>
              <a:rPr lang="fr-FR" dirty="0" smtClean="0"/>
              <a:t>Drones</a:t>
            </a:r>
          </a:p>
          <a:p>
            <a:r>
              <a:rPr lang="fr-FR" dirty="0" smtClean="0"/>
              <a:t>Voiture de modélisme</a:t>
            </a:r>
          </a:p>
          <a:p>
            <a:r>
              <a:rPr lang="fr-FR" dirty="0" smtClean="0"/>
              <a:t>Bateau de modélisme</a:t>
            </a:r>
          </a:p>
          <a:p>
            <a:r>
              <a:rPr lang="fr-FR" dirty="0" smtClean="0"/>
              <a:t>Alim stabilisée</a:t>
            </a:r>
          </a:p>
          <a:p>
            <a:r>
              <a:rPr lang="fr-FR" dirty="0" smtClean="0"/>
              <a:t>Composants électroniques divers</a:t>
            </a:r>
          </a:p>
          <a:p>
            <a:r>
              <a:rPr lang="fr-FR" dirty="0" smtClean="0"/>
              <a:t>…</a:t>
            </a:r>
          </a:p>
          <a:p>
            <a:r>
              <a:rPr lang="fr-FR" dirty="0" smtClean="0"/>
              <a:t>Logiciels de simulation</a:t>
            </a:r>
          </a:p>
        </p:txBody>
      </p:sp>
    </p:spTree>
    <p:extLst>
      <p:ext uri="{BB962C8B-B14F-4D97-AF65-F5344CB8AC3E}">
        <p14:creationId xmlns:p14="http://schemas.microsoft.com/office/powerpoint/2010/main" val="27612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r>
              <a:rPr lang="fr-FR" dirty="0" smtClean="0"/>
              <a:t>.</a:t>
            </a:r>
            <a:endParaRPr lang="fr-FR" dirty="0"/>
          </a:p>
        </p:txBody>
      </p:sp>
    </p:spTree>
    <p:extLst>
      <p:ext uri="{BB962C8B-B14F-4D97-AF65-F5344CB8AC3E}">
        <p14:creationId xmlns:p14="http://schemas.microsoft.com/office/powerpoint/2010/main" val="89939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 - Résumé</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Un TIPE c’est </a:t>
            </a:r>
          </a:p>
          <a:p>
            <a:pPr lvl="1"/>
            <a:r>
              <a:rPr lang="fr-FR" dirty="0" smtClean="0"/>
              <a:t>Une problématique technologique ou scientifique</a:t>
            </a:r>
          </a:p>
          <a:p>
            <a:pPr lvl="1"/>
            <a:r>
              <a:rPr lang="fr-FR" dirty="0" smtClean="0"/>
              <a:t>Un support</a:t>
            </a:r>
          </a:p>
          <a:p>
            <a:pPr lvl="1"/>
            <a:r>
              <a:rPr lang="fr-FR" dirty="0" smtClean="0"/>
              <a:t>Un fil conducteur, une histoire, … bref une démarche scientifique permettant de répondre à la problématique.</a:t>
            </a:r>
          </a:p>
          <a:p>
            <a:r>
              <a:rPr lang="fr-FR" dirty="0" smtClean="0"/>
              <a:t>Pour répondre à votre problématique votre TIPE doit comprendre :</a:t>
            </a:r>
          </a:p>
          <a:p>
            <a:pPr lvl="1"/>
            <a:r>
              <a:rPr lang="fr-FR" dirty="0" smtClean="0"/>
              <a:t>Une modélisation scientifique</a:t>
            </a:r>
          </a:p>
          <a:p>
            <a:pPr lvl="1"/>
            <a:r>
              <a:rPr lang="fr-FR" dirty="0" smtClean="0"/>
              <a:t>ET/OU une expérimentation permettant de :</a:t>
            </a:r>
          </a:p>
          <a:p>
            <a:pPr lvl="2"/>
            <a:r>
              <a:rPr lang="fr-FR" dirty="0" smtClean="0"/>
              <a:t>Mesurer le phénomène problématique</a:t>
            </a:r>
          </a:p>
          <a:p>
            <a:pPr lvl="2"/>
            <a:r>
              <a:rPr lang="fr-FR" dirty="0" smtClean="0"/>
              <a:t>Mesurer une performance après résolution de la problématique</a:t>
            </a:r>
          </a:p>
          <a:p>
            <a:pPr lvl="2"/>
            <a:r>
              <a:rPr lang="fr-FR" dirty="0" smtClean="0"/>
              <a:t>Identifier un paramètre du modèle…</a:t>
            </a:r>
          </a:p>
          <a:p>
            <a:r>
              <a:rPr lang="fr-FR" dirty="0" smtClean="0"/>
              <a:t>Pour s’ancrer dans le concret, votre problématique peut s’appuyer sur : </a:t>
            </a:r>
          </a:p>
          <a:p>
            <a:pPr lvl="1"/>
            <a:r>
              <a:rPr lang="fr-FR" dirty="0" smtClean="0"/>
              <a:t>Un contact industriel ou dans le milieu de la recherche</a:t>
            </a:r>
          </a:p>
          <a:p>
            <a:pPr lvl="1"/>
            <a:r>
              <a:rPr lang="fr-FR" dirty="0" smtClean="0"/>
              <a:t>Une passion sportive ou technologique</a:t>
            </a:r>
          </a:p>
          <a:p>
            <a:pPr lvl="1"/>
            <a:r>
              <a:rPr lang="fr-FR" dirty="0" smtClean="0"/>
              <a:t>La validation d’une performance d’un produit commercialisé…</a:t>
            </a:r>
            <a:endParaRPr lang="fr-FR" dirty="0"/>
          </a:p>
        </p:txBody>
      </p:sp>
    </p:spTree>
    <p:extLst>
      <p:ext uri="{BB962C8B-B14F-4D97-AF65-F5344CB8AC3E}">
        <p14:creationId xmlns:p14="http://schemas.microsoft.com/office/powerpoint/2010/main" val="20581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de 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a:t>
            </a:r>
            <a:r>
              <a:rPr lang="fr-FR" b="1" dirty="0" smtClean="0"/>
              <a:t>Transport…</a:t>
            </a:r>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Compétences développées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smtClean="0"/>
              <a:t>Les TIPE </a:t>
            </a:r>
            <a:r>
              <a:rPr lang="fr-FR" dirty="0"/>
              <a:t>permettent à l'étudiant de développer des compétences telles que :</a:t>
            </a:r>
          </a:p>
          <a:p>
            <a:pPr lvl="1"/>
            <a:r>
              <a:rPr lang="fr-FR" dirty="0" smtClean="0"/>
              <a:t>identifier</a:t>
            </a:r>
            <a:r>
              <a:rPr lang="fr-FR" dirty="0"/>
              <a:t>, s'approprier et traiter une problématique explicitement reliée au thème ;</a:t>
            </a:r>
          </a:p>
          <a:p>
            <a:pPr lvl="1"/>
            <a:r>
              <a:rPr lang="fr-FR" dirty="0"/>
              <a:t>c</a:t>
            </a:r>
            <a:r>
              <a:rPr lang="fr-FR" dirty="0" smtClean="0"/>
              <a:t>ollecter </a:t>
            </a:r>
            <a:r>
              <a:rPr lang="fr-FR" dirty="0"/>
              <a:t>des informations pertinentes (internet, bibliothèque, littérature, contacts industriels, visites de laboratoires, etc.), les analyser, les synthétiser ;</a:t>
            </a:r>
          </a:p>
          <a:p>
            <a:pPr lvl="1"/>
            <a:r>
              <a:rPr lang="fr-FR" dirty="0"/>
              <a:t>r</a:t>
            </a:r>
            <a:r>
              <a:rPr lang="fr-FR" dirty="0" smtClean="0"/>
              <a:t>éaliser </a:t>
            </a:r>
            <a:r>
              <a:rPr lang="fr-FR" dirty="0"/>
              <a:t>une production ou une expérimentation personnelle et en exploiter les résultats ;</a:t>
            </a:r>
          </a:p>
          <a:p>
            <a:pPr lvl="1"/>
            <a:r>
              <a:rPr lang="fr-FR" dirty="0" smtClean="0"/>
              <a:t>construire </a:t>
            </a:r>
            <a:r>
              <a:rPr lang="fr-FR" dirty="0"/>
              <a:t>et valider une modélisation ;</a:t>
            </a:r>
          </a:p>
          <a:p>
            <a:pPr lvl="1"/>
            <a:r>
              <a:rPr lang="fr-FR" dirty="0" smtClean="0"/>
              <a:t>communiquer </a:t>
            </a:r>
            <a:r>
              <a:rPr lang="fr-FR" dirty="0"/>
              <a:t>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jalons qui vont ponctuer l’année (seront surement modifiés…)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Janvier : saisie en ligne du titre et de la motivation du choix du sujet</a:t>
            </a:r>
          </a:p>
          <a:p>
            <a:r>
              <a:rPr lang="fr-FR" dirty="0" smtClean="0"/>
              <a:t>Mars : saisie en ligne de son MCOT (Mise en cohérence des objectifs du TIPE)</a:t>
            </a:r>
          </a:p>
          <a:p>
            <a:pPr lvl="1"/>
            <a:r>
              <a:rPr lang="fr-FR" dirty="0" smtClean="0"/>
              <a:t>Positionnement thématique et mots </a:t>
            </a:r>
            <a:r>
              <a:rPr lang="fr-FR" dirty="0" err="1" smtClean="0"/>
              <a:t>cléfs</a:t>
            </a:r>
            <a:r>
              <a:rPr lang="fr-FR" dirty="0"/>
              <a:t> </a:t>
            </a:r>
            <a:r>
              <a:rPr lang="fr-FR" dirty="0" smtClean="0"/>
              <a:t>(Français, anglais)</a:t>
            </a:r>
          </a:p>
          <a:p>
            <a:pPr lvl="1"/>
            <a:r>
              <a:rPr lang="fr-FR" dirty="0" smtClean="0"/>
              <a:t>Bibliographie commentée</a:t>
            </a:r>
          </a:p>
          <a:p>
            <a:pPr lvl="1"/>
            <a:r>
              <a:rPr lang="fr-FR" dirty="0" smtClean="0"/>
              <a:t>Problématique retenue</a:t>
            </a:r>
          </a:p>
          <a:p>
            <a:pPr lvl="1"/>
            <a:r>
              <a:rPr lang="fr-FR" dirty="0" smtClean="0"/>
              <a:t>Objectifs de travail</a:t>
            </a:r>
          </a:p>
          <a:p>
            <a:pPr lvl="1"/>
            <a:r>
              <a:rPr lang="fr-FR" dirty="0" smtClean="0"/>
              <a:t>Références bibliographique</a:t>
            </a:r>
          </a:p>
          <a:p>
            <a:r>
              <a:rPr lang="fr-FR" dirty="0" smtClean="0"/>
              <a:t>Juin : </a:t>
            </a:r>
          </a:p>
          <a:p>
            <a:pPr lvl="1"/>
            <a:r>
              <a:rPr lang="fr-FR" dirty="0" smtClean="0"/>
              <a:t>Saisie d’un résumé en anglais</a:t>
            </a:r>
          </a:p>
          <a:p>
            <a:pPr lvl="1"/>
            <a:r>
              <a:rPr lang="fr-FR" dirty="0" smtClean="0"/>
              <a:t>Dépôt de son rapport final</a:t>
            </a:r>
          </a:p>
          <a:p>
            <a:pPr lvl="1"/>
            <a:r>
              <a:rPr lang="fr-FR" dirty="0" smtClean="0"/>
              <a:t>Dépôt de la présentation</a:t>
            </a:r>
            <a:endParaRPr lang="fr-FR" dirty="0"/>
          </a:p>
        </p:txBody>
      </p:sp>
    </p:spTree>
    <p:extLst>
      <p:ext uri="{BB962C8B-B14F-4D97-AF65-F5344CB8AC3E}">
        <p14:creationId xmlns:p14="http://schemas.microsoft.com/office/powerpoint/2010/main" val="94667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critères d’évaluation</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smtClean="0"/>
              <a:t>Potentiel scientifique</a:t>
            </a:r>
          </a:p>
          <a:p>
            <a:pPr lvl="1"/>
            <a:r>
              <a:rPr lang="fr-FR" dirty="0" smtClean="0"/>
              <a:t>Pertinence scientifique (être en adéquation avec les programmes de Physique-Chimie et de SII de PSI)</a:t>
            </a:r>
          </a:p>
          <a:p>
            <a:pPr lvl="1"/>
            <a:r>
              <a:rPr lang="fr-FR" dirty="0" smtClean="0"/>
              <a:t>Capacité à apprendre (s’approprier une problématique)</a:t>
            </a:r>
          </a:p>
          <a:p>
            <a:pPr lvl="1"/>
            <a:r>
              <a:rPr lang="fr-FR" dirty="0" smtClean="0"/>
              <a:t>Ouverture (décloisonnement des disciplines et situer son travail dans un contexte sociétal)</a:t>
            </a:r>
          </a:p>
          <a:p>
            <a:r>
              <a:rPr lang="fr-FR" dirty="0" smtClean="0"/>
              <a:t>Démarche scientifique</a:t>
            </a:r>
          </a:p>
          <a:p>
            <a:pPr lvl="1"/>
            <a:r>
              <a:rPr lang="fr-FR" dirty="0" smtClean="0"/>
              <a:t>Questionnement scientifique (collecter des informations, mettre en place une démarche, une expérimentation, une modélisation)</a:t>
            </a:r>
          </a:p>
          <a:p>
            <a:pPr lvl="1"/>
            <a:r>
              <a:rPr lang="fr-FR" dirty="0" smtClean="0"/>
              <a:t>Résoudre un problème</a:t>
            </a:r>
          </a:p>
          <a:p>
            <a:pPr lvl="1"/>
            <a:r>
              <a:rPr lang="fr-FR" dirty="0" smtClean="0"/>
              <a:t>Aptitude à communiquer</a:t>
            </a:r>
            <a:endParaRPr lang="fr-FR" dirty="0"/>
          </a:p>
          <a:p>
            <a:pPr lvl="1"/>
            <a:endParaRPr lang="fr-FR" dirty="0"/>
          </a:p>
        </p:txBody>
      </p:sp>
    </p:spTree>
    <p:extLst>
      <p:ext uri="{BB962C8B-B14F-4D97-AF65-F5344CB8AC3E}">
        <p14:creationId xmlns:p14="http://schemas.microsoft.com/office/powerpoint/2010/main" val="30371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smtClean="0"/>
              <a:t>L’année est courte : 25 créneaux de 2 heures</a:t>
            </a:r>
          </a:p>
          <a:p>
            <a:r>
              <a:rPr lang="fr-FR" dirty="0" smtClean="0"/>
              <a:t>Profiter de ces créneaux pour vous consacrer entièrement au TIPE.</a:t>
            </a:r>
          </a:p>
          <a:p>
            <a:endParaRPr lang="fr-FR" dirty="0" smtClean="0"/>
          </a:p>
          <a:p>
            <a:endParaRPr lang="fr-FR" dirty="0"/>
          </a:p>
          <a:p>
            <a:r>
              <a:rPr lang="fr-FR" dirty="0" smtClean="0"/>
              <a:t>… Feuille de présence à signer le vendredi… les absences sont à justifier. </a:t>
            </a:r>
            <a:endParaRPr lang="fr-FR" dirty="0" smtClean="0"/>
          </a:p>
          <a:p>
            <a:endParaRPr lang="fr-FR" dirty="0"/>
          </a:p>
          <a:p>
            <a:r>
              <a:rPr lang="fr-FR" dirty="0" smtClean="0"/>
              <a:t>Tenir un carnet de bor</a:t>
            </a:r>
            <a:r>
              <a:rPr lang="fr-FR" dirty="0" smtClean="0"/>
              <a:t>d hebdomadaire sur les activités réalisées pendant l’année (permettra de remplir le DOT – </a:t>
            </a:r>
            <a:r>
              <a:rPr lang="fr-FR" smtClean="0"/>
              <a:t>Déroulé opérationnel du TIPE)</a:t>
            </a:r>
            <a:endParaRPr lang="fr-FR" dirty="0" smtClean="0"/>
          </a:p>
          <a:p>
            <a:endParaRPr lang="fr-FR" dirty="0"/>
          </a:p>
        </p:txBody>
      </p:sp>
    </p:spTree>
    <p:extLst>
      <p:ext uri="{BB962C8B-B14F-4D97-AF65-F5344CB8AC3E}">
        <p14:creationId xmlns:p14="http://schemas.microsoft.com/office/powerpoint/2010/main" val="4191859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 sur 2018</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smtClean="0"/>
                  <a:t>Résultat : </a:t>
                </a:r>
              </a:p>
              <a:p>
                <a:pPr lvl="1"/>
                <a:r>
                  <a:rPr lang="fr-FR" dirty="0" smtClean="0"/>
                  <a:t>moyenne PSI</a:t>
                </a:r>
                <a14:m>
                  <m:oMath xmlns:m="http://schemas.openxmlformats.org/officeDocument/2006/math">
                    <m:r>
                      <a:rPr lang="fr-FR" b="0" i="1" smtClean="0">
                        <a:latin typeface="Cambria Math"/>
                      </a:rPr>
                      <m:t>⋆</m:t>
                    </m:r>
                  </m:oMath>
                </a14:m>
                <a:r>
                  <a:rPr lang="fr-FR" dirty="0" smtClean="0"/>
                  <a:t> : 12,54/20 (de 4,3 </a:t>
                </a:r>
                <a:r>
                  <a:rPr lang="fr-FR" dirty="0" smtClean="0">
                    <a:sym typeface="Wingdings" pitchFamily="2" charset="2"/>
                  </a:rPr>
                  <a:t> à 18,3).</a:t>
                </a:r>
              </a:p>
              <a:p>
                <a:endParaRPr lang="fr-FR" dirty="0" smtClean="0">
                  <a:sym typeface="Wingdings" pitchFamily="2" charset="2"/>
                </a:endParaRPr>
              </a:p>
              <a:p>
                <a:r>
                  <a:rPr lang="fr-FR" dirty="0" smtClean="0">
                    <a:sym typeface="Wingdings" pitchFamily="2" charset="2"/>
                  </a:rPr>
                  <a:t>Ce qui semble avoir fonctionné</a:t>
                </a:r>
              </a:p>
              <a:p>
                <a:pPr lvl="1"/>
                <a:r>
                  <a:rPr lang="fr-FR" dirty="0">
                    <a:sym typeface="Wingdings" pitchFamily="2" charset="2"/>
                  </a:rPr>
                  <a:t>Optimisation de la position du cycliste dans la recherche de </a:t>
                </a:r>
                <a:r>
                  <a:rPr lang="fr-FR" dirty="0" smtClean="0">
                    <a:sym typeface="Wingdings" pitchFamily="2" charset="2"/>
                  </a:rPr>
                  <a:t>performance (18,3/20) :</a:t>
                </a:r>
              </a:p>
              <a:p>
                <a:pPr lvl="2"/>
                <a:r>
                  <a:rPr lang="fr-FR" dirty="0" smtClean="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a:t>
                </a:r>
                <a:r>
                  <a:rPr lang="fr-FR" dirty="0" smtClean="0">
                    <a:sym typeface="Wingdings" pitchFamily="2" charset="2"/>
                  </a:rPr>
                  <a:t>plane (16,9/20 et 14/20) </a:t>
                </a:r>
              </a:p>
              <a:p>
                <a:pPr lvl="2"/>
                <a:r>
                  <a:rPr lang="fr-FR" dirty="0">
                    <a:sym typeface="Wingdings" pitchFamily="2" charset="2"/>
                  </a:rPr>
                  <a:t>P</a:t>
                </a:r>
                <a:r>
                  <a:rPr lang="fr-FR" dirty="0" smtClean="0">
                    <a:sym typeface="Wingdings" pitchFamily="2" charset="2"/>
                  </a:rPr>
                  <a:t>roblématique industrielle originale, modélisation classique mais bien faite, bonne présentation. </a:t>
                </a:r>
              </a:p>
              <a:p>
                <a:pPr lvl="1"/>
                <a:r>
                  <a:rPr lang="fr-FR" dirty="0" smtClean="0">
                    <a:sym typeface="Wingdings" pitchFamily="2" charset="2"/>
                  </a:rPr>
                  <a:t>Influence de la pression des pneus sur la consommation de carburant (15,7/20)</a:t>
                </a:r>
              </a:p>
              <a:p>
                <a:pPr lvl="2"/>
                <a:r>
                  <a:rPr lang="fr-FR" dirty="0" smtClean="0">
                    <a:sym typeface="Wingdings" pitchFamily="2" charset="2"/>
                  </a:rPr>
                  <a:t>Problématique simple, expérimentation et modèles relativement simples, mais rigoureux. </a:t>
                </a:r>
              </a:p>
              <a:p>
                <a:r>
                  <a:rPr lang="fr-FR" smtClean="0">
                    <a:sym typeface="Wingdings" pitchFamily="2" charset="2"/>
                  </a:rPr>
                  <a:t>…</a:t>
                </a:r>
              </a:p>
              <a:p>
                <a:endParaRPr lang="fr-FR" dirty="0" smtClean="0">
                  <a:sym typeface="Wingdings" pitchFamily="2" charset="2"/>
                </a:endParaRPr>
              </a:p>
              <a:p>
                <a:pPr lvl="1"/>
                <a:endParaRPr lang="fr-FR" dirty="0" smtClean="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1107</TotalTime>
  <Words>672</Words>
  <Application>Microsoft Office PowerPoint</Application>
  <PresentationFormat>Affichage à l'écran (4:3)</PresentationFormat>
  <Paragraphs>93</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2018</vt:lpstr>
      <vt:lpstr>Exemple de moyens utilisables dans le lycée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pt_ptsi</cp:lastModifiedBy>
  <cp:revision>134</cp:revision>
  <cp:lastPrinted>2017-09-08T11:25:12Z</cp:lastPrinted>
  <dcterms:created xsi:type="dcterms:W3CDTF">2014-09-30T07:33:25Z</dcterms:created>
  <dcterms:modified xsi:type="dcterms:W3CDTF">2018-09-04T10:43:53Z</dcterms:modified>
</cp:coreProperties>
</file>