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71" r:id="rId3"/>
    <p:sldId id="257" r:id="rId4"/>
    <p:sldId id="259" r:id="rId5"/>
    <p:sldId id="258" r:id="rId6"/>
    <p:sldId id="261" r:id="rId7"/>
    <p:sldId id="262" r:id="rId8"/>
    <p:sldId id="263" r:id="rId9"/>
    <p:sldId id="269" r:id="rId10"/>
    <p:sldId id="270" r:id="rId11"/>
    <p:sldId id="268" r:id="rId12"/>
    <p:sldId id="264" r:id="rId13"/>
    <p:sldId id="265" r:id="rId14"/>
    <p:sldId id="267" r:id="rId15"/>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B48"/>
    <a:srgbClr val="F0D5D4"/>
    <a:srgbClr val="E6B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p:scale>
          <a:sx n="400" d="100"/>
          <a:sy n="400" d="100"/>
        </p:scale>
        <p:origin x="-9068" y="-68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ESSOLES_LOCAL\Dropbox\ResultatsConcours\ResultatsPSI_Eto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Feuil1!$D$1:$D$35</c:f>
              <c:numCache>
                <c:formatCode>General</c:formatCode>
                <c:ptCount val="35"/>
                <c:pt idx="0">
                  <c:v>7.3</c:v>
                </c:pt>
                <c:pt idx="1">
                  <c:v>8.9</c:v>
                </c:pt>
                <c:pt idx="2">
                  <c:v>10.4</c:v>
                </c:pt>
                <c:pt idx="3">
                  <c:v>10.7</c:v>
                </c:pt>
                <c:pt idx="4">
                  <c:v>10.9</c:v>
                </c:pt>
                <c:pt idx="5">
                  <c:v>11.6</c:v>
                </c:pt>
                <c:pt idx="6">
                  <c:v>11.8</c:v>
                </c:pt>
                <c:pt idx="7">
                  <c:v>12</c:v>
                </c:pt>
                <c:pt idx="8">
                  <c:v>12.3</c:v>
                </c:pt>
                <c:pt idx="9">
                  <c:v>12.4</c:v>
                </c:pt>
                <c:pt idx="10">
                  <c:v>12.6</c:v>
                </c:pt>
                <c:pt idx="11">
                  <c:v>13.1</c:v>
                </c:pt>
                <c:pt idx="12">
                  <c:v>13.1</c:v>
                </c:pt>
                <c:pt idx="13">
                  <c:v>13.3</c:v>
                </c:pt>
                <c:pt idx="14">
                  <c:v>13.4</c:v>
                </c:pt>
                <c:pt idx="15">
                  <c:v>13.7</c:v>
                </c:pt>
                <c:pt idx="16">
                  <c:v>13.9</c:v>
                </c:pt>
                <c:pt idx="17">
                  <c:v>14</c:v>
                </c:pt>
                <c:pt idx="18">
                  <c:v>14.3</c:v>
                </c:pt>
                <c:pt idx="19">
                  <c:v>14.7</c:v>
                </c:pt>
                <c:pt idx="20">
                  <c:v>14.7</c:v>
                </c:pt>
                <c:pt idx="21">
                  <c:v>14.8</c:v>
                </c:pt>
                <c:pt idx="22">
                  <c:v>15.2</c:v>
                </c:pt>
                <c:pt idx="23">
                  <c:v>15.2</c:v>
                </c:pt>
                <c:pt idx="24">
                  <c:v>15.4</c:v>
                </c:pt>
                <c:pt idx="25">
                  <c:v>15.9</c:v>
                </c:pt>
                <c:pt idx="26">
                  <c:v>15.9</c:v>
                </c:pt>
                <c:pt idx="27">
                  <c:v>15.9</c:v>
                </c:pt>
                <c:pt idx="28">
                  <c:v>16.600000000000001</c:v>
                </c:pt>
                <c:pt idx="29">
                  <c:v>16.8</c:v>
                </c:pt>
                <c:pt idx="30">
                  <c:v>16.8</c:v>
                </c:pt>
                <c:pt idx="31">
                  <c:v>16.899999999999999</c:v>
                </c:pt>
                <c:pt idx="32">
                  <c:v>17</c:v>
                </c:pt>
                <c:pt idx="33">
                  <c:v>18.100000000000001</c:v>
                </c:pt>
                <c:pt idx="34">
                  <c:v>19.2</c:v>
                </c:pt>
              </c:numCache>
            </c:numRef>
          </c:yVal>
          <c:smooth val="0"/>
          <c:extLst>
            <c:ext xmlns:c16="http://schemas.microsoft.com/office/drawing/2014/chart" uri="{C3380CC4-5D6E-409C-BE32-E72D297353CC}">
              <c16:uniqueId val="{00000000-DF1D-4B3F-A89B-CA2BFE1F39F5}"/>
            </c:ext>
          </c:extLst>
        </c:ser>
        <c:dLbls>
          <c:showLegendKey val="0"/>
          <c:showVal val="0"/>
          <c:showCatName val="0"/>
          <c:showSerName val="0"/>
          <c:showPercent val="0"/>
          <c:showBubbleSize val="0"/>
        </c:dLbls>
        <c:axId val="512218168"/>
        <c:axId val="512218808"/>
      </c:scatterChart>
      <c:valAx>
        <c:axId val="5122181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808"/>
        <c:crosses val="autoZero"/>
        <c:crossBetween val="midCat"/>
      </c:valAx>
      <c:valAx>
        <c:axId val="51221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1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'2021_TIPE'!$G$1:$G$41</c:f>
              <c:numCache>
                <c:formatCode>General</c:formatCode>
                <c:ptCount val="41"/>
                <c:pt idx="0">
                  <c:v>6.8</c:v>
                </c:pt>
                <c:pt idx="1">
                  <c:v>7.2</c:v>
                </c:pt>
                <c:pt idx="2">
                  <c:v>8.3000000000000007</c:v>
                </c:pt>
                <c:pt idx="3">
                  <c:v>8.6999999999999993</c:v>
                </c:pt>
                <c:pt idx="4">
                  <c:v>9.5</c:v>
                </c:pt>
                <c:pt idx="5">
                  <c:v>9.6</c:v>
                </c:pt>
                <c:pt idx="6">
                  <c:v>9.8000000000000007</c:v>
                </c:pt>
                <c:pt idx="7">
                  <c:v>10</c:v>
                </c:pt>
                <c:pt idx="8">
                  <c:v>10.1</c:v>
                </c:pt>
                <c:pt idx="9">
                  <c:v>10.3</c:v>
                </c:pt>
                <c:pt idx="10">
                  <c:v>10.8</c:v>
                </c:pt>
                <c:pt idx="11">
                  <c:v>10.9</c:v>
                </c:pt>
                <c:pt idx="12">
                  <c:v>11</c:v>
                </c:pt>
                <c:pt idx="13">
                  <c:v>11.2</c:v>
                </c:pt>
                <c:pt idx="14">
                  <c:v>11.2</c:v>
                </c:pt>
                <c:pt idx="15">
                  <c:v>11.2</c:v>
                </c:pt>
                <c:pt idx="16">
                  <c:v>11.3</c:v>
                </c:pt>
                <c:pt idx="17">
                  <c:v>11.3</c:v>
                </c:pt>
                <c:pt idx="18">
                  <c:v>11.5</c:v>
                </c:pt>
                <c:pt idx="19">
                  <c:v>12.1</c:v>
                </c:pt>
                <c:pt idx="20">
                  <c:v>12.3</c:v>
                </c:pt>
                <c:pt idx="21">
                  <c:v>12.6</c:v>
                </c:pt>
                <c:pt idx="22">
                  <c:v>12.6</c:v>
                </c:pt>
                <c:pt idx="23">
                  <c:v>12.7</c:v>
                </c:pt>
                <c:pt idx="24">
                  <c:v>12.8</c:v>
                </c:pt>
                <c:pt idx="25">
                  <c:v>13.1</c:v>
                </c:pt>
                <c:pt idx="26">
                  <c:v>13.2</c:v>
                </c:pt>
                <c:pt idx="27">
                  <c:v>13.3</c:v>
                </c:pt>
                <c:pt idx="28">
                  <c:v>13.8</c:v>
                </c:pt>
                <c:pt idx="29">
                  <c:v>14</c:v>
                </c:pt>
                <c:pt idx="30">
                  <c:v>14</c:v>
                </c:pt>
                <c:pt idx="31">
                  <c:v>14.3</c:v>
                </c:pt>
                <c:pt idx="32">
                  <c:v>14.8</c:v>
                </c:pt>
                <c:pt idx="33">
                  <c:v>14.9</c:v>
                </c:pt>
                <c:pt idx="34">
                  <c:v>15.2</c:v>
                </c:pt>
                <c:pt idx="35">
                  <c:v>15.3</c:v>
                </c:pt>
                <c:pt idx="36">
                  <c:v>15.5</c:v>
                </c:pt>
                <c:pt idx="37">
                  <c:v>16.2</c:v>
                </c:pt>
                <c:pt idx="38">
                  <c:v>17.100000000000001</c:v>
                </c:pt>
                <c:pt idx="39">
                  <c:v>18</c:v>
                </c:pt>
              </c:numCache>
            </c:numRef>
          </c:yVal>
          <c:smooth val="0"/>
          <c:extLst>
            <c:ext xmlns:c16="http://schemas.microsoft.com/office/drawing/2014/chart" uri="{C3380CC4-5D6E-409C-BE32-E72D297353CC}">
              <c16:uniqueId val="{00000000-6271-4880-95A0-7BE7A3F01426}"/>
            </c:ext>
          </c:extLst>
        </c:ser>
        <c:dLbls>
          <c:showLegendKey val="0"/>
          <c:showVal val="0"/>
          <c:showCatName val="0"/>
          <c:showSerName val="0"/>
          <c:showPercent val="0"/>
          <c:showBubbleSize val="0"/>
        </c:dLbls>
        <c:axId val="1084132688"/>
        <c:axId val="1084134768"/>
      </c:scatterChart>
      <c:valAx>
        <c:axId val="108413268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4768"/>
        <c:crosses val="autoZero"/>
        <c:crossBetween val="midCat"/>
      </c:valAx>
      <c:valAx>
        <c:axId val="1084134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2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extLst>
            <c:ext xmlns:c16="http://schemas.microsoft.com/office/drawing/2014/chart" uri="{C3380CC4-5D6E-409C-BE32-E72D297353CC}">
              <c16:uniqueId val="{00000000-8BEF-4377-BDE8-7CF5750A89BB}"/>
            </c:ext>
          </c:extLst>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28/08/2022</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28/08/2022</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28/08/2022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28/08/2022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28/08/2022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28/08/2022</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28/08/2022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28/08/2022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28/08/2022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28/08/2022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28/08/2022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28/08/2022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28/08/2022</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TIPE</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2021</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850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12,2/20 (de 6,8 </a:t>
                </a:r>
                <a:r>
                  <a:rPr lang="fr-FR" dirty="0">
                    <a:sym typeface="Wingdings" pitchFamily="2" charset="2"/>
                  </a:rPr>
                  <a:t>à 18)</a:t>
                </a:r>
              </a:p>
              <a:p>
                <a:pPr lvl="1"/>
                <a:r>
                  <a:rPr lang="fr-FR" dirty="0">
                    <a:sym typeface="Wingdings" pitchFamily="2" charset="2"/>
                  </a:rPr>
                  <a:t>Moyenne nationale en 2019 11,85</a:t>
                </a:r>
              </a:p>
              <a:p>
                <a:r>
                  <a:rPr lang="fr-FR" dirty="0">
                    <a:sym typeface="Wingdings" pitchFamily="2" charset="2"/>
                  </a:rPr>
                  <a:t>Ce qui semble avoir fonctionné</a:t>
                </a:r>
              </a:p>
              <a:p>
                <a:pPr lvl="1"/>
                <a:r>
                  <a:rPr lang="fr-FR" dirty="0"/>
                  <a:t>Étude d'un procédé de charge électrique de gouttelettes d'eau par influence électrostatique pour l'exploitation d'énergie éolienne. 18</a:t>
                </a:r>
              </a:p>
              <a:p>
                <a:pPr lvl="1"/>
                <a:r>
                  <a:rPr lang="fr-FR" dirty="0"/>
                  <a:t>Le transfert énergétique par induction, une méthode sécuritaire pour transmettre l'énergie à distance. 17,1 </a:t>
                </a:r>
              </a:p>
              <a:p>
                <a:pPr lvl="1"/>
                <a:r>
                  <a:rPr lang="fr-FR" dirty="0"/>
                  <a:t>Les </a:t>
                </a:r>
                <a:r>
                  <a:rPr lang="fr-FR" dirty="0" err="1"/>
                  <a:t>supercondensateurs</a:t>
                </a:r>
                <a:r>
                  <a:rPr lang="fr-FR" dirty="0"/>
                  <a:t> : une alternative prometteuse pour stocker et fournir de l'énergie. 16,2 </a:t>
                </a:r>
              </a:p>
              <a:p>
                <a:pPr lvl="1"/>
                <a:endParaRPr lang="fr-FR" dirty="0"/>
              </a:p>
              <a:p>
                <a:r>
                  <a:rPr lang="fr-FR" dirty="0"/>
                  <a:t> </a:t>
                </a:r>
                <a:r>
                  <a:rPr lang="fr-FR" dirty="0">
                    <a:sym typeface="Wingdings" pitchFamily="2" charset="2"/>
                  </a:rPr>
                  <a:t>Ce qui semble avoir moins fonctionné</a:t>
                </a:r>
              </a:p>
              <a:p>
                <a:pPr lvl="1"/>
                <a:r>
                  <a:rPr lang="fr-FR" dirty="0"/>
                  <a:t>Étude d'une orthèse </a:t>
                </a:r>
                <a:r>
                  <a:rPr lang="fr-FR" dirty="0" err="1"/>
                  <a:t>myoélectrique</a:t>
                </a:r>
                <a:r>
                  <a:rPr lang="fr-FR" dirty="0"/>
                  <a:t> de bras 6,8 </a:t>
                </a:r>
                <a:endParaRPr lang="fr-FR" dirty="0">
                  <a:sym typeface="Wingdings" pitchFamily="2" charset="2"/>
                </a:endParaRPr>
              </a:p>
              <a:p>
                <a:pPr lvl="1"/>
                <a:r>
                  <a:rPr lang="fr-FR" dirty="0"/>
                  <a:t>Optimisation du tri des déchets par tri optique. 7,2 </a:t>
                </a:r>
              </a:p>
              <a:p>
                <a:pPr lvl="1"/>
                <a:r>
                  <a:rPr lang="fr-FR" i="1" dirty="0"/>
                  <a:t>Régulation en température des batteries Li-Ion par effet Peltier. 8,3 </a:t>
                </a:r>
                <a:r>
                  <a:rPr lang="fr-FR" i="1" dirty="0">
                    <a:sym typeface="Wingdings" panose="05000000000000000000" pitchFamily="2" charset="2"/>
                  </a:rPr>
                  <a:t></a:t>
                </a:r>
              </a:p>
              <a:p>
                <a:pPr lvl="1"/>
                <a:r>
                  <a:rPr lang="fr-FR" i="1" dirty="0"/>
                  <a:t>Effets dynamiques du vent sur les bâtiments: étude d'un amortisseur mécanique 8,7 </a:t>
                </a:r>
                <a:r>
                  <a:rPr lang="fr-FR" i="1" dirty="0">
                    <a:sym typeface="Wingdings" panose="05000000000000000000" pitchFamily="2" charset="2"/>
                  </a:rPr>
                  <a:t></a:t>
                </a:r>
              </a:p>
              <a:p>
                <a:pPr lvl="1"/>
                <a:r>
                  <a:rPr lang="fr-FR" dirty="0"/>
                  <a:t>Élaboration d’une table de recharge à induction : un chargeur mobile 9,5 &amp; 10</a:t>
                </a:r>
              </a:p>
              <a:p>
                <a:pPr lvl="1"/>
                <a:r>
                  <a:rPr lang="fr-FR" dirty="0"/>
                  <a:t>Caractérisation et optimisation des systèmes RFID passifs à basse fréquence 9,8 </a:t>
                </a:r>
              </a:p>
              <a:p>
                <a:pPr lvl="1"/>
                <a:endParaRPr lang="fr-FR" dirty="0">
                  <a:sym typeface="Wingdings" pitchFamily="2" charset="2"/>
                </a:endParaRPr>
              </a:p>
              <a:p>
                <a:pPr lvl="1"/>
                <a:endParaRPr lang="fr-FR" dirty="0"/>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296" t="-1852"/>
                </a:stretch>
              </a:blipFill>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61875FBE-A396-4AA8-8CB2-8BD1D38DE7E1}"/>
              </a:ext>
            </a:extLst>
          </p:cNvPr>
          <p:cNvGraphicFramePr>
            <a:graphicFrameLocks/>
          </p:cNvGraphicFramePr>
          <p:nvPr/>
        </p:nvGraphicFramePr>
        <p:xfrm>
          <a:off x="5508104" y="141496"/>
          <a:ext cx="3563888" cy="1991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234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2019</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a:bodyPr>
              <a:lstStyle/>
              <a:p>
                <a:r>
                  <a:rPr lang="fr-FR" dirty="0"/>
                  <a:t>Résultat : </a:t>
                </a:r>
              </a:p>
              <a:p>
                <a:pPr lvl="1"/>
                <a:r>
                  <a:rPr lang="fr-FR" dirty="0"/>
                  <a:t>moyenne PSI</a:t>
                </a:r>
                <a14:m>
                  <m:oMath xmlns:m="http://schemas.openxmlformats.org/officeDocument/2006/math">
                    <m:r>
                      <a:rPr lang="fr-FR" i="1">
                        <a:latin typeface="Cambria Math"/>
                      </a:rPr>
                      <m:t>⋆</m:t>
                    </m:r>
                  </m:oMath>
                </a14:m>
                <a:r>
                  <a:rPr lang="fr-FR" dirty="0"/>
                  <a:t> : 13,96/20 (de 7,3 </a:t>
                </a:r>
                <a:r>
                  <a:rPr lang="fr-FR" dirty="0">
                    <a:sym typeface="Wingdings" pitchFamily="2" charset="2"/>
                  </a:rPr>
                  <a:t>à 19,2)</a:t>
                </a:r>
              </a:p>
              <a:p>
                <a:pPr lvl="1"/>
                <a:r>
                  <a:rPr lang="fr-FR" dirty="0">
                    <a:sym typeface="Wingdings" pitchFamily="2" charset="2"/>
                  </a:rPr>
                  <a:t>Moyenne nationale en 2019 11,44</a:t>
                </a:r>
              </a:p>
              <a:p>
                <a:r>
                  <a:rPr lang="fr-FR" dirty="0">
                    <a:sym typeface="Wingdings" pitchFamily="2" charset="2"/>
                  </a:rPr>
                  <a:t>Ce qui semble avoir fonctionné</a:t>
                </a:r>
              </a:p>
              <a:p>
                <a:pPr lvl="1"/>
                <a:r>
                  <a:rPr lang="fr-FR" dirty="0">
                    <a:sym typeface="Wingdings" pitchFamily="2" charset="2"/>
                  </a:rPr>
                  <a:t>Gestion de trafic routier (Informatique) – 18,1/20</a:t>
                </a:r>
              </a:p>
              <a:p>
                <a:pPr lvl="1"/>
                <a:r>
                  <a:rPr lang="fr-FR" dirty="0">
                    <a:sym typeface="Wingdings" pitchFamily="2" charset="2"/>
                  </a:rPr>
                  <a:t>Intérêt des FAN car dans les courses de voitures (modèles réduit) (Travail expérimental et modèles simples) – 14 &amp; 19,2</a:t>
                </a:r>
              </a:p>
              <a:p>
                <a:pPr lvl="1"/>
                <a:r>
                  <a:rPr lang="fr-FR" dirty="0">
                    <a:sym typeface="Wingdings" pitchFamily="2" charset="2"/>
                  </a:rPr>
                  <a:t>Pilotage et stabilisation d’un gyropode (Modélisation et pilotage par Matlab) – 16,9 et 16,8</a:t>
                </a:r>
              </a:p>
              <a:p>
                <a:pPr lvl="1"/>
                <a:r>
                  <a:rPr lang="fr-FR" dirty="0">
                    <a:sym typeface="Wingdings" pitchFamily="2" charset="2"/>
                  </a:rPr>
                  <a:t>Etude avancée des différentiels automobile (Travail expérimental) – 15,9</a:t>
                </a:r>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519" t="-988"/>
                </a:stretch>
              </a:blipFill>
            </p:spPr>
            <p:txBody>
              <a:bodyPr/>
              <a:lstStyle/>
              <a:p>
                <a:r>
                  <a:rPr lang="fr-FR">
                    <a:noFill/>
                  </a:rPr>
                  <a:t> </a:t>
                </a:r>
              </a:p>
            </p:txBody>
          </p:sp>
        </mc:Fallback>
      </mc:AlternateContent>
      <p:graphicFrame>
        <p:nvGraphicFramePr>
          <p:cNvPr id="7" name="Graphique 6"/>
          <p:cNvGraphicFramePr>
            <a:graphicFrameLocks/>
          </p:cNvGraphicFramePr>
          <p:nvPr>
            <p:extLst>
              <p:ext uri="{D42A27DB-BD31-4B8C-83A1-F6EECF244321}">
                <p14:modId xmlns:p14="http://schemas.microsoft.com/office/powerpoint/2010/main" val="4089063608"/>
              </p:ext>
            </p:extLst>
          </p:nvPr>
        </p:nvGraphicFramePr>
        <p:xfrm>
          <a:off x="5292080" y="0"/>
          <a:ext cx="3995936" cy="20608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910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2018</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12,54/20 (de 4,3 </a:t>
                </a:r>
                <a:r>
                  <a:rPr lang="fr-FR" dirty="0">
                    <a:sym typeface="Wingdings" pitchFamily="2" charset="2"/>
                  </a:rPr>
                  <a:t> à 18,3).</a:t>
                </a:r>
              </a:p>
              <a:p>
                <a:endParaRPr lang="fr-FR" dirty="0">
                  <a:sym typeface="Wingdings" pitchFamily="2" charset="2"/>
                </a:endParaRPr>
              </a:p>
              <a:p>
                <a:r>
                  <a:rPr lang="fr-FR" dirty="0">
                    <a:sym typeface="Wingdings" pitchFamily="2" charset="2"/>
                  </a:rPr>
                  <a:t>Ce qui semble avoir fonctionné</a:t>
                </a:r>
              </a:p>
              <a:p>
                <a:pPr lvl="1"/>
                <a:r>
                  <a:rPr lang="fr-FR" dirty="0">
                    <a:sym typeface="Wingdings" pitchFamily="2" charset="2"/>
                  </a:rPr>
                  <a:t>Optimisation de la position du cycliste dans la recherche de performance (18,3/20) :</a:t>
                </a:r>
              </a:p>
              <a:p>
                <a:pPr lvl="2"/>
                <a:r>
                  <a:rPr lang="fr-FR" dirty="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plane (16,9/20 et 14/20) </a:t>
                </a:r>
              </a:p>
              <a:p>
                <a:pPr lvl="2"/>
                <a:r>
                  <a:rPr lang="fr-FR" dirty="0">
                    <a:sym typeface="Wingdings" pitchFamily="2" charset="2"/>
                  </a:rPr>
                  <a:t>Problématique industrielle originale, modélisation classique mais bien faite, bonne présentation. </a:t>
                </a:r>
              </a:p>
              <a:p>
                <a:pPr lvl="1"/>
                <a:r>
                  <a:rPr lang="fr-FR" dirty="0">
                    <a:sym typeface="Wingdings" pitchFamily="2" charset="2"/>
                  </a:rPr>
                  <a:t>Influence de la pression des pneus sur la consommation de carburant (15,7/20)</a:t>
                </a:r>
              </a:p>
              <a:p>
                <a:pPr lvl="2"/>
                <a:r>
                  <a:rPr lang="fr-FR" dirty="0">
                    <a:sym typeface="Wingdings" pitchFamily="2" charset="2"/>
                  </a:rPr>
                  <a:t>Problématique simple, expérimentation et modèles relativement simples, mais rigoureux. </a:t>
                </a:r>
              </a:p>
              <a:p>
                <a:r>
                  <a:rPr lang="fr-FR" dirty="0">
                    <a:sym typeface="Wingdings" pitchFamily="2" charset="2"/>
                  </a:rPr>
                  <a:t>…</a:t>
                </a: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moyens utilisables dans le lycée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Machine de traction (1 Tonne)</a:t>
            </a:r>
          </a:p>
          <a:p>
            <a:r>
              <a:rPr lang="fr-FR" dirty="0"/>
              <a:t>Machine à découper/graver laser (bois, plexi jusqu’à 10 mm)</a:t>
            </a:r>
          </a:p>
          <a:p>
            <a:r>
              <a:rPr lang="fr-FR" dirty="0"/>
              <a:t>Imprimante 3D</a:t>
            </a:r>
          </a:p>
          <a:p>
            <a:r>
              <a:rPr lang="fr-FR" dirty="0"/>
              <a:t>Cartes </a:t>
            </a:r>
            <a:r>
              <a:rPr lang="fr-FR" dirty="0" err="1"/>
              <a:t>arduino</a:t>
            </a:r>
            <a:r>
              <a:rPr lang="fr-FR" dirty="0"/>
              <a:t> </a:t>
            </a:r>
            <a:r>
              <a:rPr lang="fr-FR" dirty="0" err="1"/>
              <a:t>Uno</a:t>
            </a:r>
            <a:r>
              <a:rPr lang="fr-FR" dirty="0"/>
              <a:t>/</a:t>
            </a:r>
            <a:r>
              <a:rPr lang="fr-FR" dirty="0" err="1"/>
              <a:t>Mega</a:t>
            </a:r>
            <a:endParaRPr lang="fr-FR" dirty="0"/>
          </a:p>
          <a:p>
            <a:r>
              <a:rPr lang="fr-FR" dirty="0"/>
              <a:t>Drones</a:t>
            </a:r>
          </a:p>
          <a:p>
            <a:r>
              <a:rPr lang="fr-FR" dirty="0"/>
              <a:t>Voiture de modélisme</a:t>
            </a:r>
          </a:p>
          <a:p>
            <a:r>
              <a:rPr lang="fr-FR" dirty="0"/>
              <a:t>Bateau de modélisme</a:t>
            </a:r>
          </a:p>
          <a:p>
            <a:r>
              <a:rPr lang="fr-FR" dirty="0"/>
              <a:t>Alim stabilisée</a:t>
            </a:r>
          </a:p>
          <a:p>
            <a:r>
              <a:rPr lang="fr-FR" dirty="0"/>
              <a:t>Composants électroniques divers</a:t>
            </a:r>
          </a:p>
          <a:p>
            <a:r>
              <a:rPr lang="fr-FR" dirty="0"/>
              <a:t>…</a:t>
            </a:r>
          </a:p>
          <a:p>
            <a:r>
              <a:rPr lang="fr-FR" dirty="0"/>
              <a:t>Logiciels de simulation</a:t>
            </a:r>
          </a:p>
          <a:p>
            <a:endParaRPr lang="fr-FR" dirty="0"/>
          </a:p>
          <a:p>
            <a:r>
              <a:rPr lang="fr-FR" b="1" dirty="0"/>
              <a:t>Vous pouvez conserver du matériel en salle B112 dans des boîtes en indiquant votre nom</a:t>
            </a:r>
          </a:p>
          <a:p>
            <a:endParaRPr lang="fr-FR" dirty="0"/>
          </a:p>
        </p:txBody>
      </p:sp>
    </p:spTree>
    <p:extLst>
      <p:ext uri="{BB962C8B-B14F-4D97-AF65-F5344CB8AC3E}">
        <p14:creationId xmlns:p14="http://schemas.microsoft.com/office/powerpoint/2010/main" val="27612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9E173-9026-44F0-8F82-1B5FAA6BE9FF}"/>
              </a:ext>
            </a:extLst>
          </p:cNvPr>
          <p:cNvSpPr>
            <a:spLocks noGrp="1"/>
          </p:cNvSpPr>
          <p:nvPr>
            <p:ph type="title"/>
          </p:nvPr>
        </p:nvSpPr>
        <p:spPr/>
        <p:txBody>
          <a:bodyPr/>
          <a:lstStyle/>
          <a:p>
            <a:r>
              <a:rPr lang="fr-FR" dirty="0"/>
              <a:t>… Pour finir</a:t>
            </a:r>
          </a:p>
        </p:txBody>
      </p:sp>
      <p:sp>
        <p:nvSpPr>
          <p:cNvPr id="3" name="Espace réservé du numéro de diapositive 2">
            <a:extLst>
              <a:ext uri="{FF2B5EF4-FFF2-40B4-BE49-F238E27FC236}">
                <a16:creationId xmlns:a16="http://schemas.microsoft.com/office/drawing/2014/main" id="{A6257024-E9C4-4F4E-A43B-CE53FE96056E}"/>
              </a:ext>
            </a:extLst>
          </p:cNvPr>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a:extLst>
              <a:ext uri="{FF2B5EF4-FFF2-40B4-BE49-F238E27FC236}">
                <a16:creationId xmlns:a16="http://schemas.microsoft.com/office/drawing/2014/main" id="{DEB2DEB0-7D26-4D95-AFC8-61B2B7796355}"/>
              </a:ext>
            </a:extLst>
          </p:cNvPr>
          <p:cNvSpPr>
            <a:spLocks noGrp="1"/>
          </p:cNvSpPr>
          <p:nvPr>
            <p:ph sz="quarter" idx="1"/>
          </p:nvPr>
        </p:nvSpPr>
        <p:spPr/>
        <p:txBody>
          <a:bodyPr/>
          <a:lstStyle/>
          <a:p>
            <a:r>
              <a:rPr lang="fr-FR" dirty="0"/>
              <a:t>Retour de la Toussaint </a:t>
            </a:r>
          </a:p>
          <a:p>
            <a:pPr lvl="1"/>
            <a:r>
              <a:rPr lang="fr-FR" dirty="0"/>
              <a:t>5 minutes de présentation et 5 minutes de question par binôme pour valider le support et la problématique (3 Diapos)</a:t>
            </a:r>
          </a:p>
          <a:p>
            <a:r>
              <a:rPr lang="fr-FR" dirty="0"/>
              <a:t>Semaine avant les vacances de Printemps (et les écrits) : </a:t>
            </a:r>
          </a:p>
          <a:p>
            <a:pPr lvl="1"/>
            <a:r>
              <a:rPr lang="fr-FR" dirty="0"/>
              <a:t>présentation individuelle de votre TIPE (15 minutes + 15 minutes)</a:t>
            </a:r>
          </a:p>
          <a:p>
            <a:pPr lvl="1"/>
            <a:endParaRPr lang="fr-FR" dirty="0"/>
          </a:p>
          <a:p>
            <a:r>
              <a:rPr lang="fr-FR" b="1" dirty="0"/>
              <a:t>Vous pouvez venir travailler sur votre TIPE le vendredi après midi ou les autres jours entre 11h40 et 13h30, les salles B108 et B110 sont à vous !</a:t>
            </a:r>
          </a:p>
          <a:p>
            <a:endParaRPr lang="fr-FR" b="1" dirty="0"/>
          </a:p>
          <a:p>
            <a:r>
              <a:rPr lang="fr-FR" b="1" dirty="0"/>
              <a:t>On fait l’appel (pas d’absences non justifiées par mail)</a:t>
            </a:r>
          </a:p>
          <a:p>
            <a:r>
              <a:rPr lang="fr-FR" b="1" dirty="0"/>
              <a:t>DOT à remplir </a:t>
            </a:r>
            <a:r>
              <a:rPr lang="fr-FR" b="1"/>
              <a:t>(Google Drive)</a:t>
            </a:r>
            <a:endParaRPr lang="fr-FR" b="1" dirty="0"/>
          </a:p>
        </p:txBody>
      </p:sp>
    </p:spTree>
    <p:extLst>
      <p:ext uri="{BB962C8B-B14F-4D97-AF65-F5344CB8AC3E}">
        <p14:creationId xmlns:p14="http://schemas.microsoft.com/office/powerpoint/2010/main" val="29231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13E54-6879-62C0-BC5E-A9B3C7769DBD}"/>
              </a:ext>
            </a:extLst>
          </p:cNvPr>
          <p:cNvSpPr>
            <a:spLocks noGrp="1"/>
          </p:cNvSpPr>
          <p:nvPr>
            <p:ph type="title"/>
          </p:nvPr>
        </p:nvSpPr>
        <p:spPr/>
        <p:txBody>
          <a:bodyPr/>
          <a:lstStyle/>
          <a:p>
            <a:endParaRPr lang="fr-FR"/>
          </a:p>
        </p:txBody>
      </p:sp>
      <p:sp>
        <p:nvSpPr>
          <p:cNvPr id="3" name="Espace réservé du numéro de diapositive 2">
            <a:extLst>
              <a:ext uri="{FF2B5EF4-FFF2-40B4-BE49-F238E27FC236}">
                <a16:creationId xmlns:a16="http://schemas.microsoft.com/office/drawing/2014/main" id="{751ADCA3-EC87-7089-4F07-507EADC4D2B1}"/>
              </a:ext>
            </a:extLst>
          </p:cNvPr>
          <p:cNvSpPr>
            <a:spLocks noGrp="1"/>
          </p:cNvSpPr>
          <p:nvPr>
            <p:ph type="sldNum" sz="quarter" idx="12"/>
          </p:nvPr>
        </p:nvSpPr>
        <p:spPr/>
        <p:txBody>
          <a:bodyPr/>
          <a:lstStyle/>
          <a:p>
            <a:fld id="{3F1D8263-54E8-442D-88B4-DA252C595E3D}" type="slidenum">
              <a:rPr lang="fr-FR" smtClean="0"/>
              <a:pPr/>
              <a:t>2</a:t>
            </a:fld>
            <a:endParaRPr lang="fr-FR"/>
          </a:p>
        </p:txBody>
      </p:sp>
      <p:pic>
        <p:nvPicPr>
          <p:cNvPr id="2050" name="Picture 2">
            <a:extLst>
              <a:ext uri="{FF2B5EF4-FFF2-40B4-BE49-F238E27FC236}">
                <a16:creationId xmlns:a16="http://schemas.microsoft.com/office/drawing/2014/main" id="{0E407BBB-2026-3660-57DB-EA72D858C12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124" y="0"/>
            <a:ext cx="9139875" cy="64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08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a:bodyPr>
          <a:lstStyle/>
          <a:p>
            <a:r>
              <a:rPr lang="fr-FR" sz="1800" dirty="0"/>
              <a:t>Lors des travaux d'initiative personnelle encadrés</a:t>
            </a:r>
            <a:r>
              <a:rPr lang="fr-FR" sz="1800" b="1" dirty="0"/>
              <a:t>, l'étudiant a un travail personnel à effectuer</a:t>
            </a:r>
            <a:r>
              <a:rPr lang="fr-FR" sz="1800" dirty="0"/>
              <a:t>, qui le met en situation de responsabilité. Cette activité est en particulier une </a:t>
            </a:r>
            <a:r>
              <a:rPr lang="fr-FR" sz="1800" b="1" dirty="0"/>
              <a:t>initiation et un entraînement à la démarche de recherche scientifique et technologique </a:t>
            </a:r>
            <a:r>
              <a:rPr lang="fr-FR" sz="1800" dirty="0"/>
              <a:t>dont chacun sait que les processus afférents sont nombreux et variés.</a:t>
            </a:r>
          </a:p>
          <a:p>
            <a:endParaRPr lang="fr-FR" sz="1800" dirty="0"/>
          </a:p>
          <a:p>
            <a:r>
              <a:rPr lang="fr-FR" sz="1800" b="1" dirty="0"/>
              <a:t>L'activité de TIPE doit amener l'étudiant à se poser des questions avant de tenter d'y répondre. </a:t>
            </a:r>
            <a:r>
              <a:rPr lang="fr-FR" sz="1800" dirty="0"/>
              <a:t>En effet, le questionnement préalable à l'élaboration ou à la recherche des solutions est une pratique courante des scientifiques. </a:t>
            </a:r>
            <a:r>
              <a:rPr lang="fr-FR" sz="1800" b="1" dirty="0"/>
              <a:t>La recherche scientifique et technologique conduit à l'élaboration </a:t>
            </a:r>
            <a:r>
              <a:rPr lang="fr-FR" sz="1800" dirty="0"/>
              <a:t>d'objets de pensée et </a:t>
            </a:r>
            <a:r>
              <a:rPr lang="fr-FR" sz="1800" b="1" dirty="0"/>
              <a:t>d'objets réels</a:t>
            </a:r>
            <a:r>
              <a:rPr lang="fr-FR" sz="1800"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p>
        </p:txBody>
      </p:sp>
    </p:spTree>
    <p:extLst>
      <p:ext uri="{BB962C8B-B14F-4D97-AF65-F5344CB8AC3E}">
        <p14:creationId xmlns:p14="http://schemas.microsoft.com/office/powerpoint/2010/main" val="89939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 - Résumé</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Un TIPE c’est </a:t>
            </a:r>
          </a:p>
          <a:p>
            <a:pPr lvl="1"/>
            <a:r>
              <a:rPr lang="fr-FR" b="1" dirty="0">
                <a:solidFill>
                  <a:srgbClr val="BE4B48"/>
                </a:solidFill>
              </a:rPr>
              <a:t>Une problématique technologique ou scientifique</a:t>
            </a:r>
          </a:p>
          <a:p>
            <a:pPr lvl="1"/>
            <a:r>
              <a:rPr lang="fr-FR" b="1" dirty="0">
                <a:solidFill>
                  <a:srgbClr val="BE4B48"/>
                </a:solidFill>
              </a:rPr>
              <a:t>Un support</a:t>
            </a:r>
          </a:p>
          <a:p>
            <a:pPr lvl="1"/>
            <a:r>
              <a:rPr lang="fr-FR" b="1" dirty="0">
                <a:solidFill>
                  <a:srgbClr val="BE4B48"/>
                </a:solidFill>
              </a:rPr>
              <a:t>Un fil conducteur, une histoire, … bref une démarche scientifique permettant de répondre à la problématique.</a:t>
            </a:r>
          </a:p>
          <a:p>
            <a:r>
              <a:rPr lang="fr-FR" dirty="0"/>
              <a:t>Pour répondre à votre problématique votre TIPE doit comprendre :</a:t>
            </a:r>
          </a:p>
          <a:p>
            <a:pPr lvl="1"/>
            <a:r>
              <a:rPr lang="fr-FR" dirty="0"/>
              <a:t>Une modélisation scientifique</a:t>
            </a:r>
          </a:p>
          <a:p>
            <a:pPr lvl="1"/>
            <a:r>
              <a:rPr lang="fr-FR" dirty="0"/>
              <a:t>ET/OU une expérimentation permettant de :</a:t>
            </a:r>
          </a:p>
          <a:p>
            <a:pPr lvl="2"/>
            <a:r>
              <a:rPr lang="fr-FR" dirty="0"/>
              <a:t>Mesurer le phénomène problématique</a:t>
            </a:r>
          </a:p>
          <a:p>
            <a:pPr lvl="2"/>
            <a:r>
              <a:rPr lang="fr-FR" dirty="0"/>
              <a:t>Mesurer une performance permettant de résoudre une problématique</a:t>
            </a:r>
          </a:p>
          <a:p>
            <a:pPr lvl="2"/>
            <a:r>
              <a:rPr lang="fr-FR" dirty="0"/>
              <a:t>Identifier un paramètre du modèle…</a:t>
            </a:r>
          </a:p>
          <a:p>
            <a:r>
              <a:rPr lang="fr-FR" dirty="0"/>
              <a:t>Pour s’ancrer dans le concret, votre problématique peut s’appuyer sur : </a:t>
            </a:r>
          </a:p>
          <a:p>
            <a:pPr lvl="1"/>
            <a:r>
              <a:rPr lang="fr-FR" dirty="0"/>
              <a:t>Un contact industriel ou dans le milieu de la recherche</a:t>
            </a:r>
          </a:p>
          <a:p>
            <a:pPr lvl="1"/>
            <a:r>
              <a:rPr lang="fr-FR" dirty="0"/>
              <a:t>Une passion sportive ou technologique</a:t>
            </a:r>
          </a:p>
          <a:p>
            <a:pPr lvl="1"/>
            <a:r>
              <a:rPr lang="fr-FR" dirty="0"/>
              <a:t>La validation d’une performance d’un produit commercialisé…</a:t>
            </a:r>
          </a:p>
        </p:txBody>
      </p:sp>
    </p:spTree>
    <p:extLst>
      <p:ext uri="{BB962C8B-B14F-4D97-AF65-F5344CB8AC3E}">
        <p14:creationId xmlns:p14="http://schemas.microsoft.com/office/powerpoint/2010/main" val="205815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Thème de TIPE &amp; compétences développées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lnSpcReduction="10000"/>
          </a:bodyPr>
          <a:lstStyle/>
          <a:p>
            <a:r>
              <a:rPr lang="fr-FR" dirty="0"/>
              <a:t>Pour l'année 2022-2023 le thème TIPE (…) est intitulé : </a:t>
            </a:r>
            <a:r>
              <a:rPr lang="fr-FR" b="1" dirty="0"/>
              <a:t>la ville</a:t>
            </a:r>
            <a:r>
              <a:rPr lang="fr-FR" dirty="0"/>
              <a:t>.</a:t>
            </a:r>
          </a:p>
          <a:p>
            <a:pPr marL="0" indent="0">
              <a:buNone/>
            </a:pPr>
            <a:endParaRPr lang="fr-FR" dirty="0"/>
          </a:p>
          <a:p>
            <a:r>
              <a:rPr lang="fr-FR" dirty="0"/>
              <a:t>Les TIPE permettent à l'étudiant de développer des compétences telles que :</a:t>
            </a:r>
          </a:p>
          <a:p>
            <a:pPr lvl="1"/>
            <a:r>
              <a:rPr lang="fr-FR" dirty="0"/>
              <a:t>identifier, s'approprier et traiter une problématique explicitement reliée au thème ;</a:t>
            </a:r>
          </a:p>
          <a:p>
            <a:pPr lvl="1"/>
            <a:r>
              <a:rPr lang="fr-FR" dirty="0"/>
              <a:t>collecter des informations pertinentes (internet, bibliothèque, littérature, contacts industriels, visites de laboratoires, etc.), les analyser, les synthétiser ;</a:t>
            </a:r>
          </a:p>
          <a:p>
            <a:pPr lvl="1"/>
            <a:r>
              <a:rPr lang="fr-FR" dirty="0"/>
              <a:t>réaliser une production ou une expérimentation personnelle et en exploiter les résultats ;</a:t>
            </a:r>
          </a:p>
          <a:p>
            <a:pPr lvl="1"/>
            <a:r>
              <a:rPr lang="fr-FR" dirty="0"/>
              <a:t>construire et valider une modélisation ;</a:t>
            </a:r>
          </a:p>
          <a:p>
            <a:pPr lvl="1"/>
            <a:r>
              <a:rPr lang="fr-FR" dirty="0"/>
              <a:t>communiquer sur une production ou une expérimentation personnelle.</a:t>
            </a:r>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jalons qui vont ponctuer l’année (seront surement modifiés…)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a:bodyPr>
          <a:lstStyle/>
          <a:p>
            <a:r>
              <a:rPr lang="fr-FR" dirty="0"/>
              <a:t>Décembre – Janvier : saisie en ligne du titre et de la motivation du choix du sujet</a:t>
            </a:r>
          </a:p>
          <a:p>
            <a:r>
              <a:rPr lang="fr-FR" dirty="0"/>
              <a:t>Fin janvier – saisie en ligne de son MCOT (Mise en cohérence des objectifs du TIPE)</a:t>
            </a:r>
          </a:p>
          <a:p>
            <a:pPr lvl="1"/>
            <a:r>
              <a:rPr lang="fr-FR" dirty="0"/>
              <a:t>Positionnement thématique et mots </a:t>
            </a:r>
            <a:r>
              <a:rPr lang="fr-FR" dirty="0" err="1"/>
              <a:t>cléfs</a:t>
            </a:r>
            <a:r>
              <a:rPr lang="fr-FR" dirty="0"/>
              <a:t> (Français, anglais)</a:t>
            </a:r>
          </a:p>
          <a:p>
            <a:pPr lvl="1"/>
            <a:r>
              <a:rPr lang="fr-FR" dirty="0"/>
              <a:t>Bibliographie commentée</a:t>
            </a:r>
          </a:p>
          <a:p>
            <a:pPr lvl="1"/>
            <a:r>
              <a:rPr lang="fr-FR" dirty="0"/>
              <a:t>Problématique retenue</a:t>
            </a:r>
          </a:p>
          <a:p>
            <a:pPr lvl="1"/>
            <a:r>
              <a:rPr lang="fr-FR" dirty="0"/>
              <a:t>Objectifs de travail</a:t>
            </a:r>
          </a:p>
          <a:p>
            <a:pPr lvl="1"/>
            <a:r>
              <a:rPr lang="fr-FR" dirty="0"/>
              <a:t>Références bibliographique</a:t>
            </a:r>
          </a:p>
          <a:p>
            <a:r>
              <a:rPr lang="fr-FR" dirty="0"/>
              <a:t>Juin : </a:t>
            </a:r>
          </a:p>
          <a:p>
            <a:pPr lvl="1"/>
            <a:r>
              <a:rPr lang="fr-FR" dirty="0"/>
              <a:t>Déroulé opérationnel des tâches</a:t>
            </a:r>
          </a:p>
          <a:p>
            <a:pPr lvl="1"/>
            <a:r>
              <a:rPr lang="fr-FR" dirty="0"/>
              <a:t>Dépôt de la présentation</a:t>
            </a:r>
          </a:p>
        </p:txBody>
      </p:sp>
    </p:spTree>
    <p:extLst>
      <p:ext uri="{BB962C8B-B14F-4D97-AF65-F5344CB8AC3E}">
        <p14:creationId xmlns:p14="http://schemas.microsoft.com/office/powerpoint/2010/main" val="9466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critères d’évaluation</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a:xfrm>
            <a:off x="457200" y="1219200"/>
            <a:ext cx="8229600" cy="5137150"/>
          </a:xfrm>
        </p:spPr>
        <p:txBody>
          <a:bodyPr>
            <a:normAutofit fontScale="77500" lnSpcReduction="20000"/>
          </a:bodyPr>
          <a:lstStyle/>
          <a:p>
            <a:r>
              <a:rPr lang="fr-FR" dirty="0"/>
              <a:t>Potentiel scientifique</a:t>
            </a:r>
          </a:p>
          <a:p>
            <a:pPr lvl="1"/>
            <a:r>
              <a:rPr lang="fr-FR" dirty="0"/>
              <a:t>Pertinence scientifique (être en adéquation avec les programmes de Physique-Chimie et de SII de PSI)</a:t>
            </a:r>
          </a:p>
          <a:p>
            <a:pPr lvl="1"/>
            <a:r>
              <a:rPr lang="fr-FR" dirty="0"/>
              <a:t>Capacité à apprendre (s’approprier une problématique)</a:t>
            </a:r>
          </a:p>
          <a:p>
            <a:pPr lvl="1"/>
            <a:r>
              <a:rPr lang="fr-FR" dirty="0"/>
              <a:t>Ouverture (décloisonnement des disciplines et situer son travail dans un contexte sociétal)</a:t>
            </a:r>
          </a:p>
          <a:p>
            <a:r>
              <a:rPr lang="fr-FR" dirty="0"/>
              <a:t>Démarche scientifique</a:t>
            </a:r>
          </a:p>
          <a:p>
            <a:pPr lvl="1"/>
            <a:r>
              <a:rPr lang="fr-FR" dirty="0"/>
              <a:t>Questionnement scientifique (collecter des informations, mettre en place une démarche, une expérimentation, une modélisation)</a:t>
            </a:r>
          </a:p>
          <a:p>
            <a:pPr lvl="1"/>
            <a:r>
              <a:rPr lang="fr-FR" dirty="0"/>
              <a:t>Résoudre un problème</a:t>
            </a:r>
          </a:p>
          <a:p>
            <a:pPr lvl="1"/>
            <a:r>
              <a:rPr lang="fr-FR" dirty="0"/>
              <a:t>Aptitude à communiquer</a:t>
            </a:r>
          </a:p>
          <a:p>
            <a:r>
              <a:rPr lang="fr-FR" dirty="0"/>
              <a:t>Grille d’évaluation</a:t>
            </a:r>
          </a:p>
          <a:p>
            <a:pPr lvl="2"/>
            <a:r>
              <a:rPr lang="fr-FR" dirty="0"/>
              <a:t>Potentiel scientifique :</a:t>
            </a:r>
          </a:p>
          <a:p>
            <a:pPr lvl="2"/>
            <a:r>
              <a:rPr lang="fr-FR" dirty="0"/>
              <a:t>Justesse et pertinence scientifique (3 pt)</a:t>
            </a:r>
          </a:p>
          <a:p>
            <a:pPr lvl="2"/>
            <a:r>
              <a:rPr lang="fr-FR" dirty="0"/>
              <a:t>Capacité à apprendre – Appropriation (3 pt)</a:t>
            </a:r>
          </a:p>
          <a:p>
            <a:pPr lvl="2"/>
            <a:r>
              <a:rPr lang="fr-FR" dirty="0"/>
              <a:t>Ouverture – Curiosité (3 pt)</a:t>
            </a:r>
          </a:p>
          <a:p>
            <a:pPr lvl="1"/>
            <a:r>
              <a:rPr lang="fr-FR" dirty="0"/>
              <a:t>Démarche scientifique :</a:t>
            </a:r>
          </a:p>
          <a:p>
            <a:pPr lvl="2"/>
            <a:r>
              <a:rPr lang="fr-FR" dirty="0"/>
              <a:t>Questionnement scientifique – Méthode (3 pt)</a:t>
            </a:r>
          </a:p>
          <a:p>
            <a:pPr lvl="2"/>
            <a:r>
              <a:rPr lang="fr-FR" dirty="0"/>
              <a:t>Résolution d’un problème (technique)(3 pt)</a:t>
            </a:r>
          </a:p>
          <a:p>
            <a:pPr lvl="2"/>
            <a:r>
              <a:rPr lang="fr-FR" dirty="0"/>
              <a:t>Communication (3 pt)</a:t>
            </a:r>
          </a:p>
          <a:p>
            <a:pPr lvl="1"/>
            <a:r>
              <a:rPr lang="fr-FR" dirty="0"/>
              <a:t>Valorisation spécifique  (2 pt)</a:t>
            </a:r>
          </a:p>
        </p:txBody>
      </p:sp>
    </p:spTree>
    <p:extLst>
      <p:ext uri="{BB962C8B-B14F-4D97-AF65-F5344CB8AC3E}">
        <p14:creationId xmlns:p14="http://schemas.microsoft.com/office/powerpoint/2010/main" val="303713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conseils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a:t>L’année est courte : 25 créneaux de 2 heures</a:t>
            </a:r>
          </a:p>
          <a:p>
            <a:r>
              <a:rPr lang="fr-FR" dirty="0"/>
              <a:t>Profiter de ces créneaux pour vous consacrer entièrement au TIPE.</a:t>
            </a:r>
          </a:p>
          <a:p>
            <a:endParaRPr lang="fr-FR" dirty="0"/>
          </a:p>
          <a:p>
            <a:endParaRPr lang="fr-FR" dirty="0"/>
          </a:p>
          <a:p>
            <a:r>
              <a:rPr lang="fr-FR" dirty="0"/>
              <a:t>… Feuille de présence à signer le jeudi… les absences sont à justifier. </a:t>
            </a:r>
          </a:p>
          <a:p>
            <a:endParaRPr lang="fr-FR" dirty="0"/>
          </a:p>
          <a:p>
            <a:r>
              <a:rPr lang="fr-FR" dirty="0"/>
              <a:t>Tenir un carnet de bord hebdomadaire sur les activités réalisées pendant l’année (permettra de remplir le DOT – Déroulé opérationnel du TIPE)</a:t>
            </a:r>
          </a:p>
          <a:p>
            <a:endParaRPr lang="fr-FR" dirty="0"/>
          </a:p>
        </p:txBody>
      </p:sp>
    </p:spTree>
    <p:extLst>
      <p:ext uri="{BB962C8B-B14F-4D97-AF65-F5344CB8AC3E}">
        <p14:creationId xmlns:p14="http://schemas.microsoft.com/office/powerpoint/2010/main" val="419185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2022</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mc:Choice xmlns:a14="http://schemas.microsoft.com/office/drawing/2010/main" Requires="a14">
          <p:sp>
            <p:nvSpPr>
              <p:cNvPr id="4" name="Espace réservé du contenu 3"/>
              <p:cNvSpPr>
                <a:spLocks noGrp="1"/>
              </p:cNvSpPr>
              <p:nvPr>
                <p:ph sz="quarter" idx="1"/>
              </p:nvPr>
            </p:nvSpPr>
            <p:spPr>
              <a:xfrm>
                <a:off x="457200" y="1219200"/>
                <a:ext cx="8229600" cy="5137150"/>
              </a:xfrm>
            </p:spPr>
            <p:txBody>
              <a:bodyPr>
                <a:normAutofit fontScale="77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14,3/20 (de 6,4 </a:t>
                </a:r>
                <a:r>
                  <a:rPr lang="fr-FR" dirty="0">
                    <a:sym typeface="Wingdings" pitchFamily="2" charset="2"/>
                  </a:rPr>
                  <a:t>à 19,7)</a:t>
                </a:r>
              </a:p>
              <a:p>
                <a:r>
                  <a:rPr lang="fr-FR" dirty="0">
                    <a:sym typeface="Wingdings" pitchFamily="2" charset="2"/>
                  </a:rPr>
                  <a:t>Ce qui semble avoir fonctionné</a:t>
                </a:r>
              </a:p>
              <a:p>
                <a:pPr lvl="1"/>
                <a:r>
                  <a:rPr lang="fr-FR" dirty="0"/>
                  <a:t>Transfert d'énergie et d'information par induction : application au pacemaker (19,7) – Modélisation, simulation et expérimentation</a:t>
                </a:r>
              </a:p>
              <a:p>
                <a:pPr lvl="1"/>
                <a:r>
                  <a:rPr lang="fr-FR" dirty="0"/>
                  <a:t>Etude et amélioration de la stabilité d’un avion (19,6) – Modélisation uniquement</a:t>
                </a:r>
              </a:p>
              <a:p>
                <a:pPr lvl="1"/>
                <a:r>
                  <a:rPr lang="fr-FR" dirty="0"/>
                  <a:t>Recyclage de plastique (ABS) généré par impression 3D (18,8) – Plutôt expérimental</a:t>
                </a:r>
              </a:p>
              <a:p>
                <a:pPr lvl="1"/>
                <a:r>
                  <a:rPr lang="fr-FR" dirty="0"/>
                  <a:t>Méthodes optiques de mesure du rythme cardiaque (17,7 &amp; 16,4)</a:t>
                </a:r>
              </a:p>
              <a:p>
                <a:pPr lvl="1"/>
                <a:r>
                  <a:rPr lang="fr-FR" dirty="0"/>
                  <a:t>Comportement d’un pont au cours d’une sollicitation mécanique (18,3)</a:t>
                </a:r>
              </a:p>
              <a:p>
                <a:pPr lvl="1"/>
                <a:r>
                  <a:rPr lang="fr-FR" dirty="0"/>
                  <a:t>Conception d’une chaussure permettant de détecter et d’empêcher la perte d’équilibre (18)</a:t>
                </a:r>
              </a:p>
              <a:p>
                <a:pPr lvl="1"/>
                <a:endParaRPr lang="fr-FR" dirty="0"/>
              </a:p>
              <a:p>
                <a:r>
                  <a:rPr lang="fr-FR" dirty="0"/>
                  <a:t> </a:t>
                </a:r>
                <a:r>
                  <a:rPr lang="fr-FR" dirty="0">
                    <a:sym typeface="Wingdings" pitchFamily="2" charset="2"/>
                  </a:rPr>
                  <a:t>Ce qui semble avoir moins fonctionné</a:t>
                </a:r>
              </a:p>
              <a:p>
                <a:pPr lvl="1"/>
                <a:r>
                  <a:rPr lang="fr-FR" dirty="0"/>
                  <a:t>Conception d'un exosquelette passif visant à réduire la fatigue musculaire de l'épaule (9,4) beaucoup de potentiel</a:t>
                </a:r>
              </a:p>
              <a:p>
                <a:pPr lvl="1"/>
                <a:r>
                  <a:rPr lang="fr-FR" dirty="0"/>
                  <a:t>Système de freinage par induction (6,4) – manque de travail ?</a:t>
                </a:r>
                <a:endParaRPr lang="fr-FR" dirty="0">
                  <a:sym typeface="Wingdings" panose="05000000000000000000" pitchFamily="2" charset="2"/>
                </a:endParaRPr>
              </a:p>
              <a:p>
                <a:pPr lvl="1"/>
                <a:r>
                  <a:rPr lang="fr-FR" b="0" i="0" dirty="0">
                    <a:solidFill>
                      <a:srgbClr val="000000"/>
                    </a:solidFill>
                    <a:effectLst/>
                  </a:rPr>
                  <a:t>Sac à </a:t>
                </a:r>
                <a:r>
                  <a:rPr lang="fr-FR" dirty="0"/>
                  <a:t>amortisseur</a:t>
                </a:r>
                <a:r>
                  <a:rPr lang="fr-FR" b="0" i="0" dirty="0">
                    <a:solidFill>
                      <a:srgbClr val="000000"/>
                    </a:solidFill>
                    <a:effectLst/>
                  </a:rPr>
                  <a:t> passif pour réduire les chocs dorsaux durant la marche ou la </a:t>
                </a:r>
                <a:r>
                  <a:rPr lang="fr-FR" dirty="0"/>
                  <a:t>course</a:t>
                </a:r>
                <a:r>
                  <a:rPr lang="fr-FR" b="0" i="0" dirty="0">
                    <a:solidFill>
                      <a:srgbClr val="000000"/>
                    </a:solidFill>
                    <a:effectLst/>
                  </a:rPr>
                  <a:t> (8,4) – Super travail, mais peut être pas assez valorisé ?</a:t>
                </a:r>
                <a:endParaRPr lang="fr-FR" dirty="0">
                  <a:sym typeface="Wingdings" pitchFamily="2" charset="2"/>
                </a:endParaRPr>
              </a:p>
              <a:p>
                <a:pPr lvl="1"/>
                <a:r>
                  <a:rPr lang="fr-FR" i="0" dirty="0">
                    <a:solidFill>
                      <a:srgbClr val="000000"/>
                    </a:solidFill>
                    <a:effectLst/>
                  </a:rPr>
                  <a:t>Contrôle des angles de roulis et de tangage d'un véhicule agricole (9.8) Manque de maîtrise ?</a:t>
                </a:r>
                <a:endParaRPr lang="fr-FR" dirty="0"/>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p:sp>
            <p:nvSpPr>
              <p:cNvPr id="4" name="Espace réservé du contenu 3"/>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2"/>
                <a:stretch>
                  <a:fillRect l="-148" t="-1779"/>
                </a:stretch>
              </a:blipFill>
            </p:spPr>
            <p:txBody>
              <a:bodyPr/>
              <a:lstStyle/>
              <a:p>
                <a:r>
                  <a:rPr lang="fr-FR">
                    <a:noFill/>
                  </a:rPr>
                  <a:t> </a:t>
                </a:r>
              </a:p>
            </p:txBody>
          </p:sp>
        </mc:Fallback>
      </mc:AlternateContent>
      <p:pic>
        <p:nvPicPr>
          <p:cNvPr id="1028" name="Picture 4">
            <a:extLst>
              <a:ext uri="{FF2B5EF4-FFF2-40B4-BE49-F238E27FC236}">
                <a16:creationId xmlns:a16="http://schemas.microsoft.com/office/drawing/2014/main" id="{671FCF80-D80E-3BA0-4A15-BF9A17E502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794" y="0"/>
            <a:ext cx="3406205" cy="195028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E9143E23-0105-E53C-49C0-711475A332E7}"/>
              </a:ext>
            </a:extLst>
          </p:cNvPr>
          <p:cNvPicPr>
            <a:picLocks noChangeAspect="1"/>
          </p:cNvPicPr>
          <p:nvPr/>
        </p:nvPicPr>
        <p:blipFill>
          <a:blip r:embed="rId4"/>
          <a:stretch>
            <a:fillRect/>
          </a:stretch>
        </p:blipFill>
        <p:spPr>
          <a:xfrm>
            <a:off x="4355976" y="0"/>
            <a:ext cx="2331590" cy="1435298"/>
          </a:xfrm>
          <a:prstGeom prst="rect">
            <a:avLst/>
          </a:prstGeom>
        </p:spPr>
      </p:pic>
    </p:spTree>
    <p:extLst>
      <p:ext uri="{BB962C8B-B14F-4D97-AF65-F5344CB8AC3E}">
        <p14:creationId xmlns:p14="http://schemas.microsoft.com/office/powerpoint/2010/main" val="819625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1361</Words>
  <Application>Microsoft Office PowerPoint</Application>
  <PresentationFormat>Affichage à l'écran (4:3)</PresentationFormat>
  <Paragraphs>168</Paragraphs>
  <Slides>14</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Bookman Old Style</vt:lpstr>
      <vt:lpstr>Calibri</vt:lpstr>
      <vt:lpstr>Cambria Math</vt:lpstr>
      <vt:lpstr>Gill Sans MT</vt:lpstr>
      <vt:lpstr>Wingdings</vt:lpstr>
      <vt:lpstr>Wingdings 3</vt:lpstr>
      <vt:lpstr>Origine</vt:lpstr>
      <vt:lpstr>TIPE</vt:lpstr>
      <vt:lpstr>Présentation PowerPoint</vt:lpstr>
      <vt:lpstr>TIPE</vt:lpstr>
      <vt:lpstr>TIPE - Résumé</vt:lpstr>
      <vt:lpstr>Thème de TIPE &amp; compétences développées</vt:lpstr>
      <vt:lpstr>Les jalons qui vont ponctuer l’année (seront surement modifiés…)</vt:lpstr>
      <vt:lpstr>Quelques critères d’évaluation</vt:lpstr>
      <vt:lpstr>Quelques conseils</vt:lpstr>
      <vt:lpstr>Retour sur 2022</vt:lpstr>
      <vt:lpstr>Retour sur 2021</vt:lpstr>
      <vt:lpstr>Retour sur 2019</vt:lpstr>
      <vt:lpstr>Retour sur 2018</vt:lpstr>
      <vt:lpstr>Exemple de moyens utilisables dans le lycée</vt:lpstr>
      <vt:lpstr>… Pour finir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Xavier Pessoles</cp:lastModifiedBy>
  <cp:revision>149</cp:revision>
  <cp:lastPrinted>2017-09-08T11:25:12Z</cp:lastPrinted>
  <dcterms:created xsi:type="dcterms:W3CDTF">2014-09-30T07:33:25Z</dcterms:created>
  <dcterms:modified xsi:type="dcterms:W3CDTF">2022-08-28T15:13:51Z</dcterms:modified>
</cp:coreProperties>
</file>