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6" r:id="rId2"/>
    <p:sldId id="257" r:id="rId3"/>
    <p:sldId id="259" r:id="rId4"/>
    <p:sldId id="258" r:id="rId5"/>
    <p:sldId id="260" r:id="rId6"/>
    <p:sldId id="261" r:id="rId7"/>
    <p:sldId id="262" r:id="rId8"/>
    <p:sldId id="263" r:id="rId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5D4"/>
    <a:srgbClr val="E6B9B8"/>
    <a:srgbClr val="BE4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11" autoAdjust="0"/>
    <p:restoredTop sz="94660"/>
  </p:normalViewPr>
  <p:slideViewPr>
    <p:cSldViewPr>
      <p:cViewPr varScale="1">
        <p:scale>
          <a:sx n="107" d="100"/>
          <a:sy n="107" d="100"/>
        </p:scale>
        <p:origin x="-109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94A05E-DEA9-4CEA-A63B-3593EEF3AC45}" type="datetimeFigureOut">
              <a:rPr lang="fr-FR" smtClean="0"/>
              <a:pPr/>
              <a:t>04/09/2017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3" name="Picture 2" descr="C:\Users\pt_ptsi\Desktop\Github\Informatique\P_01_Architecture\01_ArchitectureMaterielle\Cours\png\Fond_ARCH.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79512"/>
            <a:ext cx="9144000" cy="43596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pt_ptsi\Desktop\Github\Informatique\P_02_AlgorithmiqueProgrammation\02_IntroductionAlgorithmique\Cours\png\Fond_AL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459176"/>
            <a:ext cx="6948264" cy="33988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pt_ptsi\Desktop\Github\Informatique\P_03_SimulationNumerique\01_IntegrationNumerique\Cours\png\Fond_SIMU.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07903" y="3853958"/>
            <a:ext cx="5573145" cy="309634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0" y="-1179512"/>
            <a:ext cx="9144000" cy="803751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3A961F90-11F6-4966-B0E5-2BB20F714B78}" type="datetime1">
              <a:rPr lang="fr-FR" smtClean="0"/>
              <a:pPr/>
              <a:t>04/09/2017</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59700BD1-A4B5-444B-B773-B4FDD97DF200}" type="datetime1">
              <a:rPr lang="fr-FR" smtClean="0"/>
              <a:pPr/>
              <a:t>04/09/2017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354AF49-C35E-40F6-8345-CA866716EE79}" type="datetime1">
              <a:rPr lang="fr-FR" smtClean="0"/>
              <a:pPr/>
              <a:t>04/09/2017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normAutofit/>
          </a:bodyPr>
          <a:lstStyle>
            <a:lvl1pPr>
              <a:defRPr sz="3200"/>
            </a:lvl1pPr>
          </a:lstStyle>
          <a:p>
            <a:r>
              <a:rPr kumimoji="0" lang="fr-FR"/>
              <a:t>Cliquez pour modifier le style du titre</a:t>
            </a:r>
            <a:endParaRPr kumimoji="0" lang="en-US"/>
          </a:p>
        </p:txBody>
      </p:sp>
      <p:sp>
        <p:nvSpPr>
          <p:cNvPr id="4" name="Espace réservé de la date 3"/>
          <p:cNvSpPr>
            <a:spLocks noGrp="1"/>
          </p:cNvSpPr>
          <p:nvPr>
            <p:ph type="dt" sz="half" idx="10"/>
          </p:nvPr>
        </p:nvSpPr>
        <p:spPr/>
        <p:txBody>
          <a:bodyPr/>
          <a:lstStyle/>
          <a:p>
            <a:fld id="{EAFEF7E1-4A71-4560-AA4D-33BBAAF32357}" type="datetime1">
              <a:rPr lang="fr-FR" smtClean="0"/>
              <a:pPr/>
              <a:t>04/09/2017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9BE6CECE-C4BA-493A-9F45-8F69D8200EC9}" type="datetime1">
              <a:rPr lang="fr-FR" smtClean="0"/>
              <a:pPr/>
              <a:t>04/09/2017</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6B400324-51BB-4021-B482-6C084AB66459}" type="datetime1">
              <a:rPr lang="fr-FR" smtClean="0"/>
              <a:pPr/>
              <a:t>04/09/2017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7" name="Espace réservé de la date 6"/>
          <p:cNvSpPr>
            <a:spLocks noGrp="1"/>
          </p:cNvSpPr>
          <p:nvPr>
            <p:ph type="dt" sz="half" idx="10"/>
          </p:nvPr>
        </p:nvSpPr>
        <p:spPr/>
        <p:txBody>
          <a:bodyPr/>
          <a:lstStyle/>
          <a:p>
            <a:fld id="{87C4A39B-E1E0-4B19-A965-1E1097FB3AF3}" type="datetime1">
              <a:rPr lang="fr-FR" smtClean="0"/>
              <a:pPr/>
              <a:t>04/09/2017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CEF5A761-699F-4B94-BA43-1E8C0C9C554B}" type="datetime1">
              <a:rPr lang="fr-FR" smtClean="0"/>
              <a:pPr/>
              <a:t>04/09/2017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407DE65-0759-4C9C-9804-8C4C0AC5F8D7}" type="datetime1">
              <a:rPr lang="fr-FR" smtClean="0"/>
              <a:pPr/>
              <a:t>04/09/2017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6DCAF433-E5EB-4B74-B8BB-3F6D9EEAE800}" type="datetime1">
              <a:rPr lang="fr-FR" smtClean="0"/>
              <a:pPr/>
              <a:t>04/09/2017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E5AEAC06-18E9-471A-B77A-CDA5C363BF1F}" type="datetime1">
              <a:rPr lang="fr-FR" smtClean="0"/>
              <a:pPr/>
              <a:t>04/09/2017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ctr" anchorCtr="0">
            <a:normAutofit/>
          </a:bodyPr>
          <a:lstStyle/>
          <a:p>
            <a:r>
              <a:rPr kumimoji="0" lang="fr-FR" dirty="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a:t>Cliquez pour modifier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9178431-C703-4FD6-9F6F-E8F5512852E2}" type="datetime1">
              <a:rPr lang="fr-FR" smtClean="0"/>
              <a:pPr/>
              <a:t>04/09/2017</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l" rtl="0" eaLnBrk="1" latinLnBrk="0" hangingPunct="1">
        <a:spcBef>
          <a:spcPct val="0"/>
        </a:spcBef>
        <a:buNone/>
        <a:defRPr kumimoji="0" sz="2800"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b="1" dirty="0" smtClean="0"/>
              <a:t>TIPE</a:t>
            </a:r>
            <a:endParaRPr lang="fr-FR" b="1" dirty="0"/>
          </a:p>
        </p:txBody>
      </p:sp>
      <p:sp>
        <p:nvSpPr>
          <p:cNvPr id="3" name="Sous-titre 2"/>
          <p:cNvSpPr>
            <a:spLocks noGrp="1"/>
          </p:cNvSpPr>
          <p:nvPr>
            <p:ph type="subTitle" idx="1"/>
          </p:nvPr>
        </p:nvSpPr>
        <p:spPr/>
        <p:txBody>
          <a:bodyPr/>
          <a:lstStyle/>
          <a:p>
            <a:r>
              <a:rPr lang="fr-FR" b="1" dirty="0"/>
              <a:t>PSI </a:t>
            </a:r>
            <a:r>
              <a:rPr lang="fr-FR" b="1" dirty="0">
                <a:sym typeface="Wingdings"/>
              </a:rPr>
              <a:t></a:t>
            </a:r>
            <a:endParaRPr lang="fr-FR" b="1" dirty="0"/>
          </a:p>
        </p:txBody>
      </p:sp>
      <p:pic>
        <p:nvPicPr>
          <p:cNvPr id="11" name="Picture 2" descr="C:\Users\pt_ptsi\Desktop\Github\Informatique\P_01_Architecture\01_ArchitectureMaterielle\Cours\png\logo_lyc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868988"/>
            <a:ext cx="1224136" cy="98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TIPE</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a:t>
            </a:fld>
            <a:endParaRPr lang="fr-FR"/>
          </a:p>
        </p:txBody>
      </p:sp>
      <p:sp>
        <p:nvSpPr>
          <p:cNvPr id="4" name="Espace réservé du contenu 3"/>
          <p:cNvSpPr>
            <a:spLocks noGrp="1"/>
          </p:cNvSpPr>
          <p:nvPr>
            <p:ph sz="quarter" idx="1"/>
          </p:nvPr>
        </p:nvSpPr>
        <p:spPr/>
        <p:txBody>
          <a:bodyPr>
            <a:normAutofit fontScale="85000" lnSpcReduction="10000"/>
          </a:bodyPr>
          <a:lstStyle/>
          <a:p>
            <a:r>
              <a:rPr lang="fr-FR" dirty="0"/>
              <a:t>Lors des travaux d'initiative personnelle encadrés</a:t>
            </a:r>
            <a:r>
              <a:rPr lang="fr-FR" b="1" dirty="0"/>
              <a:t>, l'étudiant a un travail personnel à effectuer</a:t>
            </a:r>
            <a:r>
              <a:rPr lang="fr-FR" dirty="0"/>
              <a:t>, qui le met en situation de responsabilité. Cette activité est en particulier une </a:t>
            </a:r>
            <a:r>
              <a:rPr lang="fr-FR" b="1" dirty="0"/>
              <a:t>initiation et un entraînement à la démarche de recherche scientifique et technologique </a:t>
            </a:r>
            <a:r>
              <a:rPr lang="fr-FR" dirty="0"/>
              <a:t>dont chacun sait que les processus afférents sont nombreux et variés.</a:t>
            </a:r>
          </a:p>
          <a:p>
            <a:r>
              <a:rPr lang="fr-FR" b="1" dirty="0"/>
              <a:t>L'activité de Tipe doit amener l'étudiant à se poser des questions avant de tenter d'y répondre. </a:t>
            </a:r>
            <a:r>
              <a:rPr lang="fr-FR" dirty="0"/>
              <a:t>En effet, le questionnement préalable à l'élaboration ou à la recherche des solutions est une pratique courante des scientifiques. </a:t>
            </a:r>
            <a:r>
              <a:rPr lang="fr-FR" b="1" dirty="0"/>
              <a:t>La recherche scientifique et technologique conduit à l'élaboration </a:t>
            </a:r>
            <a:r>
              <a:rPr lang="fr-FR" dirty="0"/>
              <a:t>d'objets de pensée et </a:t>
            </a:r>
            <a:r>
              <a:rPr lang="fr-FR" b="1" dirty="0"/>
              <a:t>d'objets réels</a:t>
            </a:r>
            <a:r>
              <a:rPr lang="fr-FR" dirty="0"/>
              <a:t>, qui participent au processus permanent de construction qui va de la connaissance à la conception voire à la réalisation, et portent le nom d'inventions, de découvertes et d'innovations scientifiques et technologiques. La mise en convergence de travaux de recherche émanant de plusieurs champs disciplinaires assure le progrès des connaissances et permet des avancées dans l'intelligibilité du monde réel</a:t>
            </a:r>
            <a:r>
              <a:rPr lang="fr-FR" dirty="0" smtClean="0"/>
              <a:t>.</a:t>
            </a:r>
            <a:endParaRPr lang="fr-FR" dirty="0"/>
          </a:p>
        </p:txBody>
      </p:sp>
    </p:spTree>
    <p:extLst>
      <p:ext uri="{BB962C8B-B14F-4D97-AF65-F5344CB8AC3E}">
        <p14:creationId xmlns:p14="http://schemas.microsoft.com/office/powerpoint/2010/main" val="8993941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TIPE - Résumé</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3</a:t>
            </a:fld>
            <a:endParaRPr lang="fr-FR"/>
          </a:p>
        </p:txBody>
      </p:sp>
      <p:sp>
        <p:nvSpPr>
          <p:cNvPr id="4" name="Espace réservé du contenu 3"/>
          <p:cNvSpPr>
            <a:spLocks noGrp="1"/>
          </p:cNvSpPr>
          <p:nvPr>
            <p:ph sz="quarter" idx="1"/>
          </p:nvPr>
        </p:nvSpPr>
        <p:spPr/>
        <p:txBody>
          <a:bodyPr>
            <a:normAutofit fontScale="92500" lnSpcReduction="20000"/>
          </a:bodyPr>
          <a:lstStyle/>
          <a:p>
            <a:r>
              <a:rPr lang="fr-FR" dirty="0" smtClean="0"/>
              <a:t>Un TIPE c’est </a:t>
            </a:r>
          </a:p>
          <a:p>
            <a:pPr lvl="1"/>
            <a:r>
              <a:rPr lang="fr-FR" dirty="0" smtClean="0"/>
              <a:t>Une problématique technologique ou scientifique</a:t>
            </a:r>
          </a:p>
          <a:p>
            <a:pPr lvl="1"/>
            <a:r>
              <a:rPr lang="fr-FR" dirty="0" smtClean="0"/>
              <a:t>Un support</a:t>
            </a:r>
          </a:p>
          <a:p>
            <a:pPr lvl="1"/>
            <a:r>
              <a:rPr lang="fr-FR" dirty="0" smtClean="0"/>
              <a:t>Un fil conducteur, une histoire, … bref une démarche scientifique permettant de répondre à la problématique.</a:t>
            </a:r>
          </a:p>
          <a:p>
            <a:r>
              <a:rPr lang="fr-FR" dirty="0" smtClean="0"/>
              <a:t>Pour répondre à votre problématique votre TIPE doit comprendre :</a:t>
            </a:r>
          </a:p>
          <a:p>
            <a:pPr lvl="1"/>
            <a:r>
              <a:rPr lang="fr-FR" dirty="0" smtClean="0"/>
              <a:t>Une modélisation scientifique</a:t>
            </a:r>
          </a:p>
          <a:p>
            <a:pPr lvl="1"/>
            <a:r>
              <a:rPr lang="fr-FR" dirty="0" smtClean="0"/>
              <a:t>ET/OU une expérimentation permettant de :</a:t>
            </a:r>
          </a:p>
          <a:p>
            <a:pPr lvl="2"/>
            <a:r>
              <a:rPr lang="fr-FR" dirty="0" smtClean="0"/>
              <a:t>Mesurer le phénomène problématique</a:t>
            </a:r>
          </a:p>
          <a:p>
            <a:pPr lvl="2"/>
            <a:r>
              <a:rPr lang="fr-FR" dirty="0" smtClean="0"/>
              <a:t>Mesurer une performance après résolution de la problématique</a:t>
            </a:r>
          </a:p>
          <a:p>
            <a:pPr lvl="2"/>
            <a:r>
              <a:rPr lang="fr-FR" dirty="0" smtClean="0"/>
              <a:t>Identifier un paramètre du modèle…</a:t>
            </a:r>
          </a:p>
          <a:p>
            <a:r>
              <a:rPr lang="fr-FR" dirty="0" smtClean="0"/>
              <a:t>Pour s’ancrer dans le concret, votre problématique peut s’appuyer sur : </a:t>
            </a:r>
          </a:p>
          <a:p>
            <a:pPr lvl="1"/>
            <a:r>
              <a:rPr lang="fr-FR" dirty="0" smtClean="0"/>
              <a:t>Un contact industriel ou dans le milieu de la recherche</a:t>
            </a:r>
          </a:p>
          <a:p>
            <a:pPr lvl="1"/>
            <a:r>
              <a:rPr lang="fr-FR" dirty="0" smtClean="0"/>
              <a:t>Une passion sportive ou technologique</a:t>
            </a:r>
          </a:p>
          <a:p>
            <a:pPr lvl="1"/>
            <a:r>
              <a:rPr lang="fr-FR" dirty="0" smtClean="0"/>
              <a:t>La validation d’une performance d’un produit commercialisé…</a:t>
            </a:r>
            <a:endParaRPr lang="fr-FR" dirty="0"/>
          </a:p>
        </p:txBody>
      </p:sp>
    </p:spTree>
    <p:extLst>
      <p:ext uri="{BB962C8B-B14F-4D97-AF65-F5344CB8AC3E}">
        <p14:creationId xmlns:p14="http://schemas.microsoft.com/office/powerpoint/2010/main" val="20581561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Thème de TIPE</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4</a:t>
            </a:fld>
            <a:endParaRPr lang="fr-FR"/>
          </a:p>
        </p:txBody>
      </p:sp>
      <p:sp>
        <p:nvSpPr>
          <p:cNvPr id="4" name="Espace réservé du contenu 3"/>
          <p:cNvSpPr>
            <a:spLocks noGrp="1"/>
          </p:cNvSpPr>
          <p:nvPr>
            <p:ph sz="quarter" idx="1"/>
          </p:nvPr>
        </p:nvSpPr>
        <p:spPr/>
        <p:txBody>
          <a:bodyPr/>
          <a:lstStyle/>
          <a:p>
            <a:r>
              <a:rPr lang="fr-FR" b="1" dirty="0"/>
              <a:t>Milieux : interactions, interfaces, homogénéité, ruptures.</a:t>
            </a:r>
            <a:endParaRPr lang="fr-FR" dirty="0"/>
          </a:p>
          <a:p>
            <a:pPr marL="0" indent="0">
              <a:buNone/>
            </a:pPr>
            <a:endParaRPr lang="fr-FR" dirty="0"/>
          </a:p>
        </p:txBody>
      </p:sp>
    </p:spTree>
    <p:extLst>
      <p:ext uri="{BB962C8B-B14F-4D97-AF65-F5344CB8AC3E}">
        <p14:creationId xmlns:p14="http://schemas.microsoft.com/office/powerpoint/2010/main" val="3117298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Compétences développées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5</a:t>
            </a:fld>
            <a:endParaRPr lang="fr-FR"/>
          </a:p>
        </p:txBody>
      </p:sp>
      <p:sp>
        <p:nvSpPr>
          <p:cNvPr id="4" name="Espace réservé du contenu 3"/>
          <p:cNvSpPr>
            <a:spLocks noGrp="1"/>
          </p:cNvSpPr>
          <p:nvPr>
            <p:ph sz="quarter" idx="1"/>
          </p:nvPr>
        </p:nvSpPr>
        <p:spPr/>
        <p:txBody>
          <a:bodyPr/>
          <a:lstStyle/>
          <a:p>
            <a:r>
              <a:rPr lang="fr-FR" dirty="0" smtClean="0"/>
              <a:t>Les TIPE </a:t>
            </a:r>
            <a:r>
              <a:rPr lang="fr-FR" dirty="0"/>
              <a:t>permettent à l'étudiant de développer des compétences telles que :</a:t>
            </a:r>
          </a:p>
          <a:p>
            <a:pPr lvl="1"/>
            <a:r>
              <a:rPr lang="fr-FR" dirty="0" smtClean="0"/>
              <a:t>identifier</a:t>
            </a:r>
            <a:r>
              <a:rPr lang="fr-FR" dirty="0"/>
              <a:t>, s'approprier et traiter une problématique explicitement reliée au thème ;</a:t>
            </a:r>
          </a:p>
          <a:p>
            <a:pPr lvl="1"/>
            <a:r>
              <a:rPr lang="fr-FR" dirty="0"/>
              <a:t>c</a:t>
            </a:r>
            <a:r>
              <a:rPr lang="fr-FR" dirty="0" smtClean="0"/>
              <a:t>ollecter </a:t>
            </a:r>
            <a:r>
              <a:rPr lang="fr-FR" dirty="0"/>
              <a:t>des informations pertinentes (internet, bibliothèque, littérature, contacts industriels, visites de laboratoires, etc.), les analyser, les synthétiser ;</a:t>
            </a:r>
          </a:p>
          <a:p>
            <a:pPr lvl="1"/>
            <a:r>
              <a:rPr lang="fr-FR" dirty="0"/>
              <a:t>r</a:t>
            </a:r>
            <a:r>
              <a:rPr lang="fr-FR" dirty="0" smtClean="0"/>
              <a:t>éaliser </a:t>
            </a:r>
            <a:r>
              <a:rPr lang="fr-FR" dirty="0"/>
              <a:t>une production ou une expérimentation personnelle et en exploiter les résultats ;</a:t>
            </a:r>
          </a:p>
          <a:p>
            <a:pPr lvl="1"/>
            <a:r>
              <a:rPr lang="fr-FR" dirty="0" smtClean="0"/>
              <a:t>construire </a:t>
            </a:r>
            <a:r>
              <a:rPr lang="fr-FR" dirty="0"/>
              <a:t>et valider une modélisation ;</a:t>
            </a:r>
          </a:p>
          <a:p>
            <a:pPr lvl="1"/>
            <a:r>
              <a:rPr lang="fr-FR" dirty="0" smtClean="0"/>
              <a:t>communiquer </a:t>
            </a:r>
            <a:r>
              <a:rPr lang="fr-FR" dirty="0"/>
              <a:t>sur une production ou une expérimentation personnelle.</a:t>
            </a:r>
          </a:p>
          <a:p>
            <a:endParaRPr lang="fr-FR" dirty="0"/>
          </a:p>
        </p:txBody>
      </p:sp>
    </p:spTree>
    <p:extLst>
      <p:ext uri="{BB962C8B-B14F-4D97-AF65-F5344CB8AC3E}">
        <p14:creationId xmlns:p14="http://schemas.microsoft.com/office/powerpoint/2010/main" val="933062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Les jalons qui vont ponctuer l’année (seront surement modifiés…)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6</a:t>
            </a:fld>
            <a:endParaRPr lang="fr-FR"/>
          </a:p>
        </p:txBody>
      </p:sp>
      <p:sp>
        <p:nvSpPr>
          <p:cNvPr id="4" name="Espace réservé du contenu 3"/>
          <p:cNvSpPr>
            <a:spLocks noGrp="1"/>
          </p:cNvSpPr>
          <p:nvPr>
            <p:ph sz="quarter" idx="1"/>
          </p:nvPr>
        </p:nvSpPr>
        <p:spPr/>
        <p:txBody>
          <a:bodyPr>
            <a:normAutofit lnSpcReduction="10000"/>
          </a:bodyPr>
          <a:lstStyle/>
          <a:p>
            <a:r>
              <a:rPr lang="fr-FR" dirty="0" smtClean="0"/>
              <a:t>Janvier : saisie en ligne du titre et de la motivation du choix du sujet</a:t>
            </a:r>
          </a:p>
          <a:p>
            <a:r>
              <a:rPr lang="fr-FR" dirty="0" smtClean="0"/>
              <a:t>Mars : saisie en ligne de son MCOT (Mise en cohérence des objectifs du TIPE)</a:t>
            </a:r>
          </a:p>
          <a:p>
            <a:pPr lvl="1"/>
            <a:r>
              <a:rPr lang="fr-FR" dirty="0" smtClean="0"/>
              <a:t>Positionnement thématique et mots </a:t>
            </a:r>
            <a:r>
              <a:rPr lang="fr-FR" dirty="0" err="1" smtClean="0"/>
              <a:t>cléfs</a:t>
            </a:r>
            <a:r>
              <a:rPr lang="fr-FR" dirty="0"/>
              <a:t> </a:t>
            </a:r>
            <a:r>
              <a:rPr lang="fr-FR" dirty="0" smtClean="0"/>
              <a:t>(Français, anglais)</a:t>
            </a:r>
          </a:p>
          <a:p>
            <a:pPr lvl="1"/>
            <a:r>
              <a:rPr lang="fr-FR" dirty="0" smtClean="0"/>
              <a:t>Bibliographie commentée</a:t>
            </a:r>
          </a:p>
          <a:p>
            <a:pPr lvl="1"/>
            <a:r>
              <a:rPr lang="fr-FR" dirty="0" smtClean="0"/>
              <a:t>Problématique retenue</a:t>
            </a:r>
          </a:p>
          <a:p>
            <a:pPr lvl="1"/>
            <a:r>
              <a:rPr lang="fr-FR" dirty="0" smtClean="0"/>
              <a:t>Objectifs de travail</a:t>
            </a:r>
          </a:p>
          <a:p>
            <a:pPr lvl="1"/>
            <a:r>
              <a:rPr lang="fr-FR" dirty="0" smtClean="0"/>
              <a:t>Références bibliographique</a:t>
            </a:r>
          </a:p>
          <a:p>
            <a:r>
              <a:rPr lang="fr-FR" dirty="0" smtClean="0"/>
              <a:t>Juin : </a:t>
            </a:r>
          </a:p>
          <a:p>
            <a:pPr lvl="1"/>
            <a:r>
              <a:rPr lang="fr-FR" dirty="0" smtClean="0"/>
              <a:t>Saisie d’un résumé en anglais</a:t>
            </a:r>
          </a:p>
          <a:p>
            <a:pPr lvl="1"/>
            <a:r>
              <a:rPr lang="fr-FR" dirty="0" smtClean="0"/>
              <a:t>Dépôt de son rapport final</a:t>
            </a:r>
          </a:p>
          <a:p>
            <a:pPr lvl="1"/>
            <a:r>
              <a:rPr lang="fr-FR" dirty="0" smtClean="0"/>
              <a:t>Dépôt de la présentation</a:t>
            </a:r>
            <a:endParaRPr lang="fr-FR" dirty="0"/>
          </a:p>
        </p:txBody>
      </p:sp>
    </p:spTree>
    <p:extLst>
      <p:ext uri="{BB962C8B-B14F-4D97-AF65-F5344CB8AC3E}">
        <p14:creationId xmlns:p14="http://schemas.microsoft.com/office/powerpoint/2010/main" val="946676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critères d’évaluation</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7</a:t>
            </a:fld>
            <a:endParaRPr lang="fr-FR"/>
          </a:p>
        </p:txBody>
      </p:sp>
      <p:sp>
        <p:nvSpPr>
          <p:cNvPr id="4" name="Espace réservé du contenu 3"/>
          <p:cNvSpPr>
            <a:spLocks noGrp="1"/>
          </p:cNvSpPr>
          <p:nvPr>
            <p:ph sz="quarter" idx="1"/>
          </p:nvPr>
        </p:nvSpPr>
        <p:spPr/>
        <p:txBody>
          <a:bodyPr/>
          <a:lstStyle/>
          <a:p>
            <a:r>
              <a:rPr lang="fr-FR" dirty="0" smtClean="0"/>
              <a:t>Potentiel scientifique</a:t>
            </a:r>
          </a:p>
          <a:p>
            <a:pPr lvl="1"/>
            <a:r>
              <a:rPr lang="fr-FR" dirty="0" smtClean="0"/>
              <a:t>Pertinence scientifique (être en adéquation avec les programmes de Physique-Chimie et de SII de PSI)</a:t>
            </a:r>
          </a:p>
          <a:p>
            <a:pPr lvl="1"/>
            <a:r>
              <a:rPr lang="fr-FR" dirty="0" smtClean="0"/>
              <a:t>Capacité à apprendre (s’approprier une problématique)</a:t>
            </a:r>
          </a:p>
          <a:p>
            <a:pPr lvl="1"/>
            <a:r>
              <a:rPr lang="fr-FR" dirty="0" smtClean="0"/>
              <a:t>Ouverture (décloisonnement des disciplines et situer son travail dans un contexte sociétal)</a:t>
            </a:r>
          </a:p>
          <a:p>
            <a:r>
              <a:rPr lang="fr-FR" dirty="0" smtClean="0"/>
              <a:t>Démarche scientifique</a:t>
            </a:r>
          </a:p>
          <a:p>
            <a:pPr lvl="1"/>
            <a:r>
              <a:rPr lang="fr-FR" dirty="0" smtClean="0"/>
              <a:t>Questionnement scientifique (collecter des informations, mettre en place une démarche, une expérimentation, une modélisation)</a:t>
            </a:r>
          </a:p>
          <a:p>
            <a:pPr lvl="1"/>
            <a:r>
              <a:rPr lang="fr-FR" dirty="0" smtClean="0"/>
              <a:t>Résoudre un problème</a:t>
            </a:r>
          </a:p>
          <a:p>
            <a:pPr lvl="1"/>
            <a:r>
              <a:rPr lang="fr-FR" dirty="0" smtClean="0"/>
              <a:t>Aptitude à communiquer</a:t>
            </a:r>
            <a:endParaRPr lang="fr-FR" dirty="0"/>
          </a:p>
          <a:p>
            <a:pPr lvl="1"/>
            <a:endParaRPr lang="fr-FR" dirty="0"/>
          </a:p>
        </p:txBody>
      </p:sp>
    </p:spTree>
    <p:extLst>
      <p:ext uri="{BB962C8B-B14F-4D97-AF65-F5344CB8AC3E}">
        <p14:creationId xmlns:p14="http://schemas.microsoft.com/office/powerpoint/2010/main" val="30371376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conseils</a:t>
            </a:r>
            <a:endParaRPr lang="fr-FR" dirty="0"/>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8</a:t>
            </a:fld>
            <a:endParaRPr lang="fr-FR"/>
          </a:p>
        </p:txBody>
      </p:sp>
      <p:sp>
        <p:nvSpPr>
          <p:cNvPr id="4" name="Espace réservé du contenu 3"/>
          <p:cNvSpPr>
            <a:spLocks noGrp="1"/>
          </p:cNvSpPr>
          <p:nvPr>
            <p:ph sz="quarter" idx="1"/>
          </p:nvPr>
        </p:nvSpPr>
        <p:spPr/>
        <p:txBody>
          <a:bodyPr/>
          <a:lstStyle/>
          <a:p>
            <a:r>
              <a:rPr lang="fr-FR" dirty="0" smtClean="0"/>
              <a:t>L’année est courte : 25 créneaux de 2 heures</a:t>
            </a:r>
          </a:p>
          <a:p>
            <a:r>
              <a:rPr lang="fr-FR" dirty="0" smtClean="0"/>
              <a:t>Profiter de ces créneaux pour vous consacrer entièrement au TIPE.</a:t>
            </a:r>
          </a:p>
          <a:p>
            <a:endParaRPr lang="fr-FR" dirty="0"/>
          </a:p>
        </p:txBody>
      </p:sp>
    </p:spTree>
    <p:extLst>
      <p:ext uri="{BB962C8B-B14F-4D97-AF65-F5344CB8AC3E}">
        <p14:creationId xmlns:p14="http://schemas.microsoft.com/office/powerpoint/2010/main" val="41918593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910</TotalTime>
  <Words>472</Words>
  <Application>Microsoft Office PowerPoint</Application>
  <PresentationFormat>Affichage à l'écran (4:3)</PresentationFormat>
  <Paragraphs>61</Paragraphs>
  <Slides>8</Slides>
  <Notes>1</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Origine</vt:lpstr>
      <vt:lpstr>TIPE</vt:lpstr>
      <vt:lpstr>TIPE</vt:lpstr>
      <vt:lpstr>TIPE - Résumé</vt:lpstr>
      <vt:lpstr>Thème de TIPE</vt:lpstr>
      <vt:lpstr>Compétences développées</vt:lpstr>
      <vt:lpstr>Les jalons qui vont ponctuer l’année (seront surement modifiés…)</vt:lpstr>
      <vt:lpstr>Quelques critères d’évaluation</vt:lpstr>
      <vt:lpstr>Quelques conseils</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de la SII en PSI</dc:title>
  <dc:creator>Xavier Pessoles</dc:creator>
  <cp:lastModifiedBy>pt_ptsi</cp:lastModifiedBy>
  <cp:revision>123</cp:revision>
  <dcterms:created xsi:type="dcterms:W3CDTF">2014-09-30T07:33:25Z</dcterms:created>
  <dcterms:modified xsi:type="dcterms:W3CDTF">2017-09-04T13:57:14Z</dcterms:modified>
</cp:coreProperties>
</file>