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9" r:id="rId4"/>
    <p:sldId id="258" r:id="rId5"/>
    <p:sldId id="261" r:id="rId6"/>
    <p:sldId id="262" r:id="rId7"/>
    <p:sldId id="263" r:id="rId8"/>
    <p:sldId id="271" r:id="rId9"/>
    <p:sldId id="269" r:id="rId10"/>
    <p:sldId id="270" r:id="rId11"/>
    <p:sldId id="268" r:id="rId12"/>
    <p:sldId id="264" r:id="rId13"/>
    <p:sldId id="265" r:id="rId14"/>
    <p:sldId id="267" r:id="rId15"/>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4B48"/>
    <a:srgbClr val="F0D5D4"/>
    <a:srgbClr val="E6B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59" d="100"/>
          <a:sy n="59" d="100"/>
        </p:scale>
        <p:origin x="149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ESSOLES_LOCAL\Dropbox\ResultatsConcours\ResultatsPSI_Eto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Feuil1!$D$3:$D$42</c:f>
              <c:numCache>
                <c:formatCode>General</c:formatCode>
                <c:ptCount val="40"/>
                <c:pt idx="0">
                  <c:v>6.7</c:v>
                </c:pt>
                <c:pt idx="1">
                  <c:v>8</c:v>
                </c:pt>
                <c:pt idx="2">
                  <c:v>9.1</c:v>
                </c:pt>
                <c:pt idx="3">
                  <c:v>9.1999999999999993</c:v>
                </c:pt>
                <c:pt idx="4">
                  <c:v>9.3000000000000007</c:v>
                </c:pt>
                <c:pt idx="5">
                  <c:v>9.9</c:v>
                </c:pt>
                <c:pt idx="6">
                  <c:v>10.1</c:v>
                </c:pt>
                <c:pt idx="7">
                  <c:v>10.9</c:v>
                </c:pt>
                <c:pt idx="8">
                  <c:v>11.4</c:v>
                </c:pt>
                <c:pt idx="9">
                  <c:v>11.5</c:v>
                </c:pt>
                <c:pt idx="10">
                  <c:v>11.7</c:v>
                </c:pt>
                <c:pt idx="11">
                  <c:v>11.7</c:v>
                </c:pt>
                <c:pt idx="12">
                  <c:v>11.7</c:v>
                </c:pt>
                <c:pt idx="13">
                  <c:v>12</c:v>
                </c:pt>
                <c:pt idx="14">
                  <c:v>12.3</c:v>
                </c:pt>
                <c:pt idx="15">
                  <c:v>12.5</c:v>
                </c:pt>
                <c:pt idx="16">
                  <c:v>12.6</c:v>
                </c:pt>
                <c:pt idx="17">
                  <c:v>13.1</c:v>
                </c:pt>
                <c:pt idx="18">
                  <c:v>13.1</c:v>
                </c:pt>
                <c:pt idx="19">
                  <c:v>13.3</c:v>
                </c:pt>
                <c:pt idx="20">
                  <c:v>13.6</c:v>
                </c:pt>
                <c:pt idx="21">
                  <c:v>13.9</c:v>
                </c:pt>
                <c:pt idx="22">
                  <c:v>14</c:v>
                </c:pt>
                <c:pt idx="23">
                  <c:v>14.1</c:v>
                </c:pt>
                <c:pt idx="24">
                  <c:v>14.2</c:v>
                </c:pt>
                <c:pt idx="25">
                  <c:v>14.2</c:v>
                </c:pt>
                <c:pt idx="26">
                  <c:v>14.4</c:v>
                </c:pt>
                <c:pt idx="27">
                  <c:v>14.6</c:v>
                </c:pt>
                <c:pt idx="28">
                  <c:v>14.7</c:v>
                </c:pt>
                <c:pt idx="29">
                  <c:v>14.7</c:v>
                </c:pt>
                <c:pt idx="30">
                  <c:v>14.8</c:v>
                </c:pt>
                <c:pt idx="31">
                  <c:v>15.3</c:v>
                </c:pt>
                <c:pt idx="32">
                  <c:v>15.6</c:v>
                </c:pt>
                <c:pt idx="33">
                  <c:v>15.8</c:v>
                </c:pt>
                <c:pt idx="34">
                  <c:v>16</c:v>
                </c:pt>
                <c:pt idx="35">
                  <c:v>16.899999999999999</c:v>
                </c:pt>
                <c:pt idx="36">
                  <c:v>17</c:v>
                </c:pt>
                <c:pt idx="37">
                  <c:v>17.600000000000001</c:v>
                </c:pt>
                <c:pt idx="38">
                  <c:v>17.7</c:v>
                </c:pt>
                <c:pt idx="39">
                  <c:v>17.8</c:v>
                </c:pt>
              </c:numCache>
            </c:numRef>
          </c:yVal>
          <c:smooth val="0"/>
          <c:extLst>
            <c:ext xmlns:c16="http://schemas.microsoft.com/office/drawing/2014/chart" uri="{C3380CC4-5D6E-409C-BE32-E72D297353CC}">
              <c16:uniqueId val="{00000000-6062-4E7F-A16D-99BEC54352DB}"/>
            </c:ext>
          </c:extLst>
        </c:ser>
        <c:dLbls>
          <c:showLegendKey val="0"/>
          <c:showVal val="0"/>
          <c:showCatName val="0"/>
          <c:showSerName val="0"/>
          <c:showPercent val="0"/>
          <c:showBubbleSize val="0"/>
        </c:dLbls>
        <c:axId val="458338399"/>
        <c:axId val="525724335"/>
      </c:scatterChart>
      <c:valAx>
        <c:axId val="458338399"/>
        <c:scaling>
          <c:orientation val="minMax"/>
          <c:max val="40"/>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25724335"/>
        <c:crosses val="autoZero"/>
        <c:crossBetween val="midCat"/>
      </c:valAx>
      <c:valAx>
        <c:axId val="525724335"/>
        <c:scaling>
          <c:orientation val="minMax"/>
          <c:min val="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5833839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'2021_TIPE'!$G$1:$G$41</c:f>
              <c:numCache>
                <c:formatCode>General</c:formatCode>
                <c:ptCount val="41"/>
                <c:pt idx="0">
                  <c:v>6.8</c:v>
                </c:pt>
                <c:pt idx="1">
                  <c:v>7.2</c:v>
                </c:pt>
                <c:pt idx="2">
                  <c:v>8.3000000000000007</c:v>
                </c:pt>
                <c:pt idx="3">
                  <c:v>8.6999999999999993</c:v>
                </c:pt>
                <c:pt idx="4">
                  <c:v>9.5</c:v>
                </c:pt>
                <c:pt idx="5">
                  <c:v>9.6</c:v>
                </c:pt>
                <c:pt idx="6">
                  <c:v>9.8000000000000007</c:v>
                </c:pt>
                <c:pt idx="7">
                  <c:v>10</c:v>
                </c:pt>
                <c:pt idx="8">
                  <c:v>10.1</c:v>
                </c:pt>
                <c:pt idx="9">
                  <c:v>10.3</c:v>
                </c:pt>
                <c:pt idx="10">
                  <c:v>10.8</c:v>
                </c:pt>
                <c:pt idx="11">
                  <c:v>10.9</c:v>
                </c:pt>
                <c:pt idx="12">
                  <c:v>11</c:v>
                </c:pt>
                <c:pt idx="13">
                  <c:v>11.2</c:v>
                </c:pt>
                <c:pt idx="14">
                  <c:v>11.2</c:v>
                </c:pt>
                <c:pt idx="15">
                  <c:v>11.2</c:v>
                </c:pt>
                <c:pt idx="16">
                  <c:v>11.3</c:v>
                </c:pt>
                <c:pt idx="17">
                  <c:v>11.3</c:v>
                </c:pt>
                <c:pt idx="18">
                  <c:v>11.5</c:v>
                </c:pt>
                <c:pt idx="19">
                  <c:v>12.1</c:v>
                </c:pt>
                <c:pt idx="20">
                  <c:v>12.3</c:v>
                </c:pt>
                <c:pt idx="21">
                  <c:v>12.6</c:v>
                </c:pt>
                <c:pt idx="22">
                  <c:v>12.6</c:v>
                </c:pt>
                <c:pt idx="23">
                  <c:v>12.7</c:v>
                </c:pt>
                <c:pt idx="24">
                  <c:v>12.8</c:v>
                </c:pt>
                <c:pt idx="25">
                  <c:v>13.1</c:v>
                </c:pt>
                <c:pt idx="26">
                  <c:v>13.2</c:v>
                </c:pt>
                <c:pt idx="27">
                  <c:v>13.3</c:v>
                </c:pt>
                <c:pt idx="28">
                  <c:v>13.8</c:v>
                </c:pt>
                <c:pt idx="29">
                  <c:v>14</c:v>
                </c:pt>
                <c:pt idx="30">
                  <c:v>14</c:v>
                </c:pt>
                <c:pt idx="31">
                  <c:v>14.3</c:v>
                </c:pt>
                <c:pt idx="32">
                  <c:v>14.8</c:v>
                </c:pt>
                <c:pt idx="33">
                  <c:v>14.9</c:v>
                </c:pt>
                <c:pt idx="34">
                  <c:v>15.2</c:v>
                </c:pt>
                <c:pt idx="35">
                  <c:v>15.3</c:v>
                </c:pt>
                <c:pt idx="36">
                  <c:v>15.5</c:v>
                </c:pt>
                <c:pt idx="37">
                  <c:v>16.2</c:v>
                </c:pt>
                <c:pt idx="38">
                  <c:v>17.100000000000001</c:v>
                </c:pt>
                <c:pt idx="39">
                  <c:v>18</c:v>
                </c:pt>
              </c:numCache>
            </c:numRef>
          </c:yVal>
          <c:smooth val="0"/>
          <c:extLst>
            <c:ext xmlns:c16="http://schemas.microsoft.com/office/drawing/2014/chart" uri="{C3380CC4-5D6E-409C-BE32-E72D297353CC}">
              <c16:uniqueId val="{00000000-6271-4880-95A0-7BE7A3F01426}"/>
            </c:ext>
          </c:extLst>
        </c:ser>
        <c:dLbls>
          <c:showLegendKey val="0"/>
          <c:showVal val="0"/>
          <c:showCatName val="0"/>
          <c:showSerName val="0"/>
          <c:showPercent val="0"/>
          <c:showBubbleSize val="0"/>
        </c:dLbls>
        <c:axId val="1084132688"/>
        <c:axId val="1084134768"/>
      </c:scatterChart>
      <c:valAx>
        <c:axId val="108413268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4768"/>
        <c:crosses val="autoZero"/>
        <c:crossBetween val="midCat"/>
      </c:valAx>
      <c:valAx>
        <c:axId val="1084134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84132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07/09/2023</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07/09/2023</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07/09/2023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07/09/2023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07/09/2023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07/09/2023</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07/09/2023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07/09/2023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07/09/2023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07/09/2023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07/09/2023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07/09/2023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07/09/2023</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2021</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850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12,2/20 (de 6,8 </a:t>
                </a:r>
                <a:r>
                  <a:rPr lang="fr-FR" dirty="0">
                    <a:sym typeface="Wingdings" pitchFamily="2" charset="2"/>
                  </a:rPr>
                  <a:t>à 18)</a:t>
                </a:r>
              </a:p>
              <a:p>
                <a:pPr lvl="1"/>
                <a:r>
                  <a:rPr lang="fr-FR" dirty="0">
                    <a:sym typeface="Wingdings" pitchFamily="2" charset="2"/>
                  </a:rPr>
                  <a:t>Moyenne nationale en 2019 11,85</a:t>
                </a:r>
              </a:p>
              <a:p>
                <a:r>
                  <a:rPr lang="fr-FR" dirty="0">
                    <a:sym typeface="Wingdings" pitchFamily="2" charset="2"/>
                  </a:rPr>
                  <a:t>Ce qui semble avoir fonctionné</a:t>
                </a:r>
              </a:p>
              <a:p>
                <a:pPr lvl="1"/>
                <a:r>
                  <a:rPr lang="fr-FR" dirty="0"/>
                  <a:t>Étude d'un procédé de charge électrique de gouttelettes d'eau par influence électrostatique pour l'exploitation d'énergie éolienne. 18</a:t>
                </a:r>
              </a:p>
              <a:p>
                <a:pPr lvl="1"/>
                <a:r>
                  <a:rPr lang="fr-FR" dirty="0"/>
                  <a:t>Le transfert énergétique par induction, une méthode sécuritaire pour transmettre l'énergie à distance. 17,1 </a:t>
                </a:r>
              </a:p>
              <a:p>
                <a:pPr lvl="1"/>
                <a:r>
                  <a:rPr lang="fr-FR" dirty="0"/>
                  <a:t>Les </a:t>
                </a:r>
                <a:r>
                  <a:rPr lang="fr-FR" dirty="0" err="1"/>
                  <a:t>supercondensateurs</a:t>
                </a:r>
                <a:r>
                  <a:rPr lang="fr-FR" dirty="0"/>
                  <a:t> : une alternative prometteuse pour stocker et fournir de l'énergie. 16,2 </a:t>
                </a:r>
              </a:p>
              <a:p>
                <a:pPr lvl="1"/>
                <a:endParaRPr lang="fr-FR" dirty="0"/>
              </a:p>
              <a:p>
                <a:r>
                  <a:rPr lang="fr-FR" dirty="0"/>
                  <a:t> </a:t>
                </a:r>
                <a:r>
                  <a:rPr lang="fr-FR" dirty="0">
                    <a:sym typeface="Wingdings" pitchFamily="2" charset="2"/>
                  </a:rPr>
                  <a:t>Ce qui semble avoir moins fonctionné</a:t>
                </a:r>
              </a:p>
              <a:p>
                <a:pPr lvl="1"/>
                <a:r>
                  <a:rPr lang="fr-FR" dirty="0"/>
                  <a:t>Étude d'une orthèse </a:t>
                </a:r>
                <a:r>
                  <a:rPr lang="fr-FR" dirty="0" err="1"/>
                  <a:t>myoélectrique</a:t>
                </a:r>
                <a:r>
                  <a:rPr lang="fr-FR" dirty="0"/>
                  <a:t> de bras 6,8 </a:t>
                </a:r>
                <a:endParaRPr lang="fr-FR" dirty="0">
                  <a:sym typeface="Wingdings" pitchFamily="2" charset="2"/>
                </a:endParaRPr>
              </a:p>
              <a:p>
                <a:pPr lvl="1"/>
                <a:r>
                  <a:rPr lang="fr-FR" dirty="0"/>
                  <a:t>Optimisation du tri des déchets par tri optique. 7,2 </a:t>
                </a:r>
              </a:p>
              <a:p>
                <a:pPr lvl="1"/>
                <a:r>
                  <a:rPr lang="fr-FR" i="1" dirty="0"/>
                  <a:t>Régulation en température des batteries Li-Ion par effet Peltier. 8,3 </a:t>
                </a:r>
                <a:r>
                  <a:rPr lang="fr-FR" i="1" dirty="0">
                    <a:sym typeface="Wingdings" panose="05000000000000000000" pitchFamily="2" charset="2"/>
                  </a:rPr>
                  <a:t></a:t>
                </a:r>
              </a:p>
              <a:p>
                <a:pPr lvl="1"/>
                <a:r>
                  <a:rPr lang="fr-FR" i="1" dirty="0"/>
                  <a:t>Effets dynamiques du vent sur les bâtiments: étude d'un amortisseur mécanique 8,7 </a:t>
                </a:r>
                <a:r>
                  <a:rPr lang="fr-FR" i="1" dirty="0">
                    <a:sym typeface="Wingdings" panose="05000000000000000000" pitchFamily="2" charset="2"/>
                  </a:rPr>
                  <a:t></a:t>
                </a:r>
              </a:p>
              <a:p>
                <a:pPr lvl="1"/>
                <a:r>
                  <a:rPr lang="fr-FR" dirty="0"/>
                  <a:t>Élaboration d’une table de recharge à induction : un chargeur mobile 9,5 &amp; 10</a:t>
                </a:r>
              </a:p>
              <a:p>
                <a:pPr lvl="1"/>
                <a:r>
                  <a:rPr lang="fr-FR" dirty="0"/>
                  <a:t>Caractérisation et optimisation des systèmes RFID passifs à basse fréquence 9,8 </a:t>
                </a:r>
              </a:p>
              <a:p>
                <a:pPr lvl="1"/>
                <a:endParaRPr lang="fr-FR" dirty="0">
                  <a:sym typeface="Wingdings" pitchFamily="2" charset="2"/>
                </a:endParaRPr>
              </a:p>
              <a:p>
                <a:pPr lvl="1"/>
                <a:endParaRPr lang="fr-FR" dirty="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296" t="-1852"/>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234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2019</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i="1">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2019 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7" name="Graphique 6"/>
          <p:cNvGraphicFramePr>
            <a:graphicFrameLocks/>
          </p:cNvGraphicFramePr>
          <p:nvPr>
            <p:extLst>
              <p:ext uri="{D42A27DB-BD31-4B8C-83A1-F6EECF244321}">
                <p14:modId xmlns:p14="http://schemas.microsoft.com/office/powerpoint/2010/main" val="4089063608"/>
              </p:ext>
            </p:extLst>
          </p:nvPr>
        </p:nvGraphicFramePr>
        <p:xfrm>
          <a:off x="5292080" y="0"/>
          <a:ext cx="3995936" cy="20608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9102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endParaRPr lang="fr-FR" b="1" dirty="0"/>
          </a:p>
          <a:p>
            <a:r>
              <a:rPr lang="fr-FR" b="1" dirty="0"/>
              <a:t>On fait l’appel (pas d’absences non justifiées par mail)</a:t>
            </a:r>
          </a:p>
          <a:p>
            <a:r>
              <a:rPr lang="fr-FR" b="1" dirty="0"/>
              <a:t>DOT à remplir </a:t>
            </a:r>
            <a:r>
              <a:rPr lang="fr-FR" b="1"/>
              <a:t>(Google Drive)</a:t>
            </a:r>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a:bodyPr>
          <a:lstStyle/>
          <a:p>
            <a:r>
              <a:rPr lang="fr-FR" sz="1800" dirty="0"/>
              <a:t>Lors des travaux d'initiative personnelle encadrés</a:t>
            </a:r>
            <a:r>
              <a:rPr lang="fr-FR" sz="1800" b="1" dirty="0"/>
              <a:t>, l'étudiant a un travail personnel à effectuer</a:t>
            </a:r>
            <a:r>
              <a:rPr lang="fr-FR" sz="1800" dirty="0"/>
              <a:t>, qui le met en situation de responsabilité. Cette activité est en particulier une </a:t>
            </a:r>
            <a:r>
              <a:rPr lang="fr-FR" sz="1800" b="1" dirty="0"/>
              <a:t>initiation et un entraînement à la démarche de recherche scientifique et technologique </a:t>
            </a:r>
            <a:r>
              <a:rPr lang="fr-FR" sz="1800" dirty="0"/>
              <a:t>dont chacun sait que les processus afférents sont nombreux et variés.</a:t>
            </a:r>
          </a:p>
          <a:p>
            <a:endParaRPr lang="fr-FR" sz="1800" dirty="0"/>
          </a:p>
          <a:p>
            <a:r>
              <a:rPr lang="fr-FR" sz="1800" b="1" dirty="0"/>
              <a:t>L'activité de TIPE doit amener l'étudiant à se poser des questions avant de tenter d'y répondre. </a:t>
            </a:r>
            <a:r>
              <a:rPr lang="fr-FR" sz="1800" dirty="0"/>
              <a:t>En effet, le questionnement préalable à l'élaboration ou à la recherche des solutions est une pratique courante des scientifiques. </a:t>
            </a:r>
            <a:r>
              <a:rPr lang="fr-FR" sz="1800" b="1" dirty="0"/>
              <a:t>La recherche scientifique et technologique conduit à l'élaboration </a:t>
            </a:r>
            <a:r>
              <a:rPr lang="fr-FR" sz="1800" dirty="0"/>
              <a:t>d'objets de pensée et </a:t>
            </a:r>
            <a:r>
              <a:rPr lang="fr-FR" sz="1800" b="1" dirty="0"/>
              <a:t>d'objets réels</a:t>
            </a:r>
            <a:r>
              <a:rPr lang="fr-FR" sz="1800"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Un TIPE c’est </a:t>
            </a:r>
          </a:p>
          <a:p>
            <a:pPr lvl="1"/>
            <a:r>
              <a:rPr lang="fr-FR" b="1" dirty="0">
                <a:solidFill>
                  <a:srgbClr val="BE4B48"/>
                </a:solidFill>
              </a:rPr>
              <a:t>Une problématique technologique ou scientifique</a:t>
            </a:r>
          </a:p>
          <a:p>
            <a:pPr lvl="1"/>
            <a:r>
              <a:rPr lang="fr-FR" b="1" dirty="0">
                <a:solidFill>
                  <a:srgbClr val="BE4B48"/>
                </a:solidFill>
              </a:rPr>
              <a:t>Un support</a:t>
            </a:r>
          </a:p>
          <a:p>
            <a:pPr lvl="1"/>
            <a:r>
              <a:rPr lang="fr-FR" b="1" dirty="0">
                <a:solidFill>
                  <a:srgbClr val="BE4B48"/>
                </a:solidFill>
              </a:rPr>
              <a:t>Un fil conducteur, une histoire, … bref une démarche scientifique permettant de répondre à la problématique.</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 &amp; 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normAutofit/>
          </a:bodyPr>
          <a:lstStyle/>
          <a:p>
            <a:pPr marL="0" indent="0">
              <a:buNone/>
            </a:pPr>
            <a:endParaRPr lang="fr-FR" dirty="0"/>
          </a:p>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Les jalons qui vont ponctuer l’année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a:bodyPr>
          <a:lstStyle/>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r>
              <a:rPr lang="fr-FR" dirty="0"/>
              <a:t>Juin : </a:t>
            </a:r>
          </a:p>
          <a:p>
            <a:pPr lvl="1"/>
            <a:r>
              <a:rPr lang="fr-FR" dirty="0"/>
              <a:t>Déroulé opérationnel des tâches</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a:xfrm>
            <a:off x="457200" y="1219200"/>
            <a:ext cx="8229600" cy="5137150"/>
          </a:xfrm>
        </p:spPr>
        <p:txBody>
          <a:bodyPr>
            <a:normAutofit fontScale="775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 Feuille de présence à signer le jeudi… les absences sont à justifier. </a:t>
            </a:r>
          </a:p>
          <a:p>
            <a:endParaRPr lang="fr-FR" dirty="0"/>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8D70B-346D-F630-F616-F4B34960950E}"/>
              </a:ext>
            </a:extLst>
          </p:cNvPr>
          <p:cNvSpPr>
            <a:spLocks noGrp="1"/>
          </p:cNvSpPr>
          <p:nvPr>
            <p:ph type="title"/>
          </p:nvPr>
        </p:nvSpPr>
        <p:spPr/>
        <p:txBody>
          <a:bodyPr/>
          <a:lstStyle/>
          <a:p>
            <a:r>
              <a:rPr lang="fr-FR" dirty="0"/>
              <a:t>Retour sur 2023</a:t>
            </a:r>
          </a:p>
        </p:txBody>
      </p:sp>
      <p:sp>
        <p:nvSpPr>
          <p:cNvPr id="3" name="Espace réservé du numéro de diapositive 2">
            <a:extLst>
              <a:ext uri="{FF2B5EF4-FFF2-40B4-BE49-F238E27FC236}">
                <a16:creationId xmlns:a16="http://schemas.microsoft.com/office/drawing/2014/main" id="{343A690D-EAB9-CB10-8BBB-FC28D1275291}"/>
              </a:ext>
            </a:extLst>
          </p:cNvPr>
          <p:cNvSpPr>
            <a:spLocks noGrp="1"/>
          </p:cNvSpPr>
          <p:nvPr>
            <p:ph type="sldNum" sz="quarter" idx="12"/>
          </p:nvPr>
        </p:nvSpPr>
        <p:spPr/>
        <p:txBody>
          <a:bodyPr/>
          <a:lstStyle/>
          <a:p>
            <a:fld id="{3F1D8263-54E8-442D-88B4-DA252C595E3D}" type="slidenum">
              <a:rPr lang="fr-FR" smtClean="0"/>
              <a:pPr/>
              <a:t>8</a:t>
            </a:fld>
            <a:endParaRPr lang="fr-FR"/>
          </a:p>
        </p:txBody>
      </p:sp>
      <p:graphicFrame>
        <p:nvGraphicFramePr>
          <p:cNvPr id="10" name="Graphique 9">
            <a:extLst>
              <a:ext uri="{FF2B5EF4-FFF2-40B4-BE49-F238E27FC236}">
                <a16:creationId xmlns:a16="http://schemas.microsoft.com/office/drawing/2014/main" id="{246477AF-0CA9-66A9-2D82-026280F73A6C}"/>
              </a:ext>
            </a:extLst>
          </p:cNvPr>
          <p:cNvGraphicFramePr>
            <a:graphicFrameLocks/>
          </p:cNvGraphicFramePr>
          <p:nvPr>
            <p:extLst>
              <p:ext uri="{D42A27DB-BD31-4B8C-83A1-F6EECF244321}">
                <p14:modId xmlns:p14="http://schemas.microsoft.com/office/powerpoint/2010/main" val="71620475"/>
              </p:ext>
            </p:extLst>
          </p:nvPr>
        </p:nvGraphicFramePr>
        <p:xfrm>
          <a:off x="5580112" y="0"/>
          <a:ext cx="3563888" cy="234888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11" name="Espace réservé du contenu 3">
                <a:extLst>
                  <a:ext uri="{FF2B5EF4-FFF2-40B4-BE49-F238E27FC236}">
                    <a16:creationId xmlns:a16="http://schemas.microsoft.com/office/drawing/2014/main" id="{B7E3A57D-DDF6-0526-D826-B72C51A84C49}"/>
                  </a:ext>
                </a:extLst>
              </p:cNvPr>
              <p:cNvSpPr>
                <a:spLocks noGrp="1"/>
              </p:cNvSpPr>
              <p:nvPr>
                <p:ph sz="quarter" idx="1"/>
              </p:nvPr>
            </p:nvSpPr>
            <p:spPr>
              <a:xfrm>
                <a:off x="457200" y="1219200"/>
                <a:ext cx="8229600" cy="5137150"/>
              </a:xfrm>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13,2/20 (de 6,7 </a:t>
                </a:r>
                <a:r>
                  <a:rPr lang="fr-FR" dirty="0">
                    <a:sym typeface="Wingdings" pitchFamily="2" charset="2"/>
                  </a:rPr>
                  <a:t>à 17,8)</a:t>
                </a:r>
              </a:p>
              <a:p>
                <a:r>
                  <a:rPr lang="fr-FR" dirty="0">
                    <a:sym typeface="Wingdings" pitchFamily="2" charset="2"/>
                  </a:rPr>
                  <a:t>Ce qui semble avoir fonctionné</a:t>
                </a:r>
              </a:p>
              <a:p>
                <a:pPr lvl="1"/>
                <a:r>
                  <a:rPr lang="fr-FR" dirty="0"/>
                  <a:t>Les élèves qui ont respecté les consignes </a:t>
                </a:r>
                <a:r>
                  <a:rPr lang="fr-FR" dirty="0">
                    <a:sym typeface="Wingdings" panose="05000000000000000000" pitchFamily="2" charset="2"/>
                  </a:rPr>
                  <a:t></a:t>
                </a:r>
              </a:p>
              <a:p>
                <a:pPr lvl="1"/>
                <a:r>
                  <a:rPr lang="fr-FR" dirty="0">
                    <a:sym typeface="Wingdings" panose="05000000000000000000" pitchFamily="2" charset="2"/>
                  </a:rPr>
                  <a:t>Un travail qualitatif lié à une présentation claire, maîtrisée et dynamique.</a:t>
                </a:r>
              </a:p>
              <a:p>
                <a:pPr lvl="1"/>
                <a:endParaRPr lang="fr-FR" dirty="0">
                  <a:sym typeface="Wingdings" panose="05000000000000000000" pitchFamily="2" charset="2"/>
                </a:endParaRPr>
              </a:p>
              <a:p>
                <a:r>
                  <a:rPr lang="fr-FR" dirty="0">
                    <a:sym typeface="Wingdings" panose="05000000000000000000" pitchFamily="2" charset="2"/>
                  </a:rPr>
                  <a:t>Ce qui fonctionne peu, selon nous :</a:t>
                </a:r>
              </a:p>
              <a:p>
                <a:pPr lvl="1"/>
                <a:r>
                  <a:rPr lang="fr-FR" dirty="0">
                    <a:sym typeface="Wingdings" panose="05000000000000000000" pitchFamily="2" charset="2"/>
                  </a:rPr>
                  <a:t>Un travail qualitatif et quantitatif, MAIS une présentation qui manque de dynamisme et/ou de maîtrise.</a:t>
                </a:r>
              </a:p>
              <a:p>
                <a:pPr lvl="1"/>
                <a:endParaRPr lang="fr-FR" dirty="0">
                  <a:sym typeface="Wingdings" panose="05000000000000000000" pitchFamily="2" charset="2"/>
                </a:endParaRPr>
              </a:p>
              <a:p>
                <a:r>
                  <a:rPr lang="fr-FR" dirty="0">
                    <a:sym typeface="Wingdings" panose="05000000000000000000" pitchFamily="2" charset="2"/>
                  </a:rPr>
                  <a:t>Ce qui ne fonctionne pas : </a:t>
                </a:r>
              </a:p>
              <a:p>
                <a:pPr lvl="1"/>
                <a:r>
                  <a:rPr lang="fr-FR" dirty="0">
                    <a:sym typeface="Wingdings" panose="05000000000000000000" pitchFamily="2" charset="2"/>
                  </a:rPr>
                  <a:t>Un travail superficiel. </a:t>
                </a:r>
              </a:p>
              <a:p>
                <a:pPr lvl="1"/>
                <a:endParaRPr lang="fr-FR" dirty="0">
                  <a:sym typeface="Wingdings" panose="05000000000000000000" pitchFamily="2" charset="2"/>
                </a:endParaRPr>
              </a:p>
              <a:p>
                <a:r>
                  <a:rPr lang="fr-FR" dirty="0">
                    <a:sym typeface="Wingdings" panose="05000000000000000000" pitchFamily="2" charset="2"/>
                  </a:rPr>
                  <a:t>Bilan </a:t>
                </a:r>
              </a:p>
              <a:p>
                <a:pPr lvl="1"/>
                <a:r>
                  <a:rPr lang="fr-FR" dirty="0">
                    <a:sym typeface="Wingdings" panose="05000000000000000000" pitchFamily="2" charset="2"/>
                  </a:rPr>
                  <a:t>Une présentation finale qui a beaucoup d’importance …</a:t>
                </a:r>
              </a:p>
              <a:p>
                <a:pPr lvl="1"/>
                <a:r>
                  <a:rPr lang="fr-FR" dirty="0">
                    <a:sym typeface="Wingdings" panose="05000000000000000000" pitchFamily="2" charset="2"/>
                  </a:rPr>
                  <a:t>… mais qui ne peut s’appuyer que sur un travail approfondi.</a:t>
                </a:r>
              </a:p>
              <a:p>
                <a:pPr lvl="1"/>
                <a:endParaRPr lang="fr-FR" dirty="0">
                  <a:sym typeface="Wingdings" panose="05000000000000000000" pitchFamily="2" charset="2"/>
                </a:endParaRPr>
              </a:p>
              <a:p>
                <a:pPr lvl="1"/>
                <a:endParaRPr lang="fr-FR" dirty="0"/>
              </a:p>
              <a:p>
                <a:endParaRPr lang="fr-FR" dirty="0"/>
              </a:p>
            </p:txBody>
          </p:sp>
        </mc:Choice>
        <mc:Fallback>
          <p:sp>
            <p:nvSpPr>
              <p:cNvPr id="11" name="Espace réservé du contenu 3">
                <a:extLst>
                  <a:ext uri="{FF2B5EF4-FFF2-40B4-BE49-F238E27FC236}">
                    <a16:creationId xmlns:a16="http://schemas.microsoft.com/office/drawing/2014/main" id="{B7E3A57D-DDF6-0526-D826-B72C51A84C49}"/>
                  </a:ext>
                </a:extLst>
              </p:cNvPr>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3"/>
                <a:stretch>
                  <a:fillRect l="-370" t="-2135"/>
                </a:stretch>
              </a:blipFill>
            </p:spPr>
            <p:txBody>
              <a:bodyPr/>
              <a:lstStyle/>
              <a:p>
                <a:r>
                  <a:rPr lang="fr-FR">
                    <a:noFill/>
                  </a:rPr>
                  <a:t> </a:t>
                </a:r>
              </a:p>
            </p:txBody>
          </p:sp>
        </mc:Fallback>
      </mc:AlternateContent>
    </p:spTree>
    <p:extLst>
      <p:ext uri="{BB962C8B-B14F-4D97-AF65-F5344CB8AC3E}">
        <p14:creationId xmlns:p14="http://schemas.microsoft.com/office/powerpoint/2010/main" val="310795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2022</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a:xfrm>
                <a:off x="457200" y="1219200"/>
                <a:ext cx="8229600" cy="5137150"/>
              </a:xfrm>
            </p:spPr>
            <p:txBody>
              <a:bodyPr>
                <a:normAutofit fontScale="77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14,3/20 (de 6,4 </a:t>
                </a:r>
                <a:r>
                  <a:rPr lang="fr-FR" dirty="0">
                    <a:sym typeface="Wingdings" pitchFamily="2" charset="2"/>
                  </a:rPr>
                  <a:t>à 19,7)</a:t>
                </a:r>
              </a:p>
              <a:p>
                <a:r>
                  <a:rPr lang="fr-FR" dirty="0">
                    <a:sym typeface="Wingdings" pitchFamily="2" charset="2"/>
                  </a:rPr>
                  <a:t>Ce qui semble avoir fonctionné</a:t>
                </a:r>
              </a:p>
              <a:p>
                <a:pPr lvl="1"/>
                <a:r>
                  <a:rPr lang="fr-FR" dirty="0"/>
                  <a:t>Transfert d'énergie et d'information par induction : application au pacemaker (19,7) – Modélisation, simulation et expérimentation</a:t>
                </a:r>
              </a:p>
              <a:p>
                <a:pPr lvl="1"/>
                <a:r>
                  <a:rPr lang="fr-FR" dirty="0"/>
                  <a:t>Etude et amélioration de la stabilité d’un avion (19,6) – Modélisation uniquement</a:t>
                </a:r>
              </a:p>
              <a:p>
                <a:pPr lvl="1"/>
                <a:r>
                  <a:rPr lang="fr-FR" dirty="0"/>
                  <a:t>Recyclage de plastique (ABS) généré par impression 3D (18,8) – Plutôt expérimental</a:t>
                </a:r>
              </a:p>
              <a:p>
                <a:pPr lvl="1"/>
                <a:r>
                  <a:rPr lang="fr-FR" dirty="0"/>
                  <a:t>Méthodes optiques de mesure du rythme cardiaque (17,7 &amp; 16,4)</a:t>
                </a:r>
              </a:p>
              <a:p>
                <a:pPr lvl="1"/>
                <a:r>
                  <a:rPr lang="fr-FR" dirty="0"/>
                  <a:t>Comportement d’un pont au cours d’une sollicitation mécanique (18,3)</a:t>
                </a:r>
              </a:p>
              <a:p>
                <a:pPr lvl="1"/>
                <a:r>
                  <a:rPr lang="fr-FR" dirty="0"/>
                  <a:t>Conception d’une chaussure permettant de détecter et d’empêcher la perte d’équilibre (18)</a:t>
                </a:r>
              </a:p>
              <a:p>
                <a:pPr lvl="1"/>
                <a:endParaRPr lang="fr-FR" dirty="0"/>
              </a:p>
              <a:p>
                <a:r>
                  <a:rPr lang="fr-FR" dirty="0"/>
                  <a:t> </a:t>
                </a:r>
                <a:r>
                  <a:rPr lang="fr-FR" dirty="0">
                    <a:sym typeface="Wingdings" pitchFamily="2" charset="2"/>
                  </a:rPr>
                  <a:t>Ce qui semble avoir moins fonctionné</a:t>
                </a:r>
              </a:p>
              <a:p>
                <a:pPr lvl="1"/>
                <a:r>
                  <a:rPr lang="fr-FR" dirty="0"/>
                  <a:t>Conception d'un exosquelette passif visant à réduire la fatigue musculaire de l'épaule (9,4) beaucoup de potentiel</a:t>
                </a:r>
              </a:p>
              <a:p>
                <a:pPr lvl="1"/>
                <a:r>
                  <a:rPr lang="fr-FR" dirty="0"/>
                  <a:t>Système de freinage par induction (6,4) – manque de travail ?</a:t>
                </a:r>
                <a:endParaRPr lang="fr-FR" dirty="0">
                  <a:sym typeface="Wingdings" panose="05000000000000000000" pitchFamily="2" charset="2"/>
                </a:endParaRPr>
              </a:p>
              <a:p>
                <a:pPr lvl="1"/>
                <a:r>
                  <a:rPr lang="fr-FR" b="0" i="0" dirty="0">
                    <a:solidFill>
                      <a:srgbClr val="000000"/>
                    </a:solidFill>
                    <a:effectLst/>
                  </a:rPr>
                  <a:t>Sac à </a:t>
                </a:r>
                <a:r>
                  <a:rPr lang="fr-FR" dirty="0"/>
                  <a:t>amortisseur</a:t>
                </a:r>
                <a:r>
                  <a:rPr lang="fr-FR" b="0" i="0" dirty="0">
                    <a:solidFill>
                      <a:srgbClr val="000000"/>
                    </a:solidFill>
                    <a:effectLst/>
                  </a:rPr>
                  <a:t> passif pour réduire les chocs dorsaux durant la marche ou la </a:t>
                </a:r>
                <a:r>
                  <a:rPr lang="fr-FR" dirty="0"/>
                  <a:t>course</a:t>
                </a:r>
                <a:r>
                  <a:rPr lang="fr-FR" b="0" i="0" dirty="0">
                    <a:solidFill>
                      <a:srgbClr val="000000"/>
                    </a:solidFill>
                    <a:effectLst/>
                  </a:rPr>
                  <a:t> (8,4) – Super travail, mais peut être pas assez valorisé ?</a:t>
                </a:r>
                <a:endParaRPr lang="fr-FR" dirty="0">
                  <a:sym typeface="Wingdings" pitchFamily="2" charset="2"/>
                </a:endParaRPr>
              </a:p>
              <a:p>
                <a:pPr lvl="1"/>
                <a:r>
                  <a:rPr lang="fr-FR" i="0" dirty="0">
                    <a:solidFill>
                      <a:srgbClr val="000000"/>
                    </a:solidFill>
                    <a:effectLst/>
                  </a:rPr>
                  <a:t>Contrôle des angles de roulis et de tangage d'un véhicule agricole (9.8) Manque de maîtrise ?</a:t>
                </a:r>
                <a:endParaRPr lang="fr-FR" dirty="0"/>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xfrm>
                <a:off x="457200" y="1219200"/>
                <a:ext cx="8229600" cy="5137150"/>
              </a:xfrm>
              <a:blipFill>
                <a:blip r:embed="rId2"/>
                <a:stretch>
                  <a:fillRect l="-148" t="-1779"/>
                </a:stretch>
              </a:blipFill>
            </p:spPr>
            <p:txBody>
              <a:bodyPr/>
              <a:lstStyle/>
              <a:p>
                <a:r>
                  <a:rPr lang="fr-FR">
                    <a:noFill/>
                  </a:rPr>
                  <a:t> </a:t>
                </a:r>
              </a:p>
            </p:txBody>
          </p:sp>
        </mc:Fallback>
      </mc:AlternateContent>
      <p:pic>
        <p:nvPicPr>
          <p:cNvPr id="1028" name="Picture 4">
            <a:extLst>
              <a:ext uri="{FF2B5EF4-FFF2-40B4-BE49-F238E27FC236}">
                <a16:creationId xmlns:a16="http://schemas.microsoft.com/office/drawing/2014/main" id="{671FCF80-D80E-3BA0-4A15-BF9A17E502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7794" y="0"/>
            <a:ext cx="3406205" cy="195028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E9143E23-0105-E53C-49C0-711475A332E7}"/>
              </a:ext>
            </a:extLst>
          </p:cNvPr>
          <p:cNvPicPr>
            <a:picLocks noChangeAspect="1"/>
          </p:cNvPicPr>
          <p:nvPr/>
        </p:nvPicPr>
        <p:blipFill>
          <a:blip r:embed="rId4"/>
          <a:stretch>
            <a:fillRect/>
          </a:stretch>
        </p:blipFill>
        <p:spPr>
          <a:xfrm>
            <a:off x="4355976" y="0"/>
            <a:ext cx="2331590" cy="1435298"/>
          </a:xfrm>
          <a:prstGeom prst="rect">
            <a:avLst/>
          </a:prstGeom>
        </p:spPr>
      </p:pic>
    </p:spTree>
    <p:extLst>
      <p:ext uri="{BB962C8B-B14F-4D97-AF65-F5344CB8AC3E}">
        <p14:creationId xmlns:p14="http://schemas.microsoft.com/office/powerpoint/2010/main" val="819625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1443</Words>
  <Application>Microsoft Office PowerPoint</Application>
  <PresentationFormat>Affichage à l'écran (4:3)</PresentationFormat>
  <Paragraphs>184</Paragraphs>
  <Slides>14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Bookman Old Style</vt:lpstr>
      <vt:lpstr>Calibri</vt:lpstr>
      <vt:lpstr>Cambria Math</vt:lpstr>
      <vt:lpstr>Gill Sans MT</vt:lpstr>
      <vt:lpstr>Wingdings</vt:lpstr>
      <vt:lpstr>Wingdings 3</vt:lpstr>
      <vt:lpstr>Origine</vt:lpstr>
      <vt:lpstr>TIPE</vt:lpstr>
      <vt:lpstr>TIPE</vt:lpstr>
      <vt:lpstr>TIPE - Résumé</vt:lpstr>
      <vt:lpstr>Thème de TIPE &amp; compétences développées</vt:lpstr>
      <vt:lpstr>Les jalons qui vont ponctuer l’année</vt:lpstr>
      <vt:lpstr>Quelques critères d’évaluation</vt:lpstr>
      <vt:lpstr>Quelques conseils</vt:lpstr>
      <vt:lpstr>Retour sur 2023</vt:lpstr>
      <vt:lpstr>Retour sur 2022</vt:lpstr>
      <vt:lpstr>Retour sur 2021</vt:lpstr>
      <vt:lpstr>Retour sur 2019</vt:lpstr>
      <vt:lpstr>Retour sur 2018</vt:lpstr>
      <vt:lpstr>Exemple de moyens utilisables dans le lycée</vt:lpstr>
      <vt:lpstr>… Pour finir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151</cp:revision>
  <cp:lastPrinted>2017-09-08T11:25:12Z</cp:lastPrinted>
  <dcterms:created xsi:type="dcterms:W3CDTF">2014-09-30T07:33:25Z</dcterms:created>
  <dcterms:modified xsi:type="dcterms:W3CDTF">2023-09-07T14:27:24Z</dcterms:modified>
</cp:coreProperties>
</file>