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6"/>
  </p:notesMasterIdLst>
  <p:sldIdLst>
    <p:sldId id="256" r:id="rId2"/>
    <p:sldId id="262" r:id="rId3"/>
    <p:sldId id="257" r:id="rId4"/>
    <p:sldId id="258" r:id="rId5"/>
    <p:sldId id="259" r:id="rId6"/>
    <p:sldId id="260" r:id="rId7"/>
    <p:sldId id="278" r:id="rId8"/>
    <p:sldId id="281" r:id="rId9"/>
    <p:sldId id="305" r:id="rId10"/>
    <p:sldId id="294" r:id="rId11"/>
    <p:sldId id="309" r:id="rId12"/>
    <p:sldId id="310" r:id="rId13"/>
    <p:sldId id="289" r:id="rId14"/>
    <p:sldId id="300" r:id="rId15"/>
    <p:sldId id="302" r:id="rId16"/>
    <p:sldId id="311" r:id="rId17"/>
    <p:sldId id="312" r:id="rId18"/>
    <p:sldId id="313" r:id="rId19"/>
    <p:sldId id="306" r:id="rId20"/>
    <p:sldId id="307" r:id="rId21"/>
    <p:sldId id="308" r:id="rId22"/>
    <p:sldId id="290" r:id="rId23"/>
    <p:sldId id="291" r:id="rId24"/>
    <p:sldId id="301" r:id="rId2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0D5D4"/>
    <a:srgbClr val="E6B9B8"/>
    <a:srgbClr val="BE4B48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294" y="-2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94A05E-DEA9-4CEA-A63B-3593EEF3AC45}" type="datetimeFigureOut">
              <a:rPr lang="fr-FR" smtClean="0"/>
              <a:pPr/>
              <a:t>16/10/2014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E215E4-C268-49C5-99B2-A7D91F84115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5988049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E215E4-C268-49C5-99B2-A7D91F84115D}" type="slidenum">
              <a:rPr lang="fr-FR" smtClean="0"/>
              <a:pPr/>
              <a:t>1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1219200" y="3286124"/>
            <a:ext cx="6858000" cy="1590676"/>
          </a:xfrm>
        </p:spPr>
        <p:txBody>
          <a:bodyPr anchor="t" anchorCtr="0">
            <a:normAutofit/>
          </a:bodyPr>
          <a:lstStyle>
            <a:lvl1pPr algn="r">
              <a:defRPr sz="2400">
                <a:solidFill>
                  <a:schemeClr val="tx1"/>
                </a:solidFill>
              </a:defRPr>
            </a:lvl1pPr>
          </a:lstStyle>
          <a:p>
            <a:r>
              <a:rPr kumimoji="0" lang="fr-FR" dirty="0" smtClean="0"/>
              <a:t>Cliquez pour modifier le style du titre</a:t>
            </a:r>
            <a:endParaRPr kumimoji="0" lang="en-US" dirty="0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dirty="0" smtClean="0"/>
              <a:t>Cliquez pour modifier le style des sous-titres du masque</a:t>
            </a:r>
            <a:endParaRPr kumimoji="0" lang="en-US" dirty="0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>
          <a:xfrm>
            <a:off x="6858000" y="6381328"/>
            <a:ext cx="2286000" cy="365760"/>
          </a:xfrm>
        </p:spPr>
        <p:txBody>
          <a:bodyPr/>
          <a:lstStyle>
            <a:lvl1pPr algn="r">
              <a:defRPr sz="1400"/>
            </a:lvl1pPr>
          </a:lstStyle>
          <a:p>
            <a:fld id="{BB8E64C0-4E5E-4D1A-8002-58843623F5CE}" type="datetime1">
              <a:rPr lang="fr-FR" smtClean="0"/>
              <a:pPr/>
              <a:t>16/10/2014</a:t>
            </a:fld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>
          <a:xfrm>
            <a:off x="0" y="6355080"/>
            <a:ext cx="9144000" cy="365760"/>
          </a:xfrm>
        </p:spPr>
        <p:txBody>
          <a:bodyPr/>
          <a:lstStyle>
            <a:lvl1pPr algn="ctr">
              <a:defRPr/>
            </a:lvl1pPr>
          </a:lstStyle>
          <a:p>
            <a:r>
              <a:rPr lang="fr-FR" smtClean="0"/>
              <a:t>Modèles de Xavier PESSOLES &amp; Jean-Pierre PUPIER</a:t>
            </a:r>
            <a:endParaRPr lang="fr-FR" dirty="0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0" y="6381328"/>
            <a:ext cx="1219200" cy="365760"/>
          </a:xfrm>
        </p:spPr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904875" y="3214686"/>
            <a:ext cx="7315200" cy="1713549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214686"/>
            <a:ext cx="228600" cy="1713549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2008F-2B93-4206-AFFE-F3557AF2E426}" type="datetime1">
              <a:rPr lang="fr-FR" smtClean="0"/>
              <a:pPr/>
              <a:t>16/10/2014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Modèles de Xavier PESSOLES &amp; Jean-Pierre PUPIER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0990D-0BFC-41DB-B951-B504BD9A6E15}" type="datetime1">
              <a:rPr lang="fr-FR" smtClean="0"/>
              <a:pPr/>
              <a:t>16/10/2014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Modèles de Xavier PESSOLES &amp; Jean-Pierre PUPIER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riangle isocè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02ADD-84E8-4CB7-A429-3A21113926B4}" type="datetime1">
              <a:rPr lang="fr-FR" smtClean="0"/>
              <a:pPr/>
              <a:t>16/10/2014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Modèles de Xavier PESSOLES &amp; Jean-Pierre PUPIER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E3010ACD-AD94-4557-BD95-CDEE051A05C7}" type="datetime1">
              <a:rPr lang="fr-FR" smtClean="0"/>
              <a:pPr/>
              <a:t>16/10/2014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fr-FR" smtClean="0"/>
              <a:t>Modèles de Xavier PESSOLES &amp; Jean-Pierre PUPIER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BB2F7-F4FE-4911-8BF0-3C929B141168}" type="datetime1">
              <a:rPr lang="fr-FR" smtClean="0"/>
              <a:pPr/>
              <a:t>16/10/2014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Modèles de Xavier PESSOLES &amp; Jean-Pierre PUPIER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0657C-FC14-48E0-B0BA-9D0A0D25F199}" type="datetime1">
              <a:rPr lang="fr-FR" smtClean="0"/>
              <a:pPr/>
              <a:t>16/10/2014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Modèles de Xavier PESSOLES &amp; Jean-Pierre PUPIER</a:t>
            </a: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2E142-DEBB-425E-AE97-FEB63A71EB88}" type="datetime1">
              <a:rPr lang="fr-FR" smtClean="0"/>
              <a:pPr/>
              <a:t>16/10/2014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Modèles de Xavier PESSOLES &amp; Jean-Pierre PUPIER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6" name="Triangle isocè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4C965-71C5-417C-A0D2-7A7B0BD07B4B}" type="datetime1">
              <a:rPr lang="fr-FR" smtClean="0"/>
              <a:pPr/>
              <a:t>16/10/2014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Modèles de Xavier PESSOLES &amp; Jean-Pierre PUPIER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5" name="Connecteur droit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riangle isocè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0CE84-053A-48E7-854D-87ACB8C85CF9}" type="datetime1">
              <a:rPr lang="fr-FR" smtClean="0"/>
              <a:pPr/>
              <a:t>16/10/2014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Modèles de Xavier PESSOLES &amp; Jean-Pierre PUPIER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Connecteur droit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Triangle isocè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Espace réservé du contenu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2D676-C343-476A-8431-DF121D5F8180}" type="datetime1">
              <a:rPr lang="fr-FR" smtClean="0"/>
              <a:pPr/>
              <a:t>16/10/2014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Modèles de Xavier PESSOLES &amp; Jean-Pierre PUPIER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riangle isocè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4043362" cy="990600"/>
          </a:xfrm>
          <a:prstGeom prst="rect">
            <a:avLst/>
          </a:prstGeom>
        </p:spPr>
        <p:txBody>
          <a:bodyPr vert="horz" anchor="ctr" anchorCtr="0">
            <a:normAutofit/>
          </a:bodyPr>
          <a:lstStyle/>
          <a:p>
            <a:r>
              <a:rPr kumimoji="0" lang="fr-FR" dirty="0" smtClean="0"/>
              <a:t>Cliquez pour modifier le style du titre</a:t>
            </a:r>
            <a:endParaRPr kumimoji="0" lang="en-US" dirty="0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dirty="0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dirty="0" smtClean="0"/>
              <a:t>Deuxième niveau</a:t>
            </a:r>
          </a:p>
          <a:p>
            <a:pPr lvl="2" eaLnBrk="1" latinLnBrk="0" hangingPunct="1"/>
            <a:r>
              <a:rPr kumimoji="0" lang="fr-FR" dirty="0" smtClean="0"/>
              <a:t>Troisième niveau</a:t>
            </a:r>
          </a:p>
          <a:p>
            <a:pPr lvl="3" eaLnBrk="1" latinLnBrk="0" hangingPunct="1"/>
            <a:r>
              <a:rPr kumimoji="0" lang="fr-FR" dirty="0" smtClean="0"/>
              <a:t>Quatrième niveau</a:t>
            </a:r>
          </a:p>
          <a:p>
            <a:pPr lvl="4" eaLnBrk="1" latinLnBrk="0" hangingPunct="1"/>
            <a:r>
              <a:rPr kumimoji="0" lang="fr-FR" dirty="0" smtClean="0"/>
              <a:t>Cinquième niveau</a:t>
            </a:r>
            <a:endParaRPr kumimoji="0" lang="en-US" dirty="0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8D9265F-D364-4C63-B3D1-E5541963F392}" type="datetime1">
              <a:rPr lang="fr-FR" smtClean="0"/>
              <a:pPr/>
              <a:t>16/10/2014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574682" y="6356350"/>
            <a:ext cx="8569318" cy="365760"/>
          </a:xfrm>
          <a:prstGeom prst="rect">
            <a:avLst/>
          </a:prstGeom>
        </p:spPr>
        <p:txBody>
          <a:bodyPr vert="horz"/>
          <a:lstStyle>
            <a:lvl1pPr algn="ct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Modèles de Xavier PESSOLES &amp; Jean-Pierre PUPIER</a:t>
            </a:r>
            <a:endParaRPr lang="fr-FR" dirty="0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8" name="Connecteur droit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Connecteur droit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Triangle isocè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1600" kern="1200">
          <a:solidFill>
            <a:schemeClr val="tx2"/>
          </a:solidFill>
          <a:latin typeface="Calibri" pitchFamily="34" charset="0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fr-FR" dirty="0" smtClean="0"/>
              <a:t>Cycle de TP 3</a:t>
            </a:r>
            <a:br>
              <a:rPr lang="fr-FR" dirty="0" smtClean="0"/>
            </a:br>
            <a:r>
              <a:rPr lang="fr-FR" dirty="0" smtClean="0"/>
              <a:t>Analyse et modélisation du comportement d'un système de transmission mécanique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Pompe et </a:t>
            </a:r>
            <a:r>
              <a:rPr lang="fr-FR" smtClean="0"/>
              <a:t>Moteur Hydrauliques</a:t>
            </a:r>
            <a:endParaRPr lang="fr-FR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1</a:t>
            </a:fld>
            <a:endParaRPr lang="fr-FR"/>
          </a:p>
        </p:txBody>
      </p:sp>
      <p:sp>
        <p:nvSpPr>
          <p:cNvPr id="13" name="ZoneTexte 12"/>
          <p:cNvSpPr txBox="1"/>
          <p:nvPr/>
        </p:nvSpPr>
        <p:spPr>
          <a:xfrm>
            <a:off x="357158" y="2000240"/>
            <a:ext cx="2143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 smtClean="0"/>
              <a:t>Cahier des charges</a:t>
            </a:r>
            <a:endParaRPr lang="fr-FR" i="1" dirty="0"/>
          </a:p>
        </p:txBody>
      </p:sp>
      <p:sp>
        <p:nvSpPr>
          <p:cNvPr id="14" name="ZoneTexte 13"/>
          <p:cNvSpPr txBox="1"/>
          <p:nvPr/>
        </p:nvSpPr>
        <p:spPr>
          <a:xfrm>
            <a:off x="3143240" y="2000240"/>
            <a:ext cx="2143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 smtClean="0"/>
              <a:t>Système réel</a:t>
            </a:r>
            <a:endParaRPr lang="fr-FR" i="1" dirty="0"/>
          </a:p>
        </p:txBody>
      </p:sp>
      <p:sp>
        <p:nvSpPr>
          <p:cNvPr id="15" name="ZoneTexte 14"/>
          <p:cNvSpPr txBox="1"/>
          <p:nvPr/>
        </p:nvSpPr>
        <p:spPr>
          <a:xfrm>
            <a:off x="6215074" y="2000240"/>
            <a:ext cx="2928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 smtClean="0"/>
              <a:t>Système modélisé</a:t>
            </a:r>
            <a:endParaRPr lang="fr-FR" i="1" dirty="0"/>
          </a:p>
        </p:txBody>
      </p:sp>
      <p:sp>
        <p:nvSpPr>
          <p:cNvPr id="19" name="ZoneTexte 18"/>
          <p:cNvSpPr txBox="1"/>
          <p:nvPr/>
        </p:nvSpPr>
        <p:spPr>
          <a:xfrm>
            <a:off x="6572264" y="785794"/>
            <a:ext cx="20717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rgbClr val="FF0000"/>
                </a:solidFill>
              </a:rPr>
              <a:t>IMAGE DU SCHEMA CINEMATIQUE</a:t>
            </a:r>
          </a:p>
        </p:txBody>
      </p:sp>
      <p:pic>
        <p:nvPicPr>
          <p:cNvPr id="21" name="Image 20" descr="G:\Github\TP_Documents\Winch\SysML\SysML_Requirements_Diagram__Exigences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34" y="571480"/>
            <a:ext cx="1928826" cy="110783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Modèles de Xavier PESSOLES &amp; Jean-Pierre PUPIER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10</a:t>
            </a:fld>
            <a:endParaRPr lang="fr-FR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"/>
          </p:nvPr>
        </p:nvSpPr>
        <p:spPr>
          <a:xfrm>
            <a:off x="285720" y="1214422"/>
            <a:ext cx="8715436" cy="642942"/>
          </a:xfrm>
        </p:spPr>
        <p:txBody>
          <a:bodyPr>
            <a:normAutofit fontScale="77500" lnSpcReduction="20000"/>
          </a:bodyPr>
          <a:lstStyle/>
          <a:p>
            <a:r>
              <a:rPr lang="fr-FR" dirty="0" smtClean="0"/>
              <a:t>Identification des composants </a:t>
            </a:r>
            <a:r>
              <a:rPr lang="fr-FR" dirty="0" smtClean="0"/>
              <a:t>POMPE </a:t>
            </a:r>
          </a:p>
          <a:p>
            <a:r>
              <a:rPr lang="fr-FR" dirty="0" smtClean="0"/>
              <a:t>Exemple Liaison piston 5 guide 6</a:t>
            </a:r>
            <a:endParaRPr lang="fr-FR" dirty="0" smtClean="0">
              <a:solidFill>
                <a:srgbClr val="FF0000"/>
              </a:solidFill>
            </a:endParaRPr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43438" y="142852"/>
            <a:ext cx="4043362" cy="990600"/>
          </a:xfrm>
          <a:prstGeom prst="rect">
            <a:avLst/>
          </a:prstGeom>
        </p:spPr>
        <p:txBody>
          <a:bodyPr vert="horz" anchor="ctr" anchorCtr="0">
            <a:normAutofit fontScale="97500"/>
          </a:bodyPr>
          <a:lstStyle/>
          <a:p>
            <a:pPr lvl="0">
              <a:spcBef>
                <a:spcPct val="0"/>
              </a:spcBef>
              <a:defRPr/>
            </a:pPr>
            <a:r>
              <a:rPr lang="fr-FR" sz="1600" dirty="0" smtClean="0">
                <a:solidFill>
                  <a:schemeClr val="tx2"/>
                </a:solidFill>
                <a:latin typeface="Calibri" pitchFamily="34" charset="0"/>
              </a:rPr>
              <a:t>Plan du système</a:t>
            </a:r>
          </a:p>
          <a:p>
            <a:pPr lvl="0">
              <a:spcBef>
                <a:spcPct val="0"/>
              </a:spcBef>
              <a:defRPr/>
            </a:pPr>
            <a:r>
              <a:rPr lang="fr-FR" sz="1600" b="1" dirty="0" smtClean="0">
                <a:solidFill>
                  <a:schemeClr val="tx2"/>
                </a:solidFill>
                <a:latin typeface="Calibri" pitchFamily="34" charset="0"/>
              </a:rPr>
              <a:t>Étude des composants - POMPE</a:t>
            </a:r>
          </a:p>
          <a:p>
            <a:pPr lvl="0">
              <a:spcBef>
                <a:spcPct val="0"/>
              </a:spcBef>
              <a:defRPr/>
            </a:pPr>
            <a:r>
              <a:rPr lang="fr-FR" sz="1600" dirty="0" smtClean="0">
                <a:solidFill>
                  <a:schemeClr val="tx2"/>
                </a:solidFill>
                <a:latin typeface="Calibri" pitchFamily="34" charset="0"/>
              </a:rPr>
              <a:t>Modélisation par schéma cinématique</a:t>
            </a:r>
          </a:p>
        </p:txBody>
      </p:sp>
      <p:sp>
        <p:nvSpPr>
          <p:cNvPr id="13" name="Espace réservé du contenu 6"/>
          <p:cNvSpPr txBox="1">
            <a:spLocks/>
          </p:cNvSpPr>
          <p:nvPr/>
        </p:nvSpPr>
        <p:spPr>
          <a:xfrm>
            <a:off x="4572000" y="1928802"/>
            <a:ext cx="4572000" cy="164307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PHOTO des </a:t>
            </a:r>
            <a:r>
              <a:rPr kumimoji="0" lang="fr-FR" sz="24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composants</a:t>
            </a: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Espace réservé du contenu 6"/>
          <p:cNvSpPr txBox="1">
            <a:spLocks/>
          </p:cNvSpPr>
          <p:nvPr/>
        </p:nvSpPr>
        <p:spPr>
          <a:xfrm>
            <a:off x="4572000" y="5143512"/>
            <a:ext cx="4572000" cy="185736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Justification</a:t>
            </a:r>
            <a:r>
              <a:rPr kumimoji="0" lang="fr-FR" sz="24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du choix : 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Surfaces de</a:t>
            </a:r>
            <a:r>
              <a:rPr kumimoji="0" lang="fr-FR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contact cylindriques</a:t>
            </a: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Présentation</a:t>
            </a:r>
            <a:br>
              <a:rPr lang="fr-FR" dirty="0" smtClean="0"/>
            </a:br>
            <a:r>
              <a:rPr lang="fr-FR" b="1" dirty="0" smtClean="0"/>
              <a:t>Modélisation du système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18" name="Espace réservé du contenu 6"/>
          <p:cNvSpPr txBox="1">
            <a:spLocks/>
          </p:cNvSpPr>
          <p:nvPr/>
        </p:nvSpPr>
        <p:spPr>
          <a:xfrm>
            <a:off x="4572000" y="3571876"/>
            <a:ext cx="4572000" cy="164307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Modèle</a:t>
            </a:r>
            <a:r>
              <a:rPr kumimoji="0" lang="fr-FR" sz="24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retenu</a:t>
            </a: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Cylindre / Cylindre</a:t>
            </a: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Modèles de Xavier PESSOLES &amp; Jean-Pierre PUPIER</a:t>
            </a:r>
            <a:endParaRPr lang="fr-FR"/>
          </a:p>
        </p:txBody>
      </p:sp>
      <p:pic>
        <p:nvPicPr>
          <p:cNvPr id="11" name="Image 10" descr="extrai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3528" y="2204864"/>
            <a:ext cx="3409068" cy="3745632"/>
          </a:xfrm>
          <a:prstGeom prst="rect">
            <a:avLst/>
          </a:prstGeom>
        </p:spPr>
      </p:pic>
      <p:sp>
        <p:nvSpPr>
          <p:cNvPr id="12" name="Ellipse 11"/>
          <p:cNvSpPr/>
          <p:nvPr/>
        </p:nvSpPr>
        <p:spPr>
          <a:xfrm>
            <a:off x="1619672" y="3356992"/>
            <a:ext cx="864096" cy="7920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" name="Connecteur droit avec flèche 14"/>
          <p:cNvCxnSpPr>
            <a:endCxn id="12" idx="6"/>
          </p:cNvCxnSpPr>
          <p:nvPr/>
        </p:nvCxnSpPr>
        <p:spPr>
          <a:xfrm flipH="1">
            <a:off x="2483768" y="2924944"/>
            <a:ext cx="2880320" cy="82809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D:\DCIM\101MSDCF\DSC00046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80112" y="2348880"/>
            <a:ext cx="1584176" cy="1188132"/>
          </a:xfrm>
          <a:prstGeom prst="rect">
            <a:avLst/>
          </a:prstGeom>
          <a:noFill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80112" y="4437112"/>
            <a:ext cx="1008112" cy="749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11</a:t>
            </a:fld>
            <a:endParaRPr lang="fr-FR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"/>
          </p:nvPr>
        </p:nvSpPr>
        <p:spPr>
          <a:xfrm>
            <a:off x="285720" y="1214422"/>
            <a:ext cx="8715436" cy="642942"/>
          </a:xfrm>
        </p:spPr>
        <p:txBody>
          <a:bodyPr>
            <a:normAutofit fontScale="77500" lnSpcReduction="20000"/>
          </a:bodyPr>
          <a:lstStyle/>
          <a:p>
            <a:r>
              <a:rPr lang="fr-FR" dirty="0" smtClean="0"/>
              <a:t>Identification des composants </a:t>
            </a:r>
            <a:r>
              <a:rPr lang="fr-FR" dirty="0" smtClean="0"/>
              <a:t>POMPE </a:t>
            </a:r>
          </a:p>
          <a:p>
            <a:r>
              <a:rPr lang="fr-FR" dirty="0" smtClean="0"/>
              <a:t>Liaison Arbre 3 Piston 5</a:t>
            </a:r>
            <a:endParaRPr lang="fr-FR" dirty="0" smtClean="0">
              <a:solidFill>
                <a:srgbClr val="FF0000"/>
              </a:solidFill>
            </a:endParaRPr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43438" y="142852"/>
            <a:ext cx="4043362" cy="990600"/>
          </a:xfrm>
          <a:prstGeom prst="rect">
            <a:avLst/>
          </a:prstGeom>
        </p:spPr>
        <p:txBody>
          <a:bodyPr vert="horz" anchor="ctr" anchorCtr="0">
            <a:normAutofit fontScale="97500"/>
          </a:bodyPr>
          <a:lstStyle/>
          <a:p>
            <a:pPr lvl="0">
              <a:spcBef>
                <a:spcPct val="0"/>
              </a:spcBef>
              <a:defRPr/>
            </a:pPr>
            <a:r>
              <a:rPr lang="fr-FR" sz="1600" dirty="0" smtClean="0">
                <a:solidFill>
                  <a:schemeClr val="tx2"/>
                </a:solidFill>
                <a:latin typeface="Calibri" pitchFamily="34" charset="0"/>
              </a:rPr>
              <a:t>Plan du système</a:t>
            </a:r>
          </a:p>
          <a:p>
            <a:pPr lvl="0">
              <a:spcBef>
                <a:spcPct val="0"/>
              </a:spcBef>
              <a:defRPr/>
            </a:pPr>
            <a:r>
              <a:rPr lang="fr-FR" sz="1600" b="1" dirty="0" smtClean="0">
                <a:solidFill>
                  <a:schemeClr val="tx2"/>
                </a:solidFill>
                <a:latin typeface="Calibri" pitchFamily="34" charset="0"/>
              </a:rPr>
              <a:t>Étude des composants - POMPE</a:t>
            </a:r>
          </a:p>
          <a:p>
            <a:pPr lvl="0">
              <a:spcBef>
                <a:spcPct val="0"/>
              </a:spcBef>
              <a:defRPr/>
            </a:pPr>
            <a:r>
              <a:rPr lang="fr-FR" sz="1600" dirty="0" smtClean="0">
                <a:solidFill>
                  <a:schemeClr val="tx2"/>
                </a:solidFill>
                <a:latin typeface="Calibri" pitchFamily="34" charset="0"/>
              </a:rPr>
              <a:t>Modélisation par schéma cinématique</a:t>
            </a:r>
          </a:p>
        </p:txBody>
      </p:sp>
      <p:sp>
        <p:nvSpPr>
          <p:cNvPr id="13" name="Espace réservé du contenu 6"/>
          <p:cNvSpPr txBox="1">
            <a:spLocks/>
          </p:cNvSpPr>
          <p:nvPr/>
        </p:nvSpPr>
        <p:spPr>
          <a:xfrm>
            <a:off x="4572000" y="1928802"/>
            <a:ext cx="4572000" cy="164307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PHOTO des </a:t>
            </a:r>
            <a:r>
              <a:rPr kumimoji="0" lang="fr-FR" sz="24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composants</a:t>
            </a: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Espace réservé du contenu 6"/>
          <p:cNvSpPr txBox="1">
            <a:spLocks/>
          </p:cNvSpPr>
          <p:nvPr/>
        </p:nvSpPr>
        <p:spPr>
          <a:xfrm>
            <a:off x="4572000" y="5143512"/>
            <a:ext cx="4572000" cy="185736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Justification</a:t>
            </a:r>
            <a:r>
              <a:rPr kumimoji="0" lang="fr-FR" sz="24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du choix : </a:t>
            </a:r>
          </a:p>
        </p:txBody>
      </p:sp>
      <p:sp>
        <p:nvSpPr>
          <p:cNvPr id="10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Présentation</a:t>
            </a:r>
            <a:br>
              <a:rPr lang="fr-FR" dirty="0" smtClean="0"/>
            </a:br>
            <a:r>
              <a:rPr lang="fr-FR" b="1" dirty="0" smtClean="0"/>
              <a:t>Modélisation du système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18" name="Espace réservé du contenu 6"/>
          <p:cNvSpPr txBox="1">
            <a:spLocks/>
          </p:cNvSpPr>
          <p:nvPr/>
        </p:nvSpPr>
        <p:spPr>
          <a:xfrm>
            <a:off x="4572000" y="3573016"/>
            <a:ext cx="4572000" cy="164307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Modèle</a:t>
            </a:r>
            <a:r>
              <a:rPr kumimoji="0" lang="fr-FR" sz="24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FR" sz="24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retenu</a:t>
            </a: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Modèles de Xavier PESSOLES &amp; Jean-Pierre PUPIER</a:t>
            </a:r>
            <a:endParaRPr lang="fr-FR"/>
          </a:p>
        </p:txBody>
      </p:sp>
      <p:pic>
        <p:nvPicPr>
          <p:cNvPr id="11" name="Image 10" descr="extrai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3528" y="2204864"/>
            <a:ext cx="3409068" cy="3745632"/>
          </a:xfrm>
          <a:prstGeom prst="rect">
            <a:avLst/>
          </a:prstGeom>
        </p:spPr>
      </p:pic>
      <p:sp>
        <p:nvSpPr>
          <p:cNvPr id="12" name="Ellipse 11"/>
          <p:cNvSpPr/>
          <p:nvPr/>
        </p:nvSpPr>
        <p:spPr>
          <a:xfrm>
            <a:off x="1475656" y="3861048"/>
            <a:ext cx="1296144" cy="115212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" name="Connecteur droit avec flèche 14"/>
          <p:cNvCxnSpPr/>
          <p:nvPr/>
        </p:nvCxnSpPr>
        <p:spPr>
          <a:xfrm flipH="1">
            <a:off x="2843808" y="2996952"/>
            <a:ext cx="2016224" cy="108012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12</a:t>
            </a:fld>
            <a:endParaRPr lang="fr-FR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"/>
          </p:nvPr>
        </p:nvSpPr>
        <p:spPr>
          <a:xfrm>
            <a:off x="285720" y="1214422"/>
            <a:ext cx="8715436" cy="642942"/>
          </a:xfrm>
        </p:spPr>
        <p:txBody>
          <a:bodyPr>
            <a:normAutofit fontScale="77500" lnSpcReduction="20000"/>
          </a:bodyPr>
          <a:lstStyle/>
          <a:p>
            <a:r>
              <a:rPr lang="fr-FR" dirty="0" smtClean="0"/>
              <a:t>Identification des composants </a:t>
            </a:r>
            <a:r>
              <a:rPr lang="fr-FR" dirty="0" smtClean="0"/>
              <a:t>POMPE </a:t>
            </a:r>
          </a:p>
          <a:p>
            <a:r>
              <a:rPr lang="fr-FR" dirty="0" smtClean="0"/>
              <a:t>Liaison guide 6 siège 8</a:t>
            </a:r>
            <a:endParaRPr lang="fr-FR" dirty="0" smtClean="0">
              <a:solidFill>
                <a:srgbClr val="FF0000"/>
              </a:solidFill>
            </a:endParaRPr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43438" y="142852"/>
            <a:ext cx="4043362" cy="990600"/>
          </a:xfrm>
          <a:prstGeom prst="rect">
            <a:avLst/>
          </a:prstGeom>
        </p:spPr>
        <p:txBody>
          <a:bodyPr vert="horz" anchor="ctr" anchorCtr="0">
            <a:normAutofit fontScale="97500"/>
          </a:bodyPr>
          <a:lstStyle/>
          <a:p>
            <a:pPr lvl="0">
              <a:spcBef>
                <a:spcPct val="0"/>
              </a:spcBef>
              <a:defRPr/>
            </a:pPr>
            <a:r>
              <a:rPr lang="fr-FR" sz="1600" dirty="0" smtClean="0">
                <a:solidFill>
                  <a:schemeClr val="tx2"/>
                </a:solidFill>
                <a:latin typeface="Calibri" pitchFamily="34" charset="0"/>
              </a:rPr>
              <a:t>Plan du système</a:t>
            </a:r>
          </a:p>
          <a:p>
            <a:pPr lvl="0">
              <a:spcBef>
                <a:spcPct val="0"/>
              </a:spcBef>
              <a:defRPr/>
            </a:pPr>
            <a:r>
              <a:rPr lang="fr-FR" sz="1600" b="1" dirty="0" smtClean="0">
                <a:solidFill>
                  <a:schemeClr val="tx2"/>
                </a:solidFill>
                <a:latin typeface="Calibri" pitchFamily="34" charset="0"/>
              </a:rPr>
              <a:t>Étude des composants - POMPE</a:t>
            </a:r>
          </a:p>
          <a:p>
            <a:pPr lvl="0">
              <a:spcBef>
                <a:spcPct val="0"/>
              </a:spcBef>
              <a:defRPr/>
            </a:pPr>
            <a:r>
              <a:rPr lang="fr-FR" sz="1600" dirty="0" smtClean="0">
                <a:solidFill>
                  <a:schemeClr val="tx2"/>
                </a:solidFill>
                <a:latin typeface="Calibri" pitchFamily="34" charset="0"/>
              </a:rPr>
              <a:t>Modélisation par schéma cinématique</a:t>
            </a:r>
          </a:p>
        </p:txBody>
      </p:sp>
      <p:sp>
        <p:nvSpPr>
          <p:cNvPr id="13" name="Espace réservé du contenu 6"/>
          <p:cNvSpPr txBox="1">
            <a:spLocks/>
          </p:cNvSpPr>
          <p:nvPr/>
        </p:nvSpPr>
        <p:spPr>
          <a:xfrm>
            <a:off x="4572000" y="1928802"/>
            <a:ext cx="4572000" cy="164307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PHOTO des </a:t>
            </a:r>
            <a:r>
              <a:rPr kumimoji="0" lang="fr-FR" sz="24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composants</a:t>
            </a: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Espace réservé du contenu 6"/>
          <p:cNvSpPr txBox="1">
            <a:spLocks/>
          </p:cNvSpPr>
          <p:nvPr/>
        </p:nvSpPr>
        <p:spPr>
          <a:xfrm>
            <a:off x="4572000" y="5143512"/>
            <a:ext cx="4572000" cy="185736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Justification</a:t>
            </a:r>
            <a:r>
              <a:rPr kumimoji="0" lang="fr-FR" sz="24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du choix : </a:t>
            </a:r>
          </a:p>
        </p:txBody>
      </p:sp>
      <p:sp>
        <p:nvSpPr>
          <p:cNvPr id="10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Présentation</a:t>
            </a:r>
            <a:br>
              <a:rPr lang="fr-FR" dirty="0" smtClean="0"/>
            </a:br>
            <a:r>
              <a:rPr lang="fr-FR" b="1" dirty="0" smtClean="0"/>
              <a:t>Modélisation du système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18" name="Espace réservé du contenu 6"/>
          <p:cNvSpPr txBox="1">
            <a:spLocks/>
          </p:cNvSpPr>
          <p:nvPr/>
        </p:nvSpPr>
        <p:spPr>
          <a:xfrm>
            <a:off x="4572000" y="3573016"/>
            <a:ext cx="4572000" cy="164307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Modèle</a:t>
            </a:r>
            <a:r>
              <a:rPr kumimoji="0" lang="fr-FR" sz="24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FR" sz="24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retenu</a:t>
            </a: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Modèles de Xavier PESSOLES &amp; Jean-Pierre PUPIER</a:t>
            </a:r>
            <a:endParaRPr lang="fr-FR"/>
          </a:p>
        </p:txBody>
      </p:sp>
      <p:pic>
        <p:nvPicPr>
          <p:cNvPr id="11" name="Image 10" descr="extrait.jpg"/>
          <p:cNvPicPr>
            <a:picLocks noChangeAspect="1"/>
          </p:cNvPicPr>
          <p:nvPr/>
        </p:nvPicPr>
        <p:blipFill>
          <a:blip r:embed="rId2" cstate="print"/>
          <a:srcRect l="33796" t="11535" r="30296" b="50016"/>
          <a:stretch>
            <a:fillRect/>
          </a:stretch>
        </p:blipFill>
        <p:spPr>
          <a:xfrm>
            <a:off x="611560" y="2564904"/>
            <a:ext cx="2304256" cy="2710889"/>
          </a:xfrm>
          <a:prstGeom prst="rect">
            <a:avLst/>
          </a:prstGeom>
        </p:spPr>
      </p:pic>
      <p:sp>
        <p:nvSpPr>
          <p:cNvPr id="12" name="Ellipse 11"/>
          <p:cNvSpPr/>
          <p:nvPr/>
        </p:nvSpPr>
        <p:spPr>
          <a:xfrm>
            <a:off x="971600" y="3429000"/>
            <a:ext cx="1296144" cy="108012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" name="Connecteur droit avec flèche 14"/>
          <p:cNvCxnSpPr>
            <a:stCxn id="13" idx="1"/>
          </p:cNvCxnSpPr>
          <p:nvPr/>
        </p:nvCxnSpPr>
        <p:spPr>
          <a:xfrm flipH="1">
            <a:off x="2411760" y="2750339"/>
            <a:ext cx="2160240" cy="966693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13</a:t>
            </a:fld>
            <a:endParaRPr lang="fr-FR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"/>
          </p:nvPr>
        </p:nvSpPr>
        <p:spPr>
          <a:xfrm>
            <a:off x="457200" y="1214422"/>
            <a:ext cx="8229600" cy="4942538"/>
          </a:xfrm>
        </p:spPr>
        <p:txBody>
          <a:bodyPr/>
          <a:lstStyle/>
          <a:p>
            <a:r>
              <a:rPr lang="fr-FR" dirty="0" smtClean="0"/>
              <a:t>Schéma cinématique – POMPE </a:t>
            </a:r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43438" y="142852"/>
            <a:ext cx="4043362" cy="990600"/>
          </a:xfrm>
          <a:prstGeom prst="rect">
            <a:avLst/>
          </a:prstGeom>
        </p:spPr>
        <p:txBody>
          <a:bodyPr vert="horz" anchor="ctr" anchorCtr="0">
            <a:normAutofit fontScale="97500"/>
          </a:bodyPr>
          <a:lstStyle/>
          <a:p>
            <a:pPr lvl="0">
              <a:spcBef>
                <a:spcPct val="0"/>
              </a:spcBef>
              <a:defRPr/>
            </a:pPr>
            <a:r>
              <a:rPr lang="fr-FR" sz="1600" dirty="0" smtClean="0">
                <a:solidFill>
                  <a:schemeClr val="tx2"/>
                </a:solidFill>
                <a:latin typeface="Calibri" pitchFamily="34" charset="0"/>
              </a:rPr>
              <a:t>Plan du système</a:t>
            </a:r>
          </a:p>
          <a:p>
            <a:pPr lvl="0">
              <a:spcBef>
                <a:spcPct val="0"/>
              </a:spcBef>
              <a:defRPr/>
            </a:pPr>
            <a:r>
              <a:rPr lang="fr-FR" sz="1600" dirty="0" smtClean="0">
                <a:solidFill>
                  <a:schemeClr val="tx2"/>
                </a:solidFill>
                <a:latin typeface="Calibri" pitchFamily="34" charset="0"/>
              </a:rPr>
              <a:t>Étude des composants</a:t>
            </a:r>
          </a:p>
          <a:p>
            <a:pPr lvl="0">
              <a:spcBef>
                <a:spcPct val="0"/>
              </a:spcBef>
              <a:defRPr/>
            </a:pPr>
            <a:r>
              <a:rPr lang="fr-FR" sz="1600" b="1" dirty="0" smtClean="0">
                <a:solidFill>
                  <a:schemeClr val="tx2"/>
                </a:solidFill>
                <a:latin typeface="Calibri" pitchFamily="34" charset="0"/>
              </a:rPr>
              <a:t>Modélisation par schéma cinématique</a:t>
            </a:r>
          </a:p>
        </p:txBody>
      </p:sp>
      <p:sp>
        <p:nvSpPr>
          <p:cNvPr id="8" name="Espace réservé du contenu 6"/>
          <p:cNvSpPr txBox="1">
            <a:spLocks/>
          </p:cNvSpPr>
          <p:nvPr/>
        </p:nvSpPr>
        <p:spPr>
          <a:xfrm>
            <a:off x="285720" y="3714752"/>
            <a:ext cx="8643998" cy="164307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SUPERPOSITION DU SCHEMA</a:t>
            </a:r>
            <a:r>
              <a:rPr kumimoji="0" lang="fr-FR" sz="24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ET DU PLAN</a:t>
            </a: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Présentation</a:t>
            </a:r>
            <a:br>
              <a:rPr lang="fr-FR" dirty="0" smtClean="0"/>
            </a:br>
            <a:r>
              <a:rPr lang="fr-FR" b="1" dirty="0" smtClean="0"/>
              <a:t>Modélisation du système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Modèles de Xavier PESSOLES &amp; Jean-Pierre PUPIER</a:t>
            </a:r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14</a:t>
            </a:fld>
            <a:endParaRPr lang="fr-FR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"/>
          </p:nvPr>
        </p:nvSpPr>
        <p:spPr>
          <a:xfrm>
            <a:off x="457200" y="1214422"/>
            <a:ext cx="8229600" cy="4942538"/>
          </a:xfrm>
        </p:spPr>
        <p:txBody>
          <a:bodyPr/>
          <a:lstStyle/>
          <a:p>
            <a:r>
              <a:rPr lang="fr-FR" dirty="0" smtClean="0"/>
              <a:t>Schéma cinématique – POMPE </a:t>
            </a:r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43438" y="142852"/>
            <a:ext cx="4043362" cy="990600"/>
          </a:xfrm>
          <a:prstGeom prst="rect">
            <a:avLst/>
          </a:prstGeom>
        </p:spPr>
        <p:txBody>
          <a:bodyPr vert="horz" anchor="ctr" anchorCtr="0">
            <a:normAutofit fontScale="97500"/>
          </a:bodyPr>
          <a:lstStyle/>
          <a:p>
            <a:pPr lvl="0">
              <a:spcBef>
                <a:spcPct val="0"/>
              </a:spcBef>
              <a:defRPr/>
            </a:pPr>
            <a:r>
              <a:rPr lang="fr-FR" sz="1600" dirty="0" smtClean="0">
                <a:solidFill>
                  <a:schemeClr val="tx2"/>
                </a:solidFill>
                <a:latin typeface="Calibri" pitchFamily="34" charset="0"/>
              </a:rPr>
              <a:t>Plan du système</a:t>
            </a:r>
          </a:p>
          <a:p>
            <a:pPr lvl="0">
              <a:spcBef>
                <a:spcPct val="0"/>
              </a:spcBef>
              <a:defRPr/>
            </a:pPr>
            <a:r>
              <a:rPr lang="fr-FR" sz="1600" dirty="0" smtClean="0">
                <a:solidFill>
                  <a:schemeClr val="tx2"/>
                </a:solidFill>
                <a:latin typeface="Calibri" pitchFamily="34" charset="0"/>
              </a:rPr>
              <a:t>Étude des composants</a:t>
            </a:r>
          </a:p>
          <a:p>
            <a:pPr lvl="0">
              <a:spcBef>
                <a:spcPct val="0"/>
              </a:spcBef>
              <a:defRPr/>
            </a:pPr>
            <a:r>
              <a:rPr lang="fr-FR" sz="1600" b="1" dirty="0" smtClean="0">
                <a:solidFill>
                  <a:schemeClr val="tx2"/>
                </a:solidFill>
                <a:latin typeface="Calibri" pitchFamily="34" charset="0"/>
              </a:rPr>
              <a:t>Modélisation par schéma cinématique</a:t>
            </a:r>
          </a:p>
        </p:txBody>
      </p:sp>
      <p:sp>
        <p:nvSpPr>
          <p:cNvPr id="8" name="Espace réservé du contenu 6"/>
          <p:cNvSpPr txBox="1">
            <a:spLocks/>
          </p:cNvSpPr>
          <p:nvPr/>
        </p:nvSpPr>
        <p:spPr>
          <a:xfrm>
            <a:off x="285720" y="3714752"/>
            <a:ext cx="8643998" cy="164307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SCHEMA</a:t>
            </a:r>
            <a:r>
              <a:rPr kumimoji="0" lang="fr-FR" sz="24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CINEMATIQUE SEUL 2D</a:t>
            </a: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Présentation</a:t>
            </a:r>
            <a:br>
              <a:rPr lang="fr-FR" dirty="0" smtClean="0"/>
            </a:br>
            <a:r>
              <a:rPr lang="fr-FR" b="1" dirty="0" smtClean="0"/>
              <a:t>Modélisation du système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Modèles de Xavier PESSOLES &amp; Jean-Pierre PUPIER</a:t>
            </a:r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15</a:t>
            </a:fld>
            <a:endParaRPr lang="fr-FR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"/>
          </p:nvPr>
        </p:nvSpPr>
        <p:spPr>
          <a:xfrm>
            <a:off x="457200" y="1214422"/>
            <a:ext cx="8229600" cy="4942538"/>
          </a:xfrm>
        </p:spPr>
        <p:txBody>
          <a:bodyPr/>
          <a:lstStyle/>
          <a:p>
            <a:r>
              <a:rPr lang="fr-FR" dirty="0" smtClean="0"/>
              <a:t>Schéma cinématique 3D – POMPE </a:t>
            </a:r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43438" y="142852"/>
            <a:ext cx="4043362" cy="990600"/>
          </a:xfrm>
          <a:prstGeom prst="rect">
            <a:avLst/>
          </a:prstGeom>
        </p:spPr>
        <p:txBody>
          <a:bodyPr vert="horz" anchor="ctr" anchorCtr="0">
            <a:normAutofit fontScale="97500"/>
          </a:bodyPr>
          <a:lstStyle/>
          <a:p>
            <a:pPr lvl="0">
              <a:spcBef>
                <a:spcPct val="0"/>
              </a:spcBef>
              <a:defRPr/>
            </a:pPr>
            <a:r>
              <a:rPr lang="fr-FR" sz="1600" dirty="0" smtClean="0">
                <a:solidFill>
                  <a:schemeClr val="tx2"/>
                </a:solidFill>
                <a:latin typeface="Calibri" pitchFamily="34" charset="0"/>
              </a:rPr>
              <a:t>Plan du système</a:t>
            </a:r>
          </a:p>
          <a:p>
            <a:pPr lvl="0">
              <a:spcBef>
                <a:spcPct val="0"/>
              </a:spcBef>
              <a:defRPr/>
            </a:pPr>
            <a:r>
              <a:rPr lang="fr-FR" sz="1600" dirty="0" smtClean="0">
                <a:solidFill>
                  <a:schemeClr val="tx2"/>
                </a:solidFill>
                <a:latin typeface="Calibri" pitchFamily="34" charset="0"/>
              </a:rPr>
              <a:t>Étude des composants</a:t>
            </a:r>
          </a:p>
          <a:p>
            <a:pPr lvl="0">
              <a:spcBef>
                <a:spcPct val="0"/>
              </a:spcBef>
              <a:defRPr/>
            </a:pPr>
            <a:r>
              <a:rPr lang="fr-FR" sz="1600" b="1" dirty="0" smtClean="0">
                <a:solidFill>
                  <a:schemeClr val="tx2"/>
                </a:solidFill>
                <a:latin typeface="Calibri" pitchFamily="34" charset="0"/>
              </a:rPr>
              <a:t>Modélisation par schéma cinématique</a:t>
            </a:r>
          </a:p>
        </p:txBody>
      </p:sp>
      <p:sp>
        <p:nvSpPr>
          <p:cNvPr id="8" name="Espace réservé du contenu 6"/>
          <p:cNvSpPr txBox="1">
            <a:spLocks/>
          </p:cNvSpPr>
          <p:nvPr/>
        </p:nvSpPr>
        <p:spPr>
          <a:xfrm>
            <a:off x="285720" y="3714752"/>
            <a:ext cx="8643998" cy="164307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SCHEMA</a:t>
            </a:r>
            <a:r>
              <a:rPr kumimoji="0" lang="fr-FR" sz="24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CINEMATIQUE </a:t>
            </a:r>
            <a:r>
              <a:rPr lang="fr-FR" sz="2400" dirty="0" smtClean="0">
                <a:solidFill>
                  <a:srgbClr val="FF0000"/>
                </a:solidFill>
              </a:rPr>
              <a:t>3D </a:t>
            </a: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Présentation</a:t>
            </a:r>
            <a:br>
              <a:rPr lang="fr-FR" dirty="0" smtClean="0"/>
            </a:br>
            <a:r>
              <a:rPr lang="fr-FR" b="1" dirty="0" smtClean="0"/>
              <a:t>Modélisation du système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Modèles de Xavier PESSOLES &amp; Jean-Pierre PUPIER</a:t>
            </a:r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F:\IMG.jpg"/>
          <p:cNvPicPr>
            <a:picLocks noChangeAspect="1" noChangeArrowheads="1"/>
          </p:cNvPicPr>
          <p:nvPr/>
        </p:nvPicPr>
        <p:blipFill>
          <a:blip r:embed="rId2" cstate="print"/>
          <a:srcRect l="26304" b="31077"/>
          <a:stretch>
            <a:fillRect/>
          </a:stretch>
        </p:blipFill>
        <p:spPr bwMode="auto">
          <a:xfrm>
            <a:off x="827584" y="2132856"/>
            <a:ext cx="3039499" cy="3816424"/>
          </a:xfrm>
          <a:prstGeom prst="rect">
            <a:avLst/>
          </a:prstGeom>
          <a:noFill/>
        </p:spPr>
      </p:pic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16</a:t>
            </a:fld>
            <a:endParaRPr lang="fr-FR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"/>
          </p:nvPr>
        </p:nvSpPr>
        <p:spPr>
          <a:xfrm>
            <a:off x="285720" y="1214422"/>
            <a:ext cx="8715436" cy="642942"/>
          </a:xfrm>
        </p:spPr>
        <p:txBody>
          <a:bodyPr>
            <a:normAutofit fontScale="77500" lnSpcReduction="20000"/>
          </a:bodyPr>
          <a:lstStyle/>
          <a:p>
            <a:r>
              <a:rPr lang="fr-FR" dirty="0" smtClean="0"/>
              <a:t>Identification des composants </a:t>
            </a:r>
            <a:r>
              <a:rPr lang="fr-FR" dirty="0" smtClean="0"/>
              <a:t>MOTEUR</a:t>
            </a:r>
            <a:r>
              <a:rPr lang="fr-FR" dirty="0" smtClean="0"/>
              <a:t> </a:t>
            </a:r>
          </a:p>
          <a:p>
            <a:r>
              <a:rPr lang="fr-FR" dirty="0" smtClean="0"/>
              <a:t>Exemple Liaison entre axe des roues 6 et stator 7</a:t>
            </a:r>
            <a:endParaRPr lang="fr-FR" dirty="0" smtClean="0">
              <a:solidFill>
                <a:srgbClr val="FF0000"/>
              </a:solidFill>
            </a:endParaRPr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43438" y="142852"/>
            <a:ext cx="4043362" cy="990600"/>
          </a:xfrm>
          <a:prstGeom prst="rect">
            <a:avLst/>
          </a:prstGeom>
        </p:spPr>
        <p:txBody>
          <a:bodyPr vert="horz" anchor="ctr" anchorCtr="0">
            <a:normAutofit fontScale="97500"/>
          </a:bodyPr>
          <a:lstStyle/>
          <a:p>
            <a:pPr lvl="0">
              <a:spcBef>
                <a:spcPct val="0"/>
              </a:spcBef>
              <a:defRPr/>
            </a:pPr>
            <a:r>
              <a:rPr lang="fr-FR" sz="1600" dirty="0" smtClean="0">
                <a:solidFill>
                  <a:schemeClr val="tx2"/>
                </a:solidFill>
                <a:latin typeface="Calibri" pitchFamily="34" charset="0"/>
              </a:rPr>
              <a:t>Plan du système</a:t>
            </a:r>
          </a:p>
          <a:p>
            <a:pPr lvl="0">
              <a:spcBef>
                <a:spcPct val="0"/>
              </a:spcBef>
              <a:defRPr/>
            </a:pPr>
            <a:r>
              <a:rPr lang="fr-FR" sz="1600" b="1" dirty="0" smtClean="0">
                <a:solidFill>
                  <a:schemeClr val="tx2"/>
                </a:solidFill>
                <a:latin typeface="Calibri" pitchFamily="34" charset="0"/>
              </a:rPr>
              <a:t>Étude des composants - POMPE</a:t>
            </a:r>
          </a:p>
          <a:p>
            <a:pPr lvl="0">
              <a:spcBef>
                <a:spcPct val="0"/>
              </a:spcBef>
              <a:defRPr/>
            </a:pPr>
            <a:r>
              <a:rPr lang="fr-FR" sz="1600" dirty="0" smtClean="0">
                <a:solidFill>
                  <a:schemeClr val="tx2"/>
                </a:solidFill>
                <a:latin typeface="Calibri" pitchFamily="34" charset="0"/>
              </a:rPr>
              <a:t>Modélisation par schéma cinématique</a:t>
            </a:r>
          </a:p>
        </p:txBody>
      </p:sp>
      <p:sp>
        <p:nvSpPr>
          <p:cNvPr id="13" name="Espace réservé du contenu 6"/>
          <p:cNvSpPr txBox="1">
            <a:spLocks/>
          </p:cNvSpPr>
          <p:nvPr/>
        </p:nvSpPr>
        <p:spPr>
          <a:xfrm>
            <a:off x="4572000" y="1928802"/>
            <a:ext cx="4572000" cy="164307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PHOTO des </a:t>
            </a:r>
            <a:r>
              <a:rPr kumimoji="0" lang="fr-FR" sz="24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composants</a:t>
            </a: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Espace réservé du contenu 6"/>
          <p:cNvSpPr txBox="1">
            <a:spLocks/>
          </p:cNvSpPr>
          <p:nvPr/>
        </p:nvSpPr>
        <p:spPr>
          <a:xfrm>
            <a:off x="4572000" y="5143512"/>
            <a:ext cx="4572000" cy="185736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Justification</a:t>
            </a:r>
            <a:r>
              <a:rPr kumimoji="0" lang="fr-FR" sz="24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du choix : </a:t>
            </a:r>
            <a:endParaRPr kumimoji="0" lang="fr-FR" sz="2400" b="0" i="0" u="none" strike="noStrike" kern="1200" cap="none" spc="0" normalizeH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lang="fr-FR" sz="1400" dirty="0" smtClean="0">
                <a:solidFill>
                  <a:srgbClr val="FF0000"/>
                </a:solidFill>
              </a:rPr>
              <a:t>En parallèle deux contacts entre deux surfaces cylindriques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fr-FR" sz="14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Liaison </a:t>
            </a:r>
            <a:r>
              <a:rPr kumimoji="0" lang="fr-FR" sz="1400" b="0" i="0" u="none" strike="noStrike" kern="1200" cap="none" spc="0" normalizeH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cynlindre</a:t>
            </a:r>
            <a:r>
              <a:rPr kumimoji="0" lang="fr-FR" sz="14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cylindre en série </a:t>
            </a:r>
            <a:endParaRPr kumimoji="0" lang="fr-FR" sz="1400" b="0" i="0" u="none" strike="noStrike" kern="1200" cap="none" spc="0" normalizeH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Présentation</a:t>
            </a:r>
            <a:br>
              <a:rPr lang="fr-FR" dirty="0" smtClean="0"/>
            </a:br>
            <a:r>
              <a:rPr lang="fr-FR" b="1" dirty="0" smtClean="0"/>
              <a:t>Modélisation du système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18" name="Espace réservé du contenu 6"/>
          <p:cNvSpPr txBox="1">
            <a:spLocks/>
          </p:cNvSpPr>
          <p:nvPr/>
        </p:nvSpPr>
        <p:spPr>
          <a:xfrm>
            <a:off x="4572000" y="3573016"/>
            <a:ext cx="4572000" cy="164307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Modèle</a:t>
            </a:r>
            <a:r>
              <a:rPr kumimoji="0" lang="fr-FR" sz="24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FR" sz="24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retenu</a:t>
            </a: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Modèles de Xavier PESSOLES &amp; Jean-Pierre PUPIER</a:t>
            </a:r>
            <a:endParaRPr lang="fr-FR"/>
          </a:p>
        </p:txBody>
      </p:sp>
      <p:sp>
        <p:nvSpPr>
          <p:cNvPr id="12" name="Ellipse 11"/>
          <p:cNvSpPr/>
          <p:nvPr/>
        </p:nvSpPr>
        <p:spPr>
          <a:xfrm>
            <a:off x="1763688" y="4149080"/>
            <a:ext cx="1296144" cy="115212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" name="Connecteur droit avec flèche 14"/>
          <p:cNvCxnSpPr/>
          <p:nvPr/>
        </p:nvCxnSpPr>
        <p:spPr>
          <a:xfrm flipH="1">
            <a:off x="2915816" y="2996952"/>
            <a:ext cx="1944216" cy="1296144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1" name="Picture 3" descr="D:\DCIM\101MSDCF\DSC00048.JPG"/>
          <p:cNvPicPr>
            <a:picLocks noChangeAspect="1" noChangeArrowheads="1"/>
          </p:cNvPicPr>
          <p:nvPr/>
        </p:nvPicPr>
        <p:blipFill>
          <a:blip r:embed="rId3" cstate="print"/>
          <a:srcRect t="17142"/>
          <a:stretch>
            <a:fillRect/>
          </a:stretch>
        </p:blipFill>
        <p:spPr bwMode="auto">
          <a:xfrm>
            <a:off x="6516216" y="2492896"/>
            <a:ext cx="1800200" cy="1118707"/>
          </a:xfrm>
          <a:prstGeom prst="rect">
            <a:avLst/>
          </a:prstGeom>
          <a:noFill/>
        </p:spPr>
      </p:pic>
      <p:pic>
        <p:nvPicPr>
          <p:cNvPr id="2052" name="Picture 4" descr="D:\DCIM\101MSDCF\DSC00049.JPG"/>
          <p:cNvPicPr>
            <a:picLocks noChangeAspect="1" noChangeArrowheads="1"/>
          </p:cNvPicPr>
          <p:nvPr/>
        </p:nvPicPr>
        <p:blipFill>
          <a:blip r:embed="rId4" cstate="print">
            <a:lum bright="20000"/>
          </a:blip>
          <a:srcRect/>
          <a:stretch>
            <a:fillRect/>
          </a:stretch>
        </p:blipFill>
        <p:spPr bwMode="auto">
          <a:xfrm>
            <a:off x="4932040" y="2492896"/>
            <a:ext cx="1512168" cy="1134126"/>
          </a:xfrm>
          <a:prstGeom prst="rect">
            <a:avLst/>
          </a:prstGeom>
          <a:noFill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796136" y="4005064"/>
            <a:ext cx="1656184" cy="11169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F:\IMG.jpg"/>
          <p:cNvPicPr>
            <a:picLocks noChangeAspect="1" noChangeArrowheads="1"/>
          </p:cNvPicPr>
          <p:nvPr/>
        </p:nvPicPr>
        <p:blipFill>
          <a:blip r:embed="rId2" cstate="print"/>
          <a:srcRect l="26304" b="31077"/>
          <a:stretch>
            <a:fillRect/>
          </a:stretch>
        </p:blipFill>
        <p:spPr bwMode="auto">
          <a:xfrm>
            <a:off x="827584" y="2132856"/>
            <a:ext cx="3039499" cy="3816424"/>
          </a:xfrm>
          <a:prstGeom prst="rect">
            <a:avLst/>
          </a:prstGeom>
          <a:noFill/>
        </p:spPr>
      </p:pic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17</a:t>
            </a:fld>
            <a:endParaRPr lang="fr-FR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"/>
          </p:nvPr>
        </p:nvSpPr>
        <p:spPr>
          <a:xfrm>
            <a:off x="285720" y="1214422"/>
            <a:ext cx="8715436" cy="642942"/>
          </a:xfrm>
        </p:spPr>
        <p:txBody>
          <a:bodyPr>
            <a:normAutofit fontScale="77500" lnSpcReduction="20000"/>
          </a:bodyPr>
          <a:lstStyle/>
          <a:p>
            <a:r>
              <a:rPr lang="fr-FR" dirty="0" smtClean="0"/>
              <a:t>Identification des composants </a:t>
            </a:r>
            <a:r>
              <a:rPr lang="fr-FR" dirty="0" smtClean="0"/>
              <a:t>MOTEUR</a:t>
            </a:r>
            <a:r>
              <a:rPr lang="fr-FR" dirty="0" smtClean="0"/>
              <a:t> </a:t>
            </a:r>
          </a:p>
          <a:p>
            <a:r>
              <a:rPr lang="fr-FR" dirty="0" smtClean="0"/>
              <a:t>Liaison entre sous-ensemble 6 et barillet 3</a:t>
            </a:r>
            <a:endParaRPr lang="fr-FR" dirty="0" smtClean="0">
              <a:solidFill>
                <a:srgbClr val="FF0000"/>
              </a:solidFill>
            </a:endParaRPr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43438" y="142852"/>
            <a:ext cx="4043362" cy="990600"/>
          </a:xfrm>
          <a:prstGeom prst="rect">
            <a:avLst/>
          </a:prstGeom>
        </p:spPr>
        <p:txBody>
          <a:bodyPr vert="horz" anchor="ctr" anchorCtr="0">
            <a:normAutofit fontScale="97500"/>
          </a:bodyPr>
          <a:lstStyle/>
          <a:p>
            <a:pPr lvl="0">
              <a:spcBef>
                <a:spcPct val="0"/>
              </a:spcBef>
              <a:defRPr/>
            </a:pPr>
            <a:r>
              <a:rPr lang="fr-FR" sz="1600" dirty="0" smtClean="0">
                <a:solidFill>
                  <a:schemeClr val="tx2"/>
                </a:solidFill>
                <a:latin typeface="Calibri" pitchFamily="34" charset="0"/>
              </a:rPr>
              <a:t>Plan du système</a:t>
            </a:r>
          </a:p>
          <a:p>
            <a:pPr lvl="0">
              <a:spcBef>
                <a:spcPct val="0"/>
              </a:spcBef>
              <a:defRPr/>
            </a:pPr>
            <a:r>
              <a:rPr lang="fr-FR" sz="1600" b="1" dirty="0" smtClean="0">
                <a:solidFill>
                  <a:schemeClr val="tx2"/>
                </a:solidFill>
                <a:latin typeface="Calibri" pitchFamily="34" charset="0"/>
              </a:rPr>
              <a:t>Étude des composants - POMPE</a:t>
            </a:r>
          </a:p>
          <a:p>
            <a:pPr lvl="0">
              <a:spcBef>
                <a:spcPct val="0"/>
              </a:spcBef>
              <a:defRPr/>
            </a:pPr>
            <a:r>
              <a:rPr lang="fr-FR" sz="1600" dirty="0" smtClean="0">
                <a:solidFill>
                  <a:schemeClr val="tx2"/>
                </a:solidFill>
                <a:latin typeface="Calibri" pitchFamily="34" charset="0"/>
              </a:rPr>
              <a:t>Modélisation par schéma cinématique</a:t>
            </a:r>
          </a:p>
        </p:txBody>
      </p:sp>
      <p:sp>
        <p:nvSpPr>
          <p:cNvPr id="13" name="Espace réservé du contenu 6"/>
          <p:cNvSpPr txBox="1">
            <a:spLocks/>
          </p:cNvSpPr>
          <p:nvPr/>
        </p:nvSpPr>
        <p:spPr>
          <a:xfrm>
            <a:off x="4572000" y="1928802"/>
            <a:ext cx="4572000" cy="164307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PHOTO </a:t>
            </a: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des </a:t>
            </a:r>
            <a:r>
              <a:rPr kumimoji="0" lang="fr-FR" sz="24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composants</a:t>
            </a: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Espace réservé du contenu 6"/>
          <p:cNvSpPr txBox="1">
            <a:spLocks/>
          </p:cNvSpPr>
          <p:nvPr/>
        </p:nvSpPr>
        <p:spPr>
          <a:xfrm>
            <a:off x="4572000" y="5143512"/>
            <a:ext cx="4572000" cy="185736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Justification</a:t>
            </a:r>
            <a:r>
              <a:rPr kumimoji="0" lang="fr-FR" sz="24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du choix : </a:t>
            </a:r>
            <a:endParaRPr kumimoji="0" lang="fr-FR" sz="2400" b="0" i="0" u="none" strike="noStrike" kern="1200" cap="none" spc="0" normalizeH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lang="fr-FR" sz="1400" dirty="0" smtClean="0">
              <a:solidFill>
                <a:srgbClr val="FF0000"/>
              </a:solidFill>
            </a:endParaRPr>
          </a:p>
        </p:txBody>
      </p:sp>
      <p:sp>
        <p:nvSpPr>
          <p:cNvPr id="10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Présentation</a:t>
            </a:r>
            <a:br>
              <a:rPr lang="fr-FR" dirty="0" smtClean="0"/>
            </a:br>
            <a:r>
              <a:rPr lang="fr-FR" b="1" dirty="0" smtClean="0"/>
              <a:t>Modélisation du système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18" name="Espace réservé du contenu 6"/>
          <p:cNvSpPr txBox="1">
            <a:spLocks/>
          </p:cNvSpPr>
          <p:nvPr/>
        </p:nvSpPr>
        <p:spPr>
          <a:xfrm>
            <a:off x="4572000" y="3573016"/>
            <a:ext cx="4572000" cy="164307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Modèle</a:t>
            </a:r>
            <a:r>
              <a:rPr kumimoji="0" lang="fr-FR" sz="24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FR" sz="24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retenu</a:t>
            </a: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Modèles de Xavier PESSOLES &amp; Jean-Pierre PUPIER</a:t>
            </a:r>
            <a:endParaRPr lang="fr-FR"/>
          </a:p>
        </p:txBody>
      </p:sp>
      <p:sp>
        <p:nvSpPr>
          <p:cNvPr id="12" name="Ellipse 11"/>
          <p:cNvSpPr/>
          <p:nvPr/>
        </p:nvSpPr>
        <p:spPr>
          <a:xfrm>
            <a:off x="1835696" y="3356992"/>
            <a:ext cx="1296144" cy="115212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" name="Connecteur droit avec flèche 14"/>
          <p:cNvCxnSpPr/>
          <p:nvPr/>
        </p:nvCxnSpPr>
        <p:spPr>
          <a:xfrm flipH="1">
            <a:off x="3203848" y="2996952"/>
            <a:ext cx="1656184" cy="72008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F:\IMG.jpg"/>
          <p:cNvPicPr>
            <a:picLocks noChangeAspect="1" noChangeArrowheads="1"/>
          </p:cNvPicPr>
          <p:nvPr/>
        </p:nvPicPr>
        <p:blipFill>
          <a:blip r:embed="rId2" cstate="print"/>
          <a:srcRect l="26304" b="31077"/>
          <a:stretch>
            <a:fillRect/>
          </a:stretch>
        </p:blipFill>
        <p:spPr bwMode="auto">
          <a:xfrm>
            <a:off x="827584" y="2132856"/>
            <a:ext cx="3039499" cy="3816424"/>
          </a:xfrm>
          <a:prstGeom prst="rect">
            <a:avLst/>
          </a:prstGeom>
          <a:noFill/>
        </p:spPr>
      </p:pic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18</a:t>
            </a:fld>
            <a:endParaRPr lang="fr-FR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"/>
          </p:nvPr>
        </p:nvSpPr>
        <p:spPr>
          <a:xfrm>
            <a:off x="285720" y="1214422"/>
            <a:ext cx="8715436" cy="642942"/>
          </a:xfrm>
        </p:spPr>
        <p:txBody>
          <a:bodyPr>
            <a:normAutofit fontScale="77500" lnSpcReduction="20000"/>
          </a:bodyPr>
          <a:lstStyle/>
          <a:p>
            <a:r>
              <a:rPr lang="fr-FR" dirty="0" smtClean="0"/>
              <a:t>Identification des composants </a:t>
            </a:r>
            <a:r>
              <a:rPr lang="fr-FR" dirty="0" smtClean="0"/>
              <a:t>MOTEUR</a:t>
            </a:r>
            <a:r>
              <a:rPr lang="fr-FR" dirty="0" smtClean="0"/>
              <a:t> </a:t>
            </a:r>
          </a:p>
          <a:p>
            <a:r>
              <a:rPr lang="fr-FR" dirty="0" smtClean="0"/>
              <a:t>Liaison entre carter </a:t>
            </a:r>
            <a:r>
              <a:rPr lang="fr-FR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fr-FR" dirty="0" smtClean="0"/>
              <a:t> et ensemble 3+4</a:t>
            </a:r>
            <a:endParaRPr lang="fr-FR" dirty="0" smtClean="0">
              <a:solidFill>
                <a:srgbClr val="FF0000"/>
              </a:solidFill>
            </a:endParaRPr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43438" y="142852"/>
            <a:ext cx="4043362" cy="990600"/>
          </a:xfrm>
          <a:prstGeom prst="rect">
            <a:avLst/>
          </a:prstGeom>
        </p:spPr>
        <p:txBody>
          <a:bodyPr vert="horz" anchor="ctr" anchorCtr="0">
            <a:normAutofit fontScale="97500"/>
          </a:bodyPr>
          <a:lstStyle/>
          <a:p>
            <a:pPr lvl="0">
              <a:spcBef>
                <a:spcPct val="0"/>
              </a:spcBef>
              <a:defRPr/>
            </a:pPr>
            <a:r>
              <a:rPr lang="fr-FR" sz="1600" dirty="0" smtClean="0">
                <a:solidFill>
                  <a:schemeClr val="tx2"/>
                </a:solidFill>
                <a:latin typeface="Calibri" pitchFamily="34" charset="0"/>
              </a:rPr>
              <a:t>Plan du système</a:t>
            </a:r>
          </a:p>
          <a:p>
            <a:pPr lvl="0">
              <a:spcBef>
                <a:spcPct val="0"/>
              </a:spcBef>
              <a:defRPr/>
            </a:pPr>
            <a:r>
              <a:rPr lang="fr-FR" sz="1600" b="1" dirty="0" smtClean="0">
                <a:solidFill>
                  <a:schemeClr val="tx2"/>
                </a:solidFill>
                <a:latin typeface="Calibri" pitchFamily="34" charset="0"/>
              </a:rPr>
              <a:t>Étude des composants - POMPE</a:t>
            </a:r>
          </a:p>
          <a:p>
            <a:pPr lvl="0">
              <a:spcBef>
                <a:spcPct val="0"/>
              </a:spcBef>
              <a:defRPr/>
            </a:pPr>
            <a:r>
              <a:rPr lang="fr-FR" sz="1600" dirty="0" smtClean="0">
                <a:solidFill>
                  <a:schemeClr val="tx2"/>
                </a:solidFill>
                <a:latin typeface="Calibri" pitchFamily="34" charset="0"/>
              </a:rPr>
              <a:t>Modélisation par schéma cinématique</a:t>
            </a:r>
          </a:p>
        </p:txBody>
      </p:sp>
      <p:sp>
        <p:nvSpPr>
          <p:cNvPr id="13" name="Espace réservé du contenu 6"/>
          <p:cNvSpPr txBox="1">
            <a:spLocks/>
          </p:cNvSpPr>
          <p:nvPr/>
        </p:nvSpPr>
        <p:spPr>
          <a:xfrm>
            <a:off x="4572000" y="1928802"/>
            <a:ext cx="4572000" cy="164307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PHOTO </a:t>
            </a: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des </a:t>
            </a:r>
            <a:r>
              <a:rPr kumimoji="0" lang="fr-FR" sz="24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composants</a:t>
            </a: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Espace réservé du contenu 6"/>
          <p:cNvSpPr txBox="1">
            <a:spLocks/>
          </p:cNvSpPr>
          <p:nvPr/>
        </p:nvSpPr>
        <p:spPr>
          <a:xfrm>
            <a:off x="4572000" y="5143512"/>
            <a:ext cx="4572000" cy="185736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Justification</a:t>
            </a:r>
            <a:r>
              <a:rPr kumimoji="0" lang="fr-FR" sz="24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du choix : </a:t>
            </a:r>
            <a:endParaRPr kumimoji="0" lang="fr-FR" sz="2400" b="0" i="0" u="none" strike="noStrike" kern="1200" cap="none" spc="0" normalizeH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lang="fr-FR" sz="1400" dirty="0" smtClean="0">
              <a:solidFill>
                <a:srgbClr val="FF0000"/>
              </a:solidFill>
            </a:endParaRPr>
          </a:p>
        </p:txBody>
      </p:sp>
      <p:sp>
        <p:nvSpPr>
          <p:cNvPr id="10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Présentation</a:t>
            </a:r>
            <a:br>
              <a:rPr lang="fr-FR" dirty="0" smtClean="0"/>
            </a:br>
            <a:r>
              <a:rPr lang="fr-FR" b="1" dirty="0" smtClean="0"/>
              <a:t>Modélisation du système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18" name="Espace réservé du contenu 6"/>
          <p:cNvSpPr txBox="1">
            <a:spLocks/>
          </p:cNvSpPr>
          <p:nvPr/>
        </p:nvSpPr>
        <p:spPr>
          <a:xfrm>
            <a:off x="4572000" y="3573016"/>
            <a:ext cx="4572000" cy="164307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Modèle</a:t>
            </a:r>
            <a:r>
              <a:rPr kumimoji="0" lang="fr-FR" sz="24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FR" sz="24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retenu</a:t>
            </a: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Modèles de Xavier PESSOLES &amp; Jean-Pierre PUPIER</a:t>
            </a:r>
            <a:endParaRPr lang="fr-FR"/>
          </a:p>
        </p:txBody>
      </p:sp>
      <p:sp>
        <p:nvSpPr>
          <p:cNvPr id="12" name="Ellipse 11"/>
          <p:cNvSpPr/>
          <p:nvPr/>
        </p:nvSpPr>
        <p:spPr>
          <a:xfrm>
            <a:off x="1043608" y="3356992"/>
            <a:ext cx="864096" cy="115212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" name="Connecteur droit avec flèche 14"/>
          <p:cNvCxnSpPr/>
          <p:nvPr/>
        </p:nvCxnSpPr>
        <p:spPr>
          <a:xfrm flipH="1">
            <a:off x="3131840" y="2924944"/>
            <a:ext cx="1368152" cy="864096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llipse 13"/>
          <p:cNvSpPr/>
          <p:nvPr/>
        </p:nvSpPr>
        <p:spPr>
          <a:xfrm>
            <a:off x="2195736" y="3356992"/>
            <a:ext cx="864096" cy="115212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7" name="Connecteur droit avec flèche 16"/>
          <p:cNvCxnSpPr/>
          <p:nvPr/>
        </p:nvCxnSpPr>
        <p:spPr>
          <a:xfrm flipH="1">
            <a:off x="1835696" y="2636912"/>
            <a:ext cx="2592288" cy="79208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19</a:t>
            </a:fld>
            <a:endParaRPr lang="fr-FR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"/>
          </p:nvPr>
        </p:nvSpPr>
        <p:spPr>
          <a:xfrm>
            <a:off x="457200" y="1214422"/>
            <a:ext cx="8229600" cy="4942538"/>
          </a:xfrm>
        </p:spPr>
        <p:txBody>
          <a:bodyPr/>
          <a:lstStyle/>
          <a:p>
            <a:r>
              <a:rPr lang="fr-FR" dirty="0" smtClean="0"/>
              <a:t>Schéma cinématique – MOTEUR</a:t>
            </a:r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43438" y="142852"/>
            <a:ext cx="4043362" cy="990600"/>
          </a:xfrm>
          <a:prstGeom prst="rect">
            <a:avLst/>
          </a:prstGeom>
        </p:spPr>
        <p:txBody>
          <a:bodyPr vert="horz" anchor="ctr" anchorCtr="0">
            <a:normAutofit fontScale="97500"/>
          </a:bodyPr>
          <a:lstStyle/>
          <a:p>
            <a:pPr lvl="0">
              <a:spcBef>
                <a:spcPct val="0"/>
              </a:spcBef>
              <a:defRPr/>
            </a:pPr>
            <a:r>
              <a:rPr lang="fr-FR" sz="1600" dirty="0" smtClean="0">
                <a:solidFill>
                  <a:schemeClr val="tx2"/>
                </a:solidFill>
                <a:latin typeface="Calibri" pitchFamily="34" charset="0"/>
              </a:rPr>
              <a:t>Plan du système</a:t>
            </a:r>
          </a:p>
          <a:p>
            <a:pPr lvl="0">
              <a:spcBef>
                <a:spcPct val="0"/>
              </a:spcBef>
              <a:defRPr/>
            </a:pPr>
            <a:r>
              <a:rPr lang="fr-FR" sz="1600" dirty="0" smtClean="0">
                <a:solidFill>
                  <a:schemeClr val="tx2"/>
                </a:solidFill>
                <a:latin typeface="Calibri" pitchFamily="34" charset="0"/>
              </a:rPr>
              <a:t>Étude des composants</a:t>
            </a:r>
          </a:p>
          <a:p>
            <a:pPr lvl="0">
              <a:spcBef>
                <a:spcPct val="0"/>
              </a:spcBef>
              <a:defRPr/>
            </a:pPr>
            <a:r>
              <a:rPr lang="fr-FR" sz="1600" b="1" dirty="0" smtClean="0">
                <a:solidFill>
                  <a:schemeClr val="tx2"/>
                </a:solidFill>
                <a:latin typeface="Calibri" pitchFamily="34" charset="0"/>
              </a:rPr>
              <a:t>Modélisation par schéma cinématique</a:t>
            </a:r>
          </a:p>
        </p:txBody>
      </p:sp>
      <p:sp>
        <p:nvSpPr>
          <p:cNvPr id="8" name="Espace réservé du contenu 6"/>
          <p:cNvSpPr txBox="1">
            <a:spLocks/>
          </p:cNvSpPr>
          <p:nvPr/>
        </p:nvSpPr>
        <p:spPr>
          <a:xfrm>
            <a:off x="285720" y="3714752"/>
            <a:ext cx="8643998" cy="164307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SUPERPOSITION DU SCHEMA</a:t>
            </a:r>
            <a:r>
              <a:rPr kumimoji="0" lang="fr-FR" sz="24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ET DU PLAN</a:t>
            </a: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Présentation</a:t>
            </a:r>
            <a:br>
              <a:rPr lang="fr-FR" dirty="0" smtClean="0"/>
            </a:br>
            <a:r>
              <a:rPr lang="fr-FR" b="1" dirty="0" smtClean="0"/>
              <a:t>Modélisation du système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Modèles de Xavier PESSOLES &amp; Jean-Pierre PUPIER</a:t>
            </a:r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Présentation</a:t>
            </a:r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2</a:t>
            </a:fld>
            <a:endParaRPr lang="fr-FR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Modèles de Xavier PESSOLES &amp; Jean-Pierre PUPIER</a:t>
            </a:r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20</a:t>
            </a:fld>
            <a:endParaRPr lang="fr-FR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"/>
          </p:nvPr>
        </p:nvSpPr>
        <p:spPr>
          <a:xfrm>
            <a:off x="457200" y="1214422"/>
            <a:ext cx="8229600" cy="4942538"/>
          </a:xfrm>
        </p:spPr>
        <p:txBody>
          <a:bodyPr/>
          <a:lstStyle/>
          <a:p>
            <a:r>
              <a:rPr lang="fr-FR" dirty="0" smtClean="0"/>
              <a:t>Schéma cinématique – MOTEUR</a:t>
            </a:r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43438" y="142852"/>
            <a:ext cx="4043362" cy="990600"/>
          </a:xfrm>
          <a:prstGeom prst="rect">
            <a:avLst/>
          </a:prstGeom>
        </p:spPr>
        <p:txBody>
          <a:bodyPr vert="horz" anchor="ctr" anchorCtr="0">
            <a:normAutofit fontScale="97500"/>
          </a:bodyPr>
          <a:lstStyle/>
          <a:p>
            <a:pPr lvl="0">
              <a:spcBef>
                <a:spcPct val="0"/>
              </a:spcBef>
              <a:defRPr/>
            </a:pPr>
            <a:r>
              <a:rPr lang="fr-FR" sz="1600" dirty="0" smtClean="0">
                <a:solidFill>
                  <a:schemeClr val="tx2"/>
                </a:solidFill>
                <a:latin typeface="Calibri" pitchFamily="34" charset="0"/>
              </a:rPr>
              <a:t>Plan du système</a:t>
            </a:r>
          </a:p>
          <a:p>
            <a:pPr lvl="0">
              <a:spcBef>
                <a:spcPct val="0"/>
              </a:spcBef>
              <a:defRPr/>
            </a:pPr>
            <a:r>
              <a:rPr lang="fr-FR" sz="1600" dirty="0" smtClean="0">
                <a:solidFill>
                  <a:schemeClr val="tx2"/>
                </a:solidFill>
                <a:latin typeface="Calibri" pitchFamily="34" charset="0"/>
              </a:rPr>
              <a:t>Étude des composants</a:t>
            </a:r>
          </a:p>
          <a:p>
            <a:pPr lvl="0">
              <a:spcBef>
                <a:spcPct val="0"/>
              </a:spcBef>
              <a:defRPr/>
            </a:pPr>
            <a:r>
              <a:rPr lang="fr-FR" sz="1600" b="1" dirty="0" smtClean="0">
                <a:solidFill>
                  <a:schemeClr val="tx2"/>
                </a:solidFill>
                <a:latin typeface="Calibri" pitchFamily="34" charset="0"/>
              </a:rPr>
              <a:t>Modélisation par schéma cinématique</a:t>
            </a:r>
          </a:p>
        </p:txBody>
      </p:sp>
      <p:sp>
        <p:nvSpPr>
          <p:cNvPr id="8" name="Espace réservé du contenu 6"/>
          <p:cNvSpPr txBox="1">
            <a:spLocks/>
          </p:cNvSpPr>
          <p:nvPr/>
        </p:nvSpPr>
        <p:spPr>
          <a:xfrm>
            <a:off x="285720" y="3714752"/>
            <a:ext cx="8643998" cy="164307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SCHEMA</a:t>
            </a:r>
            <a:r>
              <a:rPr kumimoji="0" lang="fr-FR" sz="24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CINEMATIQUE SEUL 2D</a:t>
            </a: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Présentation</a:t>
            </a:r>
            <a:br>
              <a:rPr lang="fr-FR" dirty="0" smtClean="0"/>
            </a:br>
            <a:r>
              <a:rPr lang="fr-FR" b="1" dirty="0" smtClean="0"/>
              <a:t>Modélisation du système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Modèles de Xavier PESSOLES &amp; Jean-Pierre PUPIER</a:t>
            </a:r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21</a:t>
            </a:fld>
            <a:endParaRPr lang="fr-FR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"/>
          </p:nvPr>
        </p:nvSpPr>
        <p:spPr>
          <a:xfrm>
            <a:off x="457200" y="1214422"/>
            <a:ext cx="8229600" cy="4942538"/>
          </a:xfrm>
        </p:spPr>
        <p:txBody>
          <a:bodyPr/>
          <a:lstStyle/>
          <a:p>
            <a:r>
              <a:rPr lang="fr-FR" dirty="0" smtClean="0"/>
              <a:t>Schéma cinématique 3D – MOTEUR</a:t>
            </a:r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43438" y="142852"/>
            <a:ext cx="4043362" cy="990600"/>
          </a:xfrm>
          <a:prstGeom prst="rect">
            <a:avLst/>
          </a:prstGeom>
        </p:spPr>
        <p:txBody>
          <a:bodyPr vert="horz" anchor="ctr" anchorCtr="0">
            <a:normAutofit fontScale="97500"/>
          </a:bodyPr>
          <a:lstStyle/>
          <a:p>
            <a:pPr lvl="0">
              <a:spcBef>
                <a:spcPct val="0"/>
              </a:spcBef>
              <a:defRPr/>
            </a:pPr>
            <a:r>
              <a:rPr lang="fr-FR" sz="1600" dirty="0" smtClean="0">
                <a:solidFill>
                  <a:schemeClr val="tx2"/>
                </a:solidFill>
                <a:latin typeface="Calibri" pitchFamily="34" charset="0"/>
              </a:rPr>
              <a:t>Plan du système</a:t>
            </a:r>
          </a:p>
          <a:p>
            <a:pPr lvl="0">
              <a:spcBef>
                <a:spcPct val="0"/>
              </a:spcBef>
              <a:defRPr/>
            </a:pPr>
            <a:r>
              <a:rPr lang="fr-FR" sz="1600" dirty="0" smtClean="0">
                <a:solidFill>
                  <a:schemeClr val="tx2"/>
                </a:solidFill>
                <a:latin typeface="Calibri" pitchFamily="34" charset="0"/>
              </a:rPr>
              <a:t>Étude des composants</a:t>
            </a:r>
          </a:p>
          <a:p>
            <a:pPr lvl="0">
              <a:spcBef>
                <a:spcPct val="0"/>
              </a:spcBef>
              <a:defRPr/>
            </a:pPr>
            <a:r>
              <a:rPr lang="fr-FR" sz="1600" b="1" dirty="0" smtClean="0">
                <a:solidFill>
                  <a:schemeClr val="tx2"/>
                </a:solidFill>
                <a:latin typeface="Calibri" pitchFamily="34" charset="0"/>
              </a:rPr>
              <a:t>Modélisation par schéma cinématique</a:t>
            </a:r>
          </a:p>
        </p:txBody>
      </p:sp>
      <p:sp>
        <p:nvSpPr>
          <p:cNvPr id="8" name="Espace réservé du contenu 6"/>
          <p:cNvSpPr txBox="1">
            <a:spLocks/>
          </p:cNvSpPr>
          <p:nvPr/>
        </p:nvSpPr>
        <p:spPr>
          <a:xfrm>
            <a:off x="285720" y="3714752"/>
            <a:ext cx="8643998" cy="164307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SCHEMA</a:t>
            </a:r>
            <a:r>
              <a:rPr kumimoji="0" lang="fr-FR" sz="24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CINEMATIQUE </a:t>
            </a:r>
            <a:r>
              <a:rPr lang="fr-FR" sz="2400" dirty="0" smtClean="0">
                <a:solidFill>
                  <a:srgbClr val="FF0000"/>
                </a:solidFill>
              </a:rPr>
              <a:t>3D </a:t>
            </a: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Présentation</a:t>
            </a:r>
            <a:br>
              <a:rPr lang="fr-FR" dirty="0" smtClean="0"/>
            </a:br>
            <a:r>
              <a:rPr lang="fr-FR" b="1" dirty="0" smtClean="0"/>
              <a:t>Modélisation du système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Modèles de Xavier PESSOLES &amp; Jean-Pierre PUPIER</a:t>
            </a:r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22</a:t>
            </a:fld>
            <a:endParaRPr lang="fr-FR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Modèles de Xavier PESSOLES &amp; Jean-Pierre PUPIER</a:t>
            </a:r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23</a:t>
            </a:fld>
            <a:endParaRPr lang="fr-FR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"/>
          </p:nvPr>
        </p:nvSpPr>
        <p:spPr>
          <a:xfrm>
            <a:off x="457200" y="1214422"/>
            <a:ext cx="8229600" cy="4942538"/>
          </a:xfrm>
        </p:spPr>
        <p:txBody>
          <a:bodyPr/>
          <a:lstStyle/>
          <a:p>
            <a:r>
              <a:rPr lang="fr-FR" dirty="0" smtClean="0"/>
              <a:t>Problématique</a:t>
            </a:r>
          </a:p>
          <a:p>
            <a:pPr lvl="1"/>
            <a:r>
              <a:rPr lang="fr-FR" dirty="0" smtClean="0"/>
              <a:t>Quelle sont les cylindrées du moteur et du compresseur ?</a:t>
            </a:r>
          </a:p>
          <a:p>
            <a:pPr lvl="1"/>
            <a:r>
              <a:rPr lang="fr-FR" dirty="0" smtClean="0"/>
              <a:t>Comment les transformations d’énergie sont-elles obtenues ?</a:t>
            </a:r>
          </a:p>
          <a:p>
            <a:pPr lvl="2"/>
            <a:endParaRPr lang="fr-FR" dirty="0" smtClean="0"/>
          </a:p>
          <a:p>
            <a:pPr lvl="2"/>
            <a:endParaRPr lang="fr-FR" dirty="0" smtClean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43438" y="142852"/>
            <a:ext cx="4043362" cy="990600"/>
          </a:xfrm>
          <a:prstGeom prst="rect">
            <a:avLst/>
          </a:prstGeom>
        </p:spPr>
        <p:txBody>
          <a:bodyPr vert="horz" anchor="ctr" anchorCtr="0">
            <a:normAutofit fontScale="97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600" b="1" dirty="0" smtClean="0">
                <a:solidFill>
                  <a:schemeClr val="tx2"/>
                </a:solidFill>
                <a:latin typeface="Calibri" pitchFamily="34" charset="0"/>
              </a:rPr>
              <a:t>Problématique</a:t>
            </a:r>
            <a:endParaRPr lang="fr-FR" sz="1600" dirty="0" smtClean="0">
              <a:solidFill>
                <a:schemeClr val="tx2"/>
              </a:solidFill>
              <a:latin typeface="Calibri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600" dirty="0" smtClean="0">
                <a:solidFill>
                  <a:schemeClr val="tx2"/>
                </a:solidFill>
                <a:latin typeface="Calibri" pitchFamily="34" charset="0"/>
              </a:rPr>
              <a:t>Analyse des écarts</a:t>
            </a:r>
          </a:p>
        </p:txBody>
      </p:sp>
      <p:sp>
        <p:nvSpPr>
          <p:cNvPr id="27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Présentation</a:t>
            </a:r>
            <a:br>
              <a:rPr lang="fr-FR" dirty="0" smtClean="0"/>
            </a:br>
            <a:r>
              <a:rPr lang="fr-FR" dirty="0" smtClean="0"/>
              <a:t>Modélisation du système</a:t>
            </a:r>
            <a:br>
              <a:rPr lang="fr-FR" dirty="0" smtClean="0"/>
            </a:br>
            <a:r>
              <a:rPr lang="fr-FR" b="1" dirty="0" smtClean="0"/>
              <a:t>Conclusion</a:t>
            </a:r>
            <a:endParaRPr lang="fr-FR" b="1" dirty="0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Modèles de Xavier PESSOLES &amp; Jean-Pierre PUPIER</a:t>
            </a:r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Présentation</a:t>
            </a:r>
            <a:br>
              <a:rPr lang="fr-FR" dirty="0" smtClean="0"/>
            </a:br>
            <a:r>
              <a:rPr lang="fr-FR" dirty="0" smtClean="0"/>
              <a:t>Modélisation du système</a:t>
            </a:r>
            <a:br>
              <a:rPr lang="fr-FR" dirty="0" smtClean="0"/>
            </a:br>
            <a:r>
              <a:rPr lang="fr-FR" b="1" dirty="0" smtClean="0"/>
              <a:t>Conclusion</a:t>
            </a:r>
            <a:endParaRPr lang="fr-FR" b="1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24</a:t>
            </a:fld>
            <a:endParaRPr lang="fr-FR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"/>
          </p:nvPr>
        </p:nvSpPr>
        <p:spPr>
          <a:xfrm>
            <a:off x="457200" y="1214422"/>
            <a:ext cx="8229600" cy="4942538"/>
          </a:xfrm>
        </p:spPr>
        <p:txBody>
          <a:bodyPr>
            <a:normAutofit/>
          </a:bodyPr>
          <a:lstStyle/>
          <a:p>
            <a:endParaRPr lang="fr-FR" sz="1800" dirty="0" smtClean="0"/>
          </a:p>
          <a:p>
            <a:r>
              <a:rPr lang="fr-FR" sz="2000" dirty="0" smtClean="0"/>
              <a:t>Quantification des écarts</a:t>
            </a:r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43438" y="142852"/>
            <a:ext cx="4043362" cy="990600"/>
          </a:xfrm>
          <a:prstGeom prst="rect">
            <a:avLst/>
          </a:prstGeom>
        </p:spPr>
        <p:txBody>
          <a:bodyPr vert="horz" anchor="ctr" anchorCtr="0">
            <a:normAutofit fontScale="97500"/>
          </a:bodyPr>
          <a:lstStyle/>
          <a:p>
            <a:pPr lvl="0">
              <a:spcBef>
                <a:spcPct val="0"/>
              </a:spcBef>
              <a:defRPr/>
            </a:pPr>
            <a:r>
              <a:rPr lang="fr-FR" sz="1600" dirty="0" smtClean="0">
                <a:solidFill>
                  <a:schemeClr val="tx2"/>
                </a:solidFill>
                <a:latin typeface="Calibri" pitchFamily="34" charset="0"/>
              </a:rPr>
              <a:t>Problématique</a:t>
            </a:r>
          </a:p>
          <a:p>
            <a:pPr lvl="0">
              <a:spcBef>
                <a:spcPct val="0"/>
              </a:spcBef>
              <a:defRPr/>
            </a:pPr>
            <a:r>
              <a:rPr lang="fr-FR" sz="1600" b="1" dirty="0" smtClean="0">
                <a:solidFill>
                  <a:schemeClr val="tx2"/>
                </a:solidFill>
                <a:latin typeface="Calibri" pitchFamily="34" charset="0"/>
              </a:rPr>
              <a:t>Analyse des écarts</a:t>
            </a:r>
          </a:p>
        </p:txBody>
      </p:sp>
      <p:grpSp>
        <p:nvGrpSpPr>
          <p:cNvPr id="3" name="Groupe 23"/>
          <p:cNvGrpSpPr/>
          <p:nvPr/>
        </p:nvGrpSpPr>
        <p:grpSpPr>
          <a:xfrm>
            <a:off x="428596" y="2786058"/>
            <a:ext cx="4863844" cy="3571900"/>
            <a:chOff x="251520" y="944724"/>
            <a:chExt cx="8008199" cy="5881046"/>
          </a:xfrm>
        </p:grpSpPr>
        <p:pic>
          <p:nvPicPr>
            <p:cNvPr id="8" name="Picture 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520" y="1556792"/>
              <a:ext cx="909638" cy="14263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2363" y="944724"/>
              <a:ext cx="1663132" cy="936104"/>
            </a:xfrm>
            <a:prstGeom prst="ellipse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10" name="Picture 4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t="9127" b="7418"/>
            <a:stretch/>
          </p:blipFill>
          <p:spPr bwMode="auto">
            <a:xfrm>
              <a:off x="251520" y="5280749"/>
              <a:ext cx="2088232" cy="15450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6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520" y="3429000"/>
              <a:ext cx="2051035" cy="14197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2" name="Flèche droite 11"/>
            <p:cNvSpPr/>
            <p:nvPr/>
          </p:nvSpPr>
          <p:spPr>
            <a:xfrm>
              <a:off x="2771800" y="1772816"/>
              <a:ext cx="3037584" cy="716632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000" dirty="0" smtClean="0">
                  <a:solidFill>
                    <a:prstClr val="black"/>
                  </a:solidFill>
                </a:rPr>
                <a:t>Domaine du client</a:t>
              </a:r>
              <a:endParaRPr lang="fr-FR" sz="1000" dirty="0">
                <a:solidFill>
                  <a:prstClr val="black"/>
                </a:solidFill>
              </a:endParaRPr>
            </a:p>
          </p:txBody>
        </p:sp>
        <p:sp>
          <p:nvSpPr>
            <p:cNvPr id="13" name="Flèche droite 12"/>
            <p:cNvSpPr/>
            <p:nvPr/>
          </p:nvSpPr>
          <p:spPr>
            <a:xfrm>
              <a:off x="2771800" y="3780534"/>
              <a:ext cx="3037584" cy="716632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000" dirty="0" smtClean="0">
                  <a:solidFill>
                    <a:prstClr val="black"/>
                  </a:solidFill>
                </a:rPr>
                <a:t>Domaine du laboratoire</a:t>
              </a:r>
              <a:endParaRPr lang="fr-FR" sz="1000" dirty="0">
                <a:solidFill>
                  <a:prstClr val="black"/>
                </a:solidFill>
              </a:endParaRPr>
            </a:p>
          </p:txBody>
        </p:sp>
        <p:sp>
          <p:nvSpPr>
            <p:cNvPr id="14" name="Flèche droite 13"/>
            <p:cNvSpPr/>
            <p:nvPr/>
          </p:nvSpPr>
          <p:spPr>
            <a:xfrm>
              <a:off x="2771800" y="5694943"/>
              <a:ext cx="3037584" cy="716632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000" dirty="0" smtClean="0">
                  <a:solidFill>
                    <a:prstClr val="black"/>
                  </a:solidFill>
                </a:rPr>
                <a:t>Domaine de la simulation</a:t>
              </a:r>
              <a:endParaRPr lang="fr-FR" sz="1000" dirty="0">
                <a:solidFill>
                  <a:prstClr val="black"/>
                </a:solidFill>
              </a:endParaRPr>
            </a:p>
          </p:txBody>
        </p:sp>
        <p:sp>
          <p:nvSpPr>
            <p:cNvPr id="15" name="ZoneTexte 14"/>
            <p:cNvSpPr txBox="1"/>
            <p:nvPr/>
          </p:nvSpPr>
          <p:spPr>
            <a:xfrm>
              <a:off x="6054787" y="1807966"/>
              <a:ext cx="1469538" cy="6587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dirty="0" smtClean="0">
                  <a:solidFill>
                    <a:prstClr val="black"/>
                  </a:solidFill>
                </a:rPr>
                <a:t>Performances</a:t>
              </a:r>
              <a:endParaRPr lang="fr-FR" sz="1000" dirty="0">
                <a:solidFill>
                  <a:prstClr val="black"/>
                </a:solidFill>
              </a:endParaRPr>
            </a:p>
            <a:p>
              <a:pPr algn="ctr"/>
              <a:r>
                <a:rPr lang="fr-FR" sz="1000" dirty="0" smtClean="0">
                  <a:solidFill>
                    <a:prstClr val="black"/>
                  </a:solidFill>
                </a:rPr>
                <a:t>attendues</a:t>
              </a:r>
              <a:endParaRPr lang="fr-FR" sz="1000" dirty="0">
                <a:solidFill>
                  <a:prstClr val="black"/>
                </a:solidFill>
              </a:endParaRPr>
            </a:p>
          </p:txBody>
        </p:sp>
        <p:sp>
          <p:nvSpPr>
            <p:cNvPr id="16" name="ZoneTexte 15"/>
            <p:cNvSpPr txBox="1"/>
            <p:nvPr/>
          </p:nvSpPr>
          <p:spPr>
            <a:xfrm>
              <a:off x="6054787" y="3815683"/>
              <a:ext cx="1469538" cy="6587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dirty="0" smtClean="0">
                  <a:solidFill>
                    <a:prstClr val="black"/>
                  </a:solidFill>
                </a:rPr>
                <a:t>Performances mesurées</a:t>
              </a:r>
              <a:endParaRPr lang="fr-FR" sz="1000" dirty="0">
                <a:solidFill>
                  <a:prstClr val="black"/>
                </a:solidFill>
              </a:endParaRPr>
            </a:p>
          </p:txBody>
        </p:sp>
        <p:sp>
          <p:nvSpPr>
            <p:cNvPr id="17" name="ZoneTexte 16"/>
            <p:cNvSpPr txBox="1"/>
            <p:nvPr/>
          </p:nvSpPr>
          <p:spPr>
            <a:xfrm>
              <a:off x="6054787" y="5730093"/>
              <a:ext cx="1469538" cy="6587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dirty="0" smtClean="0">
                  <a:solidFill>
                    <a:prstClr val="black"/>
                  </a:solidFill>
                </a:rPr>
                <a:t>Performance simulées</a:t>
              </a:r>
              <a:endParaRPr lang="fr-FR" sz="1000" dirty="0">
                <a:solidFill>
                  <a:prstClr val="black"/>
                </a:solidFill>
              </a:endParaRPr>
            </a:p>
          </p:txBody>
        </p:sp>
        <p:sp>
          <p:nvSpPr>
            <p:cNvPr id="18" name="Double flèche verticale 17"/>
            <p:cNvSpPr/>
            <p:nvPr/>
          </p:nvSpPr>
          <p:spPr>
            <a:xfrm>
              <a:off x="6537530" y="4564789"/>
              <a:ext cx="504056" cy="1106764"/>
            </a:xfrm>
            <a:prstGeom prst="upDownArrow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00" dirty="0">
                <a:solidFill>
                  <a:prstClr val="white"/>
                </a:solidFill>
              </a:endParaRPr>
            </a:p>
          </p:txBody>
        </p:sp>
        <p:sp>
          <p:nvSpPr>
            <p:cNvPr id="19" name="Double flèche verticale 18"/>
            <p:cNvSpPr/>
            <p:nvPr/>
          </p:nvSpPr>
          <p:spPr>
            <a:xfrm>
              <a:off x="7524328" y="2181856"/>
              <a:ext cx="504056" cy="3913986"/>
            </a:xfrm>
            <a:prstGeom prst="upDownArrow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00" dirty="0">
                <a:solidFill>
                  <a:prstClr val="white"/>
                </a:solidFill>
              </a:endParaRPr>
            </a:p>
          </p:txBody>
        </p:sp>
        <p:sp>
          <p:nvSpPr>
            <p:cNvPr id="20" name="ZoneTexte 19"/>
            <p:cNvSpPr txBox="1"/>
            <p:nvPr/>
          </p:nvSpPr>
          <p:spPr>
            <a:xfrm rot="16200000">
              <a:off x="5282733" y="2930110"/>
              <a:ext cx="1944216" cy="4307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b="1" dirty="0">
                  <a:solidFill>
                    <a:srgbClr val="FF0000"/>
                  </a:solidFill>
                </a:rPr>
                <a:t>Ecart 1</a:t>
              </a:r>
            </a:p>
          </p:txBody>
        </p:sp>
        <p:sp>
          <p:nvSpPr>
            <p:cNvPr id="21" name="ZoneTexte 20"/>
            <p:cNvSpPr txBox="1"/>
            <p:nvPr/>
          </p:nvSpPr>
          <p:spPr>
            <a:xfrm rot="16200000">
              <a:off x="5282293" y="4908365"/>
              <a:ext cx="1944216" cy="4307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b="1" dirty="0">
                  <a:solidFill>
                    <a:srgbClr val="FF0000"/>
                  </a:solidFill>
                </a:rPr>
                <a:t>Ecart 2</a:t>
              </a:r>
            </a:p>
          </p:txBody>
        </p:sp>
        <p:sp>
          <p:nvSpPr>
            <p:cNvPr id="22" name="ZoneTexte 21"/>
            <p:cNvSpPr txBox="1"/>
            <p:nvPr/>
          </p:nvSpPr>
          <p:spPr>
            <a:xfrm rot="16200000">
              <a:off x="7072244" y="3923480"/>
              <a:ext cx="1944216" cy="4307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b="1" dirty="0">
                  <a:solidFill>
                    <a:srgbClr val="FF0000"/>
                  </a:solidFill>
                </a:rPr>
                <a:t>Ecart 3</a:t>
              </a:r>
            </a:p>
          </p:txBody>
        </p:sp>
        <p:sp>
          <p:nvSpPr>
            <p:cNvPr id="23" name="Double flèche verticale 22"/>
            <p:cNvSpPr/>
            <p:nvPr/>
          </p:nvSpPr>
          <p:spPr>
            <a:xfrm>
              <a:off x="6537530" y="2613359"/>
              <a:ext cx="504056" cy="1106764"/>
            </a:xfrm>
            <a:prstGeom prst="upDownArrow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00" dirty="0" smtClean="0">
                  <a:solidFill>
                    <a:prstClr val="white"/>
                  </a:solidFill>
                </a:rPr>
                <a:t>  </a:t>
              </a:r>
              <a:endParaRPr lang="fr-FR" sz="100" dirty="0">
                <a:solidFill>
                  <a:prstClr val="white"/>
                </a:solidFill>
              </a:endParaRPr>
            </a:p>
          </p:txBody>
        </p:sp>
      </p:grpSp>
      <p:sp>
        <p:nvSpPr>
          <p:cNvPr id="25" name="ZoneTexte 24"/>
          <p:cNvSpPr txBox="1"/>
          <p:nvPr/>
        </p:nvSpPr>
        <p:spPr>
          <a:xfrm>
            <a:off x="5429256" y="2763750"/>
            <a:ext cx="35719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Consignes : </a:t>
            </a:r>
          </a:p>
          <a:p>
            <a:pPr>
              <a:buFont typeface="Arial" pitchFamily="34" charset="0"/>
              <a:buChar char="•"/>
            </a:pPr>
            <a:r>
              <a:rPr lang="fr-FR" b="1" dirty="0" smtClean="0">
                <a:solidFill>
                  <a:srgbClr val="FF0000"/>
                </a:solidFill>
              </a:rPr>
              <a:t>  Remplacer les images par des images adéquates</a:t>
            </a:r>
          </a:p>
          <a:p>
            <a:pPr>
              <a:buFont typeface="Arial" pitchFamily="34" charset="0"/>
              <a:buChar char="•"/>
            </a:pPr>
            <a:r>
              <a:rPr lang="fr-FR" b="1" dirty="0" smtClean="0">
                <a:solidFill>
                  <a:srgbClr val="FF0000"/>
                </a:solidFill>
              </a:rPr>
              <a:t> Préciser sur quel écart on a travaillé</a:t>
            </a:r>
          </a:p>
          <a:p>
            <a:pPr>
              <a:buFont typeface="Arial" pitchFamily="34" charset="0"/>
              <a:buChar char="•"/>
            </a:pPr>
            <a:r>
              <a:rPr lang="fr-FR" b="1" dirty="0" smtClean="0">
                <a:solidFill>
                  <a:srgbClr val="FF0000"/>
                </a:solidFill>
              </a:rPr>
              <a:t> Donner des valeurs des performances et des écarts mesurables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Modèles de Xavier PESSOLES &amp; Jean-Pierre PUPIER</a:t>
            </a:r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 smtClean="0"/>
              <a:t>Présentation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Modélisation du système</a:t>
            </a:r>
            <a:br>
              <a:rPr lang="fr-FR" dirty="0" smtClean="0"/>
            </a:br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Présentation du système</a:t>
            </a:r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43438" y="142852"/>
            <a:ext cx="4043362" cy="990600"/>
          </a:xfrm>
          <a:prstGeom prst="rect">
            <a:avLst/>
          </a:prstGeom>
        </p:spPr>
        <p:txBody>
          <a:bodyPr vert="horz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Présentation du système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Problématique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600" dirty="0" smtClean="0">
                <a:solidFill>
                  <a:schemeClr val="tx2"/>
                </a:solidFill>
                <a:latin typeface="Calibri" pitchFamily="34" charset="0"/>
                <a:ea typeface="+mj-ea"/>
                <a:cs typeface="+mj-cs"/>
              </a:rPr>
              <a:t>Fonctionnement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Répartition</a:t>
            </a:r>
            <a:r>
              <a:rPr kumimoji="0" lang="fr-FR" sz="1600" b="0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des tâches</a:t>
            </a:r>
            <a:endParaRPr kumimoji="0" lang="fr-FR" sz="16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3</a:t>
            </a:fld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571472" y="3286124"/>
            <a:ext cx="792961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Consignes : </a:t>
            </a:r>
          </a:p>
          <a:p>
            <a:r>
              <a:rPr lang="fr-FR" b="1" dirty="0" smtClean="0">
                <a:solidFill>
                  <a:srgbClr val="FF0000"/>
                </a:solidFill>
              </a:rPr>
              <a:t>POUR LA POMPE ET LE MOTEUR</a:t>
            </a:r>
          </a:p>
          <a:p>
            <a:pPr>
              <a:buFont typeface="Arial" pitchFamily="34" charset="0"/>
              <a:buChar char="•"/>
            </a:pPr>
            <a:r>
              <a:rPr lang="fr-FR" b="1" dirty="0" smtClean="0">
                <a:solidFill>
                  <a:srgbClr val="FF0000"/>
                </a:solidFill>
              </a:rPr>
              <a:t> Trouver une photo du système réel </a:t>
            </a:r>
          </a:p>
          <a:p>
            <a:pPr>
              <a:buFont typeface="Arial" pitchFamily="34" charset="0"/>
              <a:buChar char="•"/>
            </a:pPr>
            <a:r>
              <a:rPr lang="fr-FR" b="1" dirty="0" smtClean="0">
                <a:solidFill>
                  <a:srgbClr val="FF0000"/>
                </a:solidFill>
              </a:rPr>
              <a:t>Ajouter une photo du système de laboratoire</a:t>
            </a:r>
          </a:p>
          <a:p>
            <a:pPr>
              <a:buFont typeface="Arial" pitchFamily="34" charset="0"/>
              <a:buChar char="•"/>
            </a:pPr>
            <a:r>
              <a:rPr lang="fr-FR" b="1" dirty="0" smtClean="0">
                <a:solidFill>
                  <a:srgbClr val="FF0000"/>
                </a:solidFill>
              </a:rPr>
              <a:t>Présenter le système dans le contexte réel d’utilisation</a:t>
            </a:r>
          </a:p>
          <a:p>
            <a:pPr>
              <a:buFont typeface="Arial" pitchFamily="34" charset="0"/>
              <a:buChar char="•"/>
            </a:pPr>
            <a:r>
              <a:rPr lang="fr-FR" b="1" dirty="0" smtClean="0">
                <a:solidFill>
                  <a:srgbClr val="FF0000"/>
                </a:solidFill>
              </a:rPr>
              <a:t> Présenter une différence majeure entre le système réel et le système de laboratoire</a:t>
            </a:r>
          </a:p>
          <a:p>
            <a:pPr>
              <a:buFont typeface="Arial" pitchFamily="34" charset="0"/>
              <a:buChar char="•"/>
            </a:pPr>
            <a:r>
              <a:rPr lang="fr-FR" b="1" dirty="0" smtClean="0">
                <a:solidFill>
                  <a:srgbClr val="FF0000"/>
                </a:solidFill>
              </a:rPr>
              <a:t> Indiquer le diagramme des cas d’utilisation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Modèles de Xavier PESSOLES &amp; Jean-Pierre PUPIER</a:t>
            </a:r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Problématique</a:t>
            </a:r>
          </a:p>
          <a:p>
            <a:pPr lvl="1"/>
            <a:r>
              <a:rPr lang="fr-FR" dirty="0" smtClean="0"/>
              <a:t>Quelle est la cylindrée du compresseur de climatiseur ?</a:t>
            </a:r>
          </a:p>
          <a:p>
            <a:pPr lvl="1"/>
            <a:r>
              <a:rPr lang="fr-FR" dirty="0" smtClean="0"/>
              <a:t>Quelle est la cylindrée du moteur ?</a:t>
            </a:r>
          </a:p>
          <a:p>
            <a:pPr lvl="1"/>
            <a:endParaRPr lang="fr-FR" dirty="0" smtClean="0"/>
          </a:p>
          <a:p>
            <a:pPr lvl="1"/>
            <a:r>
              <a:rPr lang="fr-FR" dirty="0" smtClean="0"/>
              <a:t>Comment l’énergie hydraulique est-elle obtenue ?</a:t>
            </a:r>
          </a:p>
          <a:p>
            <a:pPr lvl="1"/>
            <a:r>
              <a:rPr lang="fr-FR" dirty="0" smtClean="0"/>
              <a:t>Comment l’énergie mécanique est-elle obtenue ?</a:t>
            </a:r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43438" y="142852"/>
            <a:ext cx="4043362" cy="990600"/>
          </a:xfrm>
          <a:prstGeom prst="rect">
            <a:avLst/>
          </a:prstGeom>
        </p:spPr>
        <p:txBody>
          <a:bodyPr vert="horz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Présentation du système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Problématique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600" dirty="0" smtClean="0">
                <a:solidFill>
                  <a:schemeClr val="tx2"/>
                </a:solidFill>
                <a:latin typeface="Calibri" pitchFamily="34" charset="0"/>
                <a:ea typeface="+mj-ea"/>
                <a:cs typeface="+mj-cs"/>
              </a:rPr>
              <a:t>Fonctionnement</a:t>
            </a:r>
          </a:p>
          <a:p>
            <a:pPr>
              <a:spcBef>
                <a:spcPct val="0"/>
              </a:spcBef>
            </a:pPr>
            <a:r>
              <a:rPr lang="fr-FR" sz="1600" dirty="0" smtClean="0">
                <a:solidFill>
                  <a:schemeClr val="tx2"/>
                </a:solidFill>
                <a:latin typeface="Calibri" pitchFamily="34" charset="0"/>
              </a:rPr>
              <a:t>Répartition des tâches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4</a:t>
            </a:fld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571472" y="4643446"/>
            <a:ext cx="79296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Consignes : </a:t>
            </a:r>
          </a:p>
          <a:p>
            <a:pPr>
              <a:buFont typeface="Arial" pitchFamily="34" charset="0"/>
              <a:buChar char="•"/>
            </a:pPr>
            <a:r>
              <a:rPr lang="fr-FR" b="1" dirty="0" smtClean="0">
                <a:solidFill>
                  <a:srgbClr val="FF0000"/>
                </a:solidFill>
              </a:rPr>
              <a:t> Expliquer en quelques mots la problématique</a:t>
            </a:r>
          </a:p>
          <a:p>
            <a:pPr>
              <a:buFont typeface="Arial" pitchFamily="34" charset="0"/>
              <a:buChar char="•"/>
            </a:pPr>
            <a:endParaRPr lang="fr-FR" b="1" dirty="0" smtClean="0">
              <a:solidFill>
                <a:srgbClr val="FF0000"/>
              </a:solidFill>
            </a:endParaRPr>
          </a:p>
        </p:txBody>
      </p:sp>
      <p:sp>
        <p:nvSpPr>
          <p:cNvPr id="9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 smtClean="0"/>
              <a:t>Présentation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Modélisation du système</a:t>
            </a:r>
            <a:br>
              <a:rPr lang="fr-FR" dirty="0" smtClean="0"/>
            </a:br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Modèles de Xavier PESSOLES &amp; Jean-Pierre PUPIER</a:t>
            </a:r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43438" y="142852"/>
            <a:ext cx="4043362" cy="990600"/>
          </a:xfrm>
          <a:prstGeom prst="rect">
            <a:avLst/>
          </a:prstGeom>
        </p:spPr>
        <p:txBody>
          <a:bodyPr vert="horz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Présentation du système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Problématique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600" b="1" dirty="0" smtClean="0">
                <a:solidFill>
                  <a:schemeClr val="tx2"/>
                </a:solidFill>
                <a:latin typeface="Calibri" pitchFamily="34" charset="0"/>
                <a:ea typeface="+mj-ea"/>
                <a:cs typeface="+mj-cs"/>
              </a:rPr>
              <a:t>Fonctionnement</a:t>
            </a:r>
          </a:p>
          <a:p>
            <a:pPr>
              <a:spcBef>
                <a:spcPct val="0"/>
              </a:spcBef>
            </a:pPr>
            <a:r>
              <a:rPr lang="fr-FR" sz="1600" dirty="0" smtClean="0">
                <a:solidFill>
                  <a:schemeClr val="tx2"/>
                </a:solidFill>
                <a:latin typeface="Calibri" pitchFamily="34" charset="0"/>
              </a:rPr>
              <a:t>Répartition des tâches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5</a:t>
            </a:fld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571472" y="4643446"/>
            <a:ext cx="792961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Consignes : </a:t>
            </a:r>
          </a:p>
          <a:p>
            <a:pPr>
              <a:buFont typeface="Arial" pitchFamily="34" charset="0"/>
              <a:buChar char="•"/>
            </a:pPr>
            <a:r>
              <a:rPr lang="fr-FR" b="1" dirty="0" smtClean="0">
                <a:solidFill>
                  <a:srgbClr val="FF0000"/>
                </a:solidFill>
              </a:rPr>
              <a:t>  Expliquer le fonctionnement du moteur et de la pompe.</a:t>
            </a:r>
          </a:p>
          <a:p>
            <a:pPr>
              <a:buFont typeface="Arial" pitchFamily="34" charset="0"/>
              <a:buChar char="•"/>
            </a:pPr>
            <a:r>
              <a:rPr lang="fr-FR" b="1" dirty="0" smtClean="0">
                <a:solidFill>
                  <a:srgbClr val="FF0000"/>
                </a:solidFill>
              </a:rPr>
              <a:t>  Expliquer pourquoi on se pose le problème ?</a:t>
            </a:r>
          </a:p>
          <a:p>
            <a:pPr>
              <a:buFont typeface="Arial" pitchFamily="34" charset="0"/>
              <a:buChar char="•"/>
            </a:pPr>
            <a:r>
              <a:rPr lang="fr-FR" b="1" dirty="0" smtClean="0">
                <a:solidFill>
                  <a:srgbClr val="FF0000"/>
                </a:solidFill>
              </a:rPr>
              <a:t>  Indiquer les constituants du compresseur (Chaîne fonctionnelle, IBD, autre)</a:t>
            </a:r>
          </a:p>
          <a:p>
            <a:pPr>
              <a:buFont typeface="Arial" pitchFamily="34" charset="0"/>
              <a:buChar char="•"/>
            </a:pPr>
            <a:endParaRPr lang="fr-FR" b="1" dirty="0" smtClean="0">
              <a:solidFill>
                <a:srgbClr val="FF0000"/>
              </a:solidFill>
            </a:endParaRPr>
          </a:p>
        </p:txBody>
      </p:sp>
      <p:sp>
        <p:nvSpPr>
          <p:cNvPr id="8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 smtClean="0"/>
              <a:t>Présentation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Modélisation du système</a:t>
            </a:r>
            <a:br>
              <a:rPr lang="fr-FR" dirty="0" smtClean="0"/>
            </a:br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Modèles de Xavier PESSOLES &amp; Jean-Pierre PUPIER</a:t>
            </a:r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43438" y="142852"/>
            <a:ext cx="4043362" cy="990600"/>
          </a:xfrm>
          <a:prstGeom prst="rect">
            <a:avLst/>
          </a:prstGeom>
        </p:spPr>
        <p:txBody>
          <a:bodyPr vert="horz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Présentation du système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Problématique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600" dirty="0" smtClean="0">
                <a:solidFill>
                  <a:schemeClr val="tx2"/>
                </a:solidFill>
                <a:latin typeface="Calibri" pitchFamily="34" charset="0"/>
                <a:ea typeface="+mj-ea"/>
                <a:cs typeface="+mj-cs"/>
              </a:rPr>
              <a:t>Fonctionnement</a:t>
            </a:r>
          </a:p>
          <a:p>
            <a:pPr>
              <a:spcBef>
                <a:spcPct val="0"/>
              </a:spcBef>
            </a:pPr>
            <a:r>
              <a:rPr lang="fr-FR" sz="1600" b="1" dirty="0" smtClean="0">
                <a:solidFill>
                  <a:schemeClr val="tx2"/>
                </a:solidFill>
                <a:latin typeface="Calibri" pitchFamily="34" charset="0"/>
              </a:rPr>
              <a:t>Répartition des tâches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6</a:t>
            </a:fld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571472" y="4643446"/>
            <a:ext cx="79296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Consignes : </a:t>
            </a:r>
          </a:p>
          <a:p>
            <a:pPr>
              <a:buFont typeface="Arial" pitchFamily="34" charset="0"/>
              <a:buChar char="•"/>
            </a:pPr>
            <a:r>
              <a:rPr lang="fr-FR" b="1" dirty="0" smtClean="0">
                <a:solidFill>
                  <a:srgbClr val="FF0000"/>
                </a:solidFill>
              </a:rPr>
              <a:t> En vue de répondre aux problématiques,  expliquer le rôle de chacun</a:t>
            </a:r>
          </a:p>
        </p:txBody>
      </p:sp>
      <p:sp>
        <p:nvSpPr>
          <p:cNvPr id="8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 smtClean="0"/>
              <a:t>Présentation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Modélisation du système</a:t>
            </a:r>
            <a:br>
              <a:rPr lang="fr-FR" dirty="0" smtClean="0"/>
            </a:br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Modèles de Xavier PESSOLES &amp; Jean-Pierre PUPIER</a:t>
            </a:r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Modélisation du système</a:t>
            </a:r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7</a:t>
            </a:fld>
            <a:endParaRPr lang="fr-FR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Modèles de Xavier PESSOLES &amp; Jean-Pierre PUPIER</a:t>
            </a:r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8</a:t>
            </a:fld>
            <a:endParaRPr lang="fr-FR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"/>
          </p:nvPr>
        </p:nvSpPr>
        <p:spPr>
          <a:xfrm>
            <a:off x="457200" y="1214422"/>
            <a:ext cx="8229600" cy="4942538"/>
          </a:xfrm>
        </p:spPr>
        <p:txBody>
          <a:bodyPr/>
          <a:lstStyle/>
          <a:p>
            <a:r>
              <a:rPr lang="fr-FR" dirty="0" smtClean="0"/>
              <a:t>Plan du moteur colorié</a:t>
            </a:r>
          </a:p>
          <a:p>
            <a:endParaRPr lang="fr-FR" dirty="0" smtClean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43438" y="142852"/>
            <a:ext cx="4043362" cy="990600"/>
          </a:xfrm>
          <a:prstGeom prst="rect">
            <a:avLst/>
          </a:prstGeom>
        </p:spPr>
        <p:txBody>
          <a:bodyPr vert="horz" anchor="ctr" anchorCtr="0">
            <a:normAutofit fontScale="97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600" b="1" dirty="0" smtClean="0">
                <a:solidFill>
                  <a:schemeClr val="tx2"/>
                </a:solidFill>
                <a:latin typeface="Calibri" pitchFamily="34" charset="0"/>
              </a:rPr>
              <a:t>Plan du système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600" dirty="0" smtClean="0">
                <a:solidFill>
                  <a:schemeClr val="tx2"/>
                </a:solidFill>
                <a:latin typeface="Calibri" pitchFamily="34" charset="0"/>
              </a:rPr>
              <a:t>Étude des composants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600" dirty="0" smtClean="0">
                <a:solidFill>
                  <a:schemeClr val="tx2"/>
                </a:solidFill>
                <a:latin typeface="Calibri" pitchFamily="34" charset="0"/>
              </a:rPr>
              <a:t>Modélisation par schéma cinématique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642910" y="5000636"/>
            <a:ext cx="79296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Ajouter le plan du système colorié en tenant compte des classes d’équivalence cinématique</a:t>
            </a:r>
          </a:p>
          <a:p>
            <a:r>
              <a:rPr lang="fr-FR" b="1" dirty="0" smtClean="0">
                <a:solidFill>
                  <a:srgbClr val="FF0000"/>
                </a:solidFill>
              </a:rPr>
              <a:t>Entourer les zones étudiées juste après</a:t>
            </a:r>
          </a:p>
        </p:txBody>
      </p:sp>
      <p:sp>
        <p:nvSpPr>
          <p:cNvPr id="3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Présentation</a:t>
            </a:r>
            <a:br>
              <a:rPr lang="fr-FR" dirty="0" smtClean="0"/>
            </a:br>
            <a:r>
              <a:rPr lang="fr-FR" b="1" dirty="0" smtClean="0"/>
              <a:t>Modélisation du système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Modèles de Xavier PESSOLES &amp; Jean-Pierre PUPIER</a:t>
            </a:r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9</a:t>
            </a:fld>
            <a:endParaRPr lang="fr-FR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"/>
          </p:nvPr>
        </p:nvSpPr>
        <p:spPr>
          <a:xfrm>
            <a:off x="457200" y="1214422"/>
            <a:ext cx="8229600" cy="4942538"/>
          </a:xfrm>
        </p:spPr>
        <p:txBody>
          <a:bodyPr/>
          <a:lstStyle/>
          <a:p>
            <a:r>
              <a:rPr lang="fr-FR" dirty="0" smtClean="0"/>
              <a:t>Plan de la pompe coloriée</a:t>
            </a:r>
          </a:p>
          <a:p>
            <a:endParaRPr lang="fr-FR" dirty="0" smtClean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43438" y="142852"/>
            <a:ext cx="4043362" cy="990600"/>
          </a:xfrm>
          <a:prstGeom prst="rect">
            <a:avLst/>
          </a:prstGeom>
        </p:spPr>
        <p:txBody>
          <a:bodyPr vert="horz" anchor="ctr" anchorCtr="0">
            <a:normAutofit fontScale="97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600" b="1" dirty="0" smtClean="0">
                <a:solidFill>
                  <a:schemeClr val="tx2"/>
                </a:solidFill>
                <a:latin typeface="Calibri" pitchFamily="34" charset="0"/>
              </a:rPr>
              <a:t>Plan du système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600" dirty="0" smtClean="0">
                <a:solidFill>
                  <a:schemeClr val="tx2"/>
                </a:solidFill>
                <a:latin typeface="Calibri" pitchFamily="34" charset="0"/>
              </a:rPr>
              <a:t>Étude des composants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600" dirty="0" smtClean="0">
                <a:solidFill>
                  <a:schemeClr val="tx2"/>
                </a:solidFill>
                <a:latin typeface="Calibri" pitchFamily="34" charset="0"/>
              </a:rPr>
              <a:t>Modélisation par schéma cinématique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642910" y="5000636"/>
            <a:ext cx="79296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Ajouter le plan du système colorié en tenant compte des classes d’équivalence cinématique</a:t>
            </a:r>
          </a:p>
          <a:p>
            <a:r>
              <a:rPr lang="fr-FR" b="1" dirty="0" smtClean="0">
                <a:solidFill>
                  <a:srgbClr val="FF0000"/>
                </a:solidFill>
              </a:rPr>
              <a:t>Entourer les zones étudiées juste après</a:t>
            </a:r>
          </a:p>
        </p:txBody>
      </p:sp>
      <p:sp>
        <p:nvSpPr>
          <p:cNvPr id="3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Présentation</a:t>
            </a:r>
            <a:br>
              <a:rPr lang="fr-FR" dirty="0" smtClean="0"/>
            </a:br>
            <a:r>
              <a:rPr lang="fr-FR" b="1" dirty="0" smtClean="0"/>
              <a:t>Modélisation du système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Modèles de Xavier PESSOLES &amp; Jean-Pierre PUPIER</a:t>
            </a:r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e">
  <a:themeElements>
    <a:clrScheme name="Origine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e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e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>
    <a:spDef>
      <a:spPr>
        <a:noFill/>
        <a:ln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rgbClr val="FF0000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614</TotalTime>
  <Words>881</Words>
  <Application>Microsoft Office PowerPoint</Application>
  <PresentationFormat>Affichage à l'écran (4:3)</PresentationFormat>
  <Paragraphs>234</Paragraphs>
  <Slides>24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24</vt:i4>
      </vt:variant>
    </vt:vector>
  </HeadingPairs>
  <TitlesOfParts>
    <vt:vector size="25" baseType="lpstr">
      <vt:lpstr>Origine</vt:lpstr>
      <vt:lpstr>Cycle de TP 3 Analyse et modélisation du comportement d'un système de transmission mécanique</vt:lpstr>
      <vt:lpstr>Présentation</vt:lpstr>
      <vt:lpstr>Présentation Modélisation du système Conclusion</vt:lpstr>
      <vt:lpstr>Présentation Modélisation du système Conclusion</vt:lpstr>
      <vt:lpstr>Présentation Modélisation du système Conclusion</vt:lpstr>
      <vt:lpstr>Présentation Modélisation du système Conclusion</vt:lpstr>
      <vt:lpstr>Modélisation du système</vt:lpstr>
      <vt:lpstr>Présentation Modélisation du système Conclusion</vt:lpstr>
      <vt:lpstr>Présentation Modélisation du système Conclusion</vt:lpstr>
      <vt:lpstr>Présentation Modélisation du système Conclusion</vt:lpstr>
      <vt:lpstr>Présentation Modélisation du système Conclusion</vt:lpstr>
      <vt:lpstr>Présentation Modélisation du système Conclusion</vt:lpstr>
      <vt:lpstr>Présentation Modélisation du système Conclusion</vt:lpstr>
      <vt:lpstr>Présentation Modélisation du système Conclusion</vt:lpstr>
      <vt:lpstr>Présentation Modélisation du système Conclusion</vt:lpstr>
      <vt:lpstr>Présentation Modélisation du système Conclusion</vt:lpstr>
      <vt:lpstr>Présentation Modélisation du système Conclusion</vt:lpstr>
      <vt:lpstr>Présentation Modélisation du système Conclusion</vt:lpstr>
      <vt:lpstr>Présentation Modélisation du système Conclusion</vt:lpstr>
      <vt:lpstr>Présentation Modélisation du système Conclusion</vt:lpstr>
      <vt:lpstr>Présentation Modélisation du système Conclusion</vt:lpstr>
      <vt:lpstr>Conclusion</vt:lpstr>
      <vt:lpstr>Présentation Modélisation du système Conclusion</vt:lpstr>
      <vt:lpstr>Présentation Modélisation du système Conclusion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Cycle 3 Modélisation cinématique</dc:title>
  <dc:creator>Xavier Pessoles</dc:creator>
  <cp:lastModifiedBy>PJP-PORT</cp:lastModifiedBy>
  <cp:revision>120</cp:revision>
  <dcterms:created xsi:type="dcterms:W3CDTF">2014-09-30T07:33:25Z</dcterms:created>
  <dcterms:modified xsi:type="dcterms:W3CDTF">2014-10-16T14:34:18Z</dcterms:modified>
</cp:coreProperties>
</file>