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257" r:id="rId3"/>
    <p:sldId id="258" r:id="rId4"/>
    <p:sldId id="285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9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F55C5-7F94-4427-AC6E-B68A66649CA8}" type="datetimeFigureOut">
              <a:rPr lang="fr-FR" smtClean="0"/>
              <a:pPr/>
              <a:t>11/09/2014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C0AD0-4698-40B9-9B24-B1F3CB29CF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3033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57AD097-CF25-400F-9C67-922D507E39E3}" type="datetime1">
              <a:rPr lang="fr-FR" smtClean="0"/>
              <a:pPr/>
              <a:t>11/09/2014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9857-C006-49ED-82CD-E790681050DC}" type="datetime1">
              <a:rPr lang="fr-FR" smtClean="0"/>
              <a:pPr/>
              <a:t>11/09/2014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0974-19F1-449C-919E-2C8366603CD1}" type="datetime1">
              <a:rPr lang="fr-FR" smtClean="0"/>
              <a:pPr/>
              <a:t>11/09/2014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5277200"/>
          </a:xfrm>
        </p:spPr>
        <p:txBody>
          <a:bodyPr/>
          <a:lstStyle/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9865026-BDA5-4DC2-B00A-0513069CA084}" type="datetime1">
              <a:rPr lang="fr-FR" smtClean="0"/>
              <a:pPr/>
              <a:t>11/09/2014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C789780-CD60-413A-9061-7DBABD3D6AED}" type="datetime1">
              <a:rPr lang="fr-FR" smtClean="0"/>
              <a:pPr/>
              <a:t>11/09/2014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9DA2-C332-458D-AEE9-D9863488067A}" type="datetime1">
              <a:rPr lang="fr-FR" smtClean="0"/>
              <a:pPr/>
              <a:t>11/09/2014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F864-99D4-45B4-AADD-04DC06778D45}" type="datetime1">
              <a:rPr lang="fr-FR" smtClean="0"/>
              <a:pPr/>
              <a:t>11/09/2014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D4C6D35-5A34-4B39-A1A0-412224085525}" type="datetime1">
              <a:rPr lang="fr-FR" smtClean="0"/>
              <a:pPr/>
              <a:t>11/09/2014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D590-7819-428A-83D8-2A609DA0F2C8}" type="datetime1">
              <a:rPr lang="fr-FR" smtClean="0"/>
              <a:pPr/>
              <a:t>11/09/2014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F623AD0-8980-4C29-A58A-6AB0E36F0D8E}" type="datetime1">
              <a:rPr lang="fr-FR" smtClean="0"/>
              <a:pPr/>
              <a:t>11/09/2014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A04EA8-727F-4941-9878-F8E38D4B16C7}" type="datetime1">
              <a:rPr lang="fr-FR" smtClean="0"/>
              <a:pPr/>
              <a:t>11/09/2014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86409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7467600" cy="527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59945B3-C1AE-4CD9-90D7-C9EAD56DB5B5}" type="datetime1">
              <a:rPr lang="fr-FR" smtClean="0"/>
              <a:pPr/>
              <a:t>11/09/2014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 userDrawn="1"/>
        </p:nvSpPr>
        <p:spPr bwMode="auto">
          <a:xfrm rot="16200000" flipV="1">
            <a:off x="3505200" y="-2376264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pic>
        <p:nvPicPr>
          <p:cNvPr id="17" name="Picture 2" descr="C:\Users\Xavier\Desktop\Perso\Concours\Mines_Ponts\Sujet_XP\Sujet_03\png\logo_ptsi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68984" y="6393614"/>
            <a:ext cx="936104" cy="46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7 – Étude des Systèmes Mécaniques : Analyser, Concevoir, Réaliser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Étude de la pompe du pilote automatique de voilier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  <p:pic>
        <p:nvPicPr>
          <p:cNvPr id="3074" name="Picture 2" descr="C:\Users\Xavier\Desktop\Perso\Concours\Mines_Ponts\Sujet_XP\Sujet_03\png\logo_pts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24690"/>
            <a:ext cx="1152128" cy="57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photos.dassault-aviation.com/galerie/mod_ajaris/modules/display/img/vi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0"/>
            <a:ext cx="2654489" cy="1990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Image 12"/>
          <p:cNvPicPr/>
          <p:nvPr/>
        </p:nvPicPr>
        <p:blipFill>
          <a:blip r:embed="rId5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6500826" y="785794"/>
            <a:ext cx="1362710" cy="952500"/>
          </a:xfrm>
          <a:prstGeom prst="rect">
            <a:avLst/>
          </a:prstGeom>
        </p:spPr>
      </p:pic>
      <p:pic>
        <p:nvPicPr>
          <p:cNvPr id="15" name="Picture 2" descr="G:\20140910_094854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14678" y="142852"/>
            <a:ext cx="2400000" cy="180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764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Assemblage de la pompe</a:t>
            </a:r>
            <a:br>
              <a:rPr lang="fr-FR" dirty="0" smtClean="0"/>
            </a:br>
            <a:r>
              <a:rPr lang="fr-FR" dirty="0" smtClean="0"/>
              <a:t>Ajouter les contraintes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6758006" cy="5232644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Sélectionner le bouton Contrainte</a:t>
            </a:r>
          </a:p>
          <a:p>
            <a:r>
              <a:rPr lang="fr-FR" dirty="0" smtClean="0"/>
              <a:t>Sélectionner les deux faces cylindriques à mettre en contact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La partie du barillet ayant le diamètre le plus faible doit être vers la droite. </a:t>
            </a:r>
          </a:p>
          <a:p>
            <a:r>
              <a:rPr lang="fr-FR" dirty="0" smtClean="0"/>
              <a:t>Si ce n’est pas le cas, inverser les pièces à l’aide de l’icône ci contre.</a:t>
            </a:r>
          </a:p>
          <a:p>
            <a:r>
              <a:rPr lang="fr-FR" dirty="0" smtClean="0"/>
              <a:t>Valider la contrainte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1142984"/>
            <a:ext cx="6000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1" name="Groupe 20"/>
          <p:cNvGrpSpPr/>
          <p:nvPr/>
        </p:nvGrpSpPr>
        <p:grpSpPr>
          <a:xfrm>
            <a:off x="1142976" y="2000240"/>
            <a:ext cx="3286148" cy="2480112"/>
            <a:chOff x="2214546" y="2214554"/>
            <a:chExt cx="3714776" cy="2803605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14546" y="2214554"/>
              <a:ext cx="3714776" cy="2803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7" name="Connecteur droit avec flèche 6"/>
            <p:cNvCxnSpPr/>
            <p:nvPr/>
          </p:nvCxnSpPr>
          <p:spPr>
            <a:xfrm>
              <a:off x="3500430" y="2714620"/>
              <a:ext cx="1357322" cy="114300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91397" y="3286124"/>
            <a:ext cx="1752603" cy="303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tangle 19"/>
          <p:cNvSpPr/>
          <p:nvPr/>
        </p:nvSpPr>
        <p:spPr>
          <a:xfrm>
            <a:off x="7605711" y="6072206"/>
            <a:ext cx="500066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7358082" y="3429000"/>
            <a:ext cx="21431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Assemblage de la pompe</a:t>
            </a:r>
            <a:br>
              <a:rPr lang="fr-FR" dirty="0" smtClean="0"/>
            </a:br>
            <a:r>
              <a:rPr lang="fr-FR" dirty="0" smtClean="0"/>
              <a:t>Ajouter les contraintes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Faire de même pour assurer le contact entre les plans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000240"/>
            <a:ext cx="5929354" cy="374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357818" y="3357562"/>
            <a:ext cx="285752" cy="1143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Assemblage de la pompe</a:t>
            </a:r>
            <a:br>
              <a:rPr lang="fr-FR" dirty="0" smtClean="0"/>
            </a:br>
            <a:r>
              <a:rPr lang="fr-FR" dirty="0" smtClean="0"/>
              <a:t>Ajouter les contraintes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Ajouter le piston et ajouter : </a:t>
            </a:r>
          </a:p>
          <a:p>
            <a:pPr lvl="1"/>
            <a:r>
              <a:rPr lang="fr-FR" dirty="0" smtClean="0"/>
              <a:t>Une contrainte de </a:t>
            </a:r>
            <a:r>
              <a:rPr lang="fr-FR" dirty="0" err="1" smtClean="0"/>
              <a:t>coaxialité</a:t>
            </a:r>
            <a:r>
              <a:rPr lang="fr-FR" dirty="0" smtClean="0"/>
              <a:t> entre les cylindres</a:t>
            </a:r>
          </a:p>
          <a:p>
            <a:pPr lvl="1"/>
            <a:r>
              <a:rPr lang="fr-FR" dirty="0" smtClean="0"/>
              <a:t>Une contrainte de contact entre l’extrémité du piston et la bague tournante du roulement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286124"/>
            <a:ext cx="3000396" cy="237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3286124"/>
            <a:ext cx="2703150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Connecteur droit avec flèche 6"/>
          <p:cNvCxnSpPr/>
          <p:nvPr/>
        </p:nvCxnSpPr>
        <p:spPr>
          <a:xfrm rot="5400000" flipH="1" flipV="1">
            <a:off x="1750199" y="3679033"/>
            <a:ext cx="1071570" cy="714380"/>
          </a:xfrm>
          <a:prstGeom prst="straightConnector1">
            <a:avLst/>
          </a:prstGeom>
          <a:ln w="28575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rot="16200000" flipV="1">
            <a:off x="5429256" y="3786190"/>
            <a:ext cx="857256" cy="285752"/>
          </a:xfrm>
          <a:prstGeom prst="straightConnector1">
            <a:avLst/>
          </a:prstGeom>
          <a:ln w="28575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Assemblage de la pompe</a:t>
            </a:r>
            <a:br>
              <a:rPr lang="fr-FR" dirty="0" smtClean="0"/>
            </a:br>
            <a:r>
              <a:rPr lang="fr-FR" dirty="0" smtClean="0"/>
              <a:t>Déplacement des composants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Il est possible de déplacer les composants manuellement pour observer si les contraintes sont compatibles avec les mouvements voulus.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33775" y="2676525"/>
            <a:ext cx="20764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Etude cinématique de la pompe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Etude cinématique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Une étude cinématique permet d’étudier</a:t>
            </a:r>
          </a:p>
          <a:p>
            <a:pPr lvl="1"/>
            <a:r>
              <a:rPr lang="fr-FR" dirty="0" smtClean="0"/>
              <a:t>L’évolution de la position des pièces</a:t>
            </a:r>
          </a:p>
          <a:p>
            <a:pPr lvl="1"/>
            <a:r>
              <a:rPr lang="fr-FR" dirty="0" smtClean="0"/>
              <a:t>L’évolution de la vitesse des pièces</a:t>
            </a:r>
          </a:p>
          <a:p>
            <a:pPr lvl="1"/>
            <a:r>
              <a:rPr lang="fr-FR" dirty="0" smtClean="0"/>
              <a:t>L’évolution de l’accélération des pièces</a:t>
            </a:r>
          </a:p>
          <a:p>
            <a:r>
              <a:rPr lang="fr-FR" dirty="0" smtClean="0"/>
              <a:t>Pour cela on utilise un module de </a:t>
            </a:r>
            <a:r>
              <a:rPr lang="fr-FR" dirty="0" err="1" smtClean="0"/>
              <a:t>S</a:t>
            </a:r>
            <a:r>
              <a:rPr lang="fr-FR" dirty="0" err="1" smtClean="0"/>
              <a:t>olidWorks</a:t>
            </a:r>
            <a:r>
              <a:rPr lang="fr-FR" dirty="0" smtClean="0"/>
              <a:t> : </a:t>
            </a:r>
            <a:r>
              <a:rPr lang="fr-FR" dirty="0" err="1" smtClean="0"/>
              <a:t>Meca</a:t>
            </a:r>
            <a:r>
              <a:rPr lang="fr-FR" dirty="0" smtClean="0"/>
              <a:t> 3D. Pour l’activer :</a:t>
            </a:r>
          </a:p>
          <a:p>
            <a:pPr lvl="1"/>
            <a:r>
              <a:rPr lang="fr-FR" dirty="0" smtClean="0"/>
              <a:t>Cliquer sur la flèche</a:t>
            </a:r>
          </a:p>
          <a:p>
            <a:pPr lvl="1"/>
            <a:r>
              <a:rPr lang="fr-FR" dirty="0" smtClean="0"/>
              <a:t>Outils</a:t>
            </a:r>
          </a:p>
          <a:p>
            <a:pPr lvl="1"/>
            <a:r>
              <a:rPr lang="fr-FR" dirty="0" smtClean="0"/>
              <a:t>Compléments</a:t>
            </a:r>
          </a:p>
          <a:p>
            <a:pPr lvl="1"/>
            <a:r>
              <a:rPr lang="fr-FR" dirty="0" smtClean="0"/>
              <a:t>Cliquer sur les deux coté de Meca3D</a:t>
            </a:r>
          </a:p>
          <a:p>
            <a:pPr lvl="1"/>
            <a:r>
              <a:rPr lang="fr-FR" dirty="0" smtClean="0"/>
              <a:t>Sauvegarder votre assemblage</a:t>
            </a:r>
          </a:p>
          <a:p>
            <a:pPr lvl="1"/>
            <a:r>
              <a:rPr lang="fr-FR" dirty="0" smtClean="0"/>
              <a:t>Fermer puis rouvrir l’assemblage</a:t>
            </a:r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3214686"/>
            <a:ext cx="50292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743448" y="3214686"/>
            <a:ext cx="28575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6644" y="3238842"/>
            <a:ext cx="1857356" cy="3619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7358082" y="5929330"/>
            <a:ext cx="1571636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Méca</a:t>
            </a:r>
            <a:r>
              <a:rPr lang="fr-FR" dirty="0" smtClean="0"/>
              <a:t> 3D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Un nouvel icône apparaît. Cliquer dessus.</a:t>
            </a:r>
          </a:p>
          <a:p>
            <a:endParaRPr lang="fr-FR" dirty="0" smtClean="0"/>
          </a:p>
          <a:p>
            <a:r>
              <a:rPr lang="fr-FR" dirty="0" smtClean="0"/>
              <a:t>Il va être nécessaire de :</a:t>
            </a:r>
          </a:p>
          <a:p>
            <a:pPr lvl="1"/>
            <a:r>
              <a:rPr lang="fr-FR" dirty="0" smtClean="0"/>
              <a:t>« réimporter » les assemblages</a:t>
            </a:r>
          </a:p>
          <a:p>
            <a:pPr lvl="1"/>
            <a:r>
              <a:rPr lang="fr-FR" dirty="0" smtClean="0"/>
              <a:t>Définir les liaisons </a:t>
            </a:r>
          </a:p>
          <a:p>
            <a:pPr lvl="1"/>
            <a:r>
              <a:rPr lang="fr-FR" dirty="0" smtClean="0"/>
              <a:t>Réaliser un calcul cinématique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1142984"/>
            <a:ext cx="239077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7500958" y="2643182"/>
            <a:ext cx="28575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Méca</a:t>
            </a:r>
            <a:r>
              <a:rPr lang="fr-FR" dirty="0" smtClean="0"/>
              <a:t> 3D</a:t>
            </a:r>
            <a:br>
              <a:rPr lang="fr-FR" dirty="0" smtClean="0"/>
            </a:br>
            <a:r>
              <a:rPr lang="fr-FR" dirty="0" smtClean="0"/>
              <a:t>Ajout des assemblages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Clic droit sur Pièces</a:t>
            </a:r>
          </a:p>
          <a:p>
            <a:pPr lvl="1"/>
            <a:r>
              <a:rPr lang="fr-FR" dirty="0" smtClean="0"/>
              <a:t>Ajouter successivement :</a:t>
            </a:r>
          </a:p>
          <a:p>
            <a:pPr lvl="2"/>
            <a:r>
              <a:rPr lang="fr-FR" dirty="0" smtClean="0"/>
              <a:t>le bâti</a:t>
            </a:r>
          </a:p>
          <a:p>
            <a:pPr lvl="2"/>
            <a:r>
              <a:rPr lang="fr-FR" dirty="0" smtClean="0"/>
              <a:t>Le barillet</a:t>
            </a:r>
          </a:p>
          <a:p>
            <a:pPr lvl="2"/>
            <a:r>
              <a:rPr lang="fr-FR" dirty="0" smtClean="0"/>
              <a:t>Le piston</a:t>
            </a:r>
          </a:p>
          <a:p>
            <a:pPr lvl="1"/>
            <a:r>
              <a:rPr lang="fr-FR" dirty="0" smtClean="0"/>
              <a:t>Cliquer sur Annuler pour terminer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1428736"/>
            <a:ext cx="328612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643314"/>
            <a:ext cx="4714908" cy="2771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6215074" y="3571876"/>
            <a:ext cx="214314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Méca</a:t>
            </a:r>
            <a:r>
              <a:rPr lang="fr-FR" dirty="0" smtClean="0"/>
              <a:t> 3D</a:t>
            </a:r>
            <a:br>
              <a:rPr lang="fr-FR" dirty="0" smtClean="0"/>
            </a:br>
            <a:r>
              <a:rPr lang="fr-FR" dirty="0" smtClean="0"/>
              <a:t>Ajout des liaisons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Clic droit sur liaisons</a:t>
            </a:r>
          </a:p>
          <a:p>
            <a:pPr lvl="1"/>
            <a:r>
              <a:rPr lang="fr-FR" dirty="0" smtClean="0"/>
              <a:t>Ajouter</a:t>
            </a:r>
          </a:p>
          <a:p>
            <a:pPr lvl="1"/>
            <a:r>
              <a:rPr lang="fr-FR" dirty="0" smtClean="0"/>
              <a:t>Liaison pivot</a:t>
            </a:r>
          </a:p>
          <a:p>
            <a:pPr lvl="1"/>
            <a:r>
              <a:rPr lang="fr-FR" dirty="0" smtClean="0"/>
              <a:t>Sélectionner le barillet et l’ensemble fixe</a:t>
            </a:r>
          </a:p>
          <a:p>
            <a:pPr lvl="1"/>
            <a:r>
              <a:rPr lang="fr-FR" dirty="0" smtClean="0"/>
              <a:t>Sélectionner la contrainte de </a:t>
            </a:r>
            <a:r>
              <a:rPr lang="fr-FR" dirty="0" err="1" smtClean="0"/>
              <a:t>coaxialité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Terminer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  <p:grpSp>
        <p:nvGrpSpPr>
          <p:cNvPr id="10" name="Groupe 9"/>
          <p:cNvGrpSpPr/>
          <p:nvPr/>
        </p:nvGrpSpPr>
        <p:grpSpPr>
          <a:xfrm>
            <a:off x="285720" y="4209027"/>
            <a:ext cx="1824416" cy="1500198"/>
            <a:chOff x="571472" y="2857496"/>
            <a:chExt cx="3162300" cy="2600325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1472" y="2857496"/>
              <a:ext cx="3162300" cy="2600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Rectangle 7"/>
            <p:cNvSpPr/>
            <p:nvPr/>
          </p:nvSpPr>
          <p:spPr>
            <a:xfrm>
              <a:off x="1428728" y="4286256"/>
              <a:ext cx="2143140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2428860" y="4209026"/>
            <a:ext cx="2143140" cy="1505990"/>
            <a:chOff x="4214810" y="2428868"/>
            <a:chExt cx="4352925" cy="3505200"/>
          </a:xfrm>
        </p:grpSpPr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14810" y="2428868"/>
              <a:ext cx="4352925" cy="3505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Rectangle 8"/>
            <p:cNvSpPr/>
            <p:nvPr/>
          </p:nvSpPr>
          <p:spPr>
            <a:xfrm>
              <a:off x="5929322" y="3357562"/>
              <a:ext cx="857256" cy="4286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49140" y="4209027"/>
            <a:ext cx="186600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16" y="4209026"/>
            <a:ext cx="1857388" cy="1495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5643570" y="5494910"/>
            <a:ext cx="285752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7572396" y="4500570"/>
            <a:ext cx="571504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643834" y="5500702"/>
            <a:ext cx="35719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Méca</a:t>
            </a:r>
            <a:r>
              <a:rPr lang="fr-FR" dirty="0" smtClean="0"/>
              <a:t> 3D</a:t>
            </a:r>
            <a:br>
              <a:rPr lang="fr-FR" dirty="0" smtClean="0"/>
            </a:br>
            <a:r>
              <a:rPr lang="fr-FR" dirty="0" smtClean="0"/>
              <a:t>Ajout des liaisons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En suivant la même méthode, réaliser </a:t>
            </a:r>
          </a:p>
          <a:p>
            <a:pPr lvl="1"/>
            <a:r>
              <a:rPr lang="fr-FR" dirty="0" smtClean="0"/>
              <a:t>la liaison pivot glissant entre le piston et le barillet</a:t>
            </a:r>
          </a:p>
          <a:p>
            <a:pPr lvl="1"/>
            <a:r>
              <a:rPr lang="fr-FR" dirty="0" smtClean="0"/>
              <a:t>La liaison ponctuelle (sphère – plan) entre le piston et l’ensemble fixe</a:t>
            </a:r>
          </a:p>
          <a:p>
            <a:pPr lvl="1"/>
            <a:r>
              <a:rPr lang="fr-FR" dirty="0" smtClean="0"/>
              <a:t>Dans le menu des liaisons, cliquer sur terminer une fois que vous avez fini.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7" y="3829694"/>
            <a:ext cx="3500462" cy="281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00034" y="4500570"/>
            <a:ext cx="785817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3857628"/>
            <a:ext cx="3500462" cy="281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572000" y="4143380"/>
            <a:ext cx="785817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7511517" cy="2236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Image 7"/>
          <p:cNvPicPr/>
          <p:nvPr/>
        </p:nvPicPr>
        <p:blipFill>
          <a:blip r:embed="rId3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714612" y="3571876"/>
            <a:ext cx="3919378" cy="2857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Méca</a:t>
            </a:r>
            <a:r>
              <a:rPr lang="fr-FR" dirty="0" smtClean="0"/>
              <a:t> 3D</a:t>
            </a:r>
            <a:br>
              <a:rPr lang="fr-FR" dirty="0" smtClean="0"/>
            </a:br>
            <a:r>
              <a:rPr lang="fr-FR" dirty="0" smtClean="0"/>
              <a:t>Calcul Mécanique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Réaliser un calcul mécanique</a:t>
            </a:r>
          </a:p>
          <a:p>
            <a:r>
              <a:rPr lang="fr-FR" sz="2000" dirty="0" smtClean="0"/>
              <a:t>Cliquer sur suivant (la fenêtre sera étudiée ultérieurement dans l’année)</a:t>
            </a:r>
          </a:p>
          <a:p>
            <a:r>
              <a:rPr lang="fr-FR" sz="2000" dirty="0" smtClean="0"/>
              <a:t>Saisir une vitesse de 1500 tr/min dans la pivot 1. Cette vitesse correspond à la fréquence de rotation du barillet par rapport à l’ensemble fixe.</a:t>
            </a:r>
          </a:p>
          <a:p>
            <a:r>
              <a:rPr lang="fr-FR" sz="2000" dirty="0" smtClean="0"/>
              <a:t>Choisir une étude cinématique.</a:t>
            </a:r>
          </a:p>
          <a:p>
            <a:r>
              <a:rPr lang="fr-FR" sz="2000" b="1" dirty="0" smtClean="0"/>
              <a:t>Justifier le choix de faire une étude sur 0,04 secondes avec 100 positions.</a:t>
            </a:r>
          </a:p>
        </p:txBody>
      </p:sp>
      <p:grpSp>
        <p:nvGrpSpPr>
          <p:cNvPr id="9" name="Groupe 8"/>
          <p:cNvGrpSpPr/>
          <p:nvPr/>
        </p:nvGrpSpPr>
        <p:grpSpPr>
          <a:xfrm>
            <a:off x="6929454" y="1214422"/>
            <a:ext cx="1847850" cy="857250"/>
            <a:chOff x="428596" y="3929066"/>
            <a:chExt cx="1847850" cy="857250"/>
          </a:xfrm>
        </p:grpSpPr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596" y="3929066"/>
              <a:ext cx="1847850" cy="857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Rectangle 7"/>
            <p:cNvSpPr/>
            <p:nvPr/>
          </p:nvSpPr>
          <p:spPr>
            <a:xfrm>
              <a:off x="1357291" y="4071942"/>
              <a:ext cx="214314" cy="214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714884"/>
            <a:ext cx="3190101" cy="19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4810" y="4143380"/>
            <a:ext cx="4126085" cy="251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2071670" y="6429396"/>
            <a:ext cx="42862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6429388" y="5000636"/>
            <a:ext cx="500066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4786314" y="5000636"/>
            <a:ext cx="71438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4500562" y="5572140"/>
            <a:ext cx="1714512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méca</a:t>
            </a:r>
            <a:r>
              <a:rPr lang="fr-FR" dirty="0" smtClean="0"/>
              <a:t> 3D</a:t>
            </a:r>
            <a:br>
              <a:rPr lang="fr-FR" dirty="0" smtClean="0"/>
            </a:br>
            <a:r>
              <a:rPr lang="fr-FR" dirty="0" smtClean="0"/>
              <a:t>Lancement de la simulation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Visualiser le mouvement du piston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b="1" dirty="0" smtClean="0"/>
              <a:t>Quel est, d’après vous, la courbe de la vitesse en fonction du temps ?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1357298"/>
            <a:ext cx="26003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7072330" y="1357298"/>
            <a:ext cx="28575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786446" y="2500306"/>
            <a:ext cx="2571768" cy="71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Méca</a:t>
            </a:r>
            <a:r>
              <a:rPr lang="fr-FR" dirty="0" smtClean="0"/>
              <a:t> 3D</a:t>
            </a:r>
            <a:br>
              <a:rPr lang="fr-FR" dirty="0" smtClean="0"/>
            </a:br>
            <a:r>
              <a:rPr lang="fr-FR" dirty="0" smtClean="0"/>
              <a:t>Tracé de courbes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On va tracer la courbe de vitesse du piston. </a:t>
            </a:r>
          </a:p>
          <a:p>
            <a:r>
              <a:rPr lang="fr-FR" dirty="0" smtClean="0"/>
              <a:t>Pour cela :</a:t>
            </a:r>
          </a:p>
          <a:p>
            <a:pPr lvl="1"/>
            <a:r>
              <a:rPr lang="fr-FR" dirty="0" smtClean="0"/>
              <a:t>Clic droit sur Courbes</a:t>
            </a:r>
          </a:p>
          <a:p>
            <a:pPr lvl="2"/>
            <a:r>
              <a:rPr lang="fr-FR" dirty="0" smtClean="0"/>
              <a:t>Ajouter</a:t>
            </a:r>
          </a:p>
          <a:p>
            <a:pPr lvl="2"/>
            <a:r>
              <a:rPr lang="fr-FR" dirty="0" smtClean="0"/>
              <a:t>Simple</a:t>
            </a:r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Remplir la fenêtre qui s’ouvre</a:t>
            </a:r>
          </a:p>
          <a:p>
            <a:pPr lvl="1"/>
            <a:r>
              <a:rPr lang="fr-FR" dirty="0" smtClean="0"/>
              <a:t>Cliquer sur Ajouter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1857364"/>
            <a:ext cx="36480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3071810"/>
            <a:ext cx="316230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215074" y="3714752"/>
            <a:ext cx="100013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572132" y="4429132"/>
            <a:ext cx="100013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500694" y="5643578"/>
            <a:ext cx="78581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357950" y="5286388"/>
            <a:ext cx="1785950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100" b="1" dirty="0" smtClean="0">
                <a:solidFill>
                  <a:srgbClr val="FF0000"/>
                </a:solidFill>
                <a:latin typeface="Calibri" pitchFamily="34" charset="0"/>
              </a:rPr>
              <a:t>Choisir la direction adaptée</a:t>
            </a:r>
            <a:endParaRPr lang="fr-FR" sz="1100" b="1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Méca</a:t>
            </a:r>
            <a:r>
              <a:rPr lang="fr-FR" dirty="0" smtClean="0"/>
              <a:t> 3D</a:t>
            </a:r>
            <a:br>
              <a:rPr lang="fr-FR" dirty="0" smtClean="0"/>
            </a:br>
            <a:r>
              <a:rPr lang="fr-FR" dirty="0" smtClean="0"/>
              <a:t>Tracé des courbes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Clic droit sur Courbe1</a:t>
            </a:r>
          </a:p>
          <a:p>
            <a:pPr lvl="1"/>
            <a:r>
              <a:rPr lang="fr-FR" dirty="0" smtClean="0"/>
              <a:t>Afficher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2214554"/>
            <a:ext cx="26098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Exploitation de la courbe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Tracer de la courbe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Retracer la courbes pour qu’elle s’affiche sur 0,4 secondes avec 1200 points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925506"/>
            <a:ext cx="6357982" cy="4932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Exploitation de la courbe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Lors de l’étude d’une pompe, le piston permet d’</a:t>
            </a:r>
            <a:r>
              <a:rPr lang="fr-FR" b="1" dirty="0" smtClean="0"/>
              <a:t>admettre</a:t>
            </a:r>
            <a:r>
              <a:rPr lang="fr-FR" dirty="0" smtClean="0"/>
              <a:t> du fluide et d’en </a:t>
            </a:r>
            <a:r>
              <a:rPr lang="fr-FR" b="1" dirty="0" smtClean="0"/>
              <a:t>refouler.</a:t>
            </a:r>
          </a:p>
          <a:p>
            <a:r>
              <a:rPr lang="fr-FR" dirty="0" smtClean="0"/>
              <a:t>On fait l’approximation que chacune des phases se fait sur une demi période : </a:t>
            </a:r>
          </a:p>
          <a:p>
            <a:pPr lvl="1"/>
            <a:r>
              <a:rPr lang="fr-FR" dirty="0" smtClean="0"/>
              <a:t>Lorsque la vitesse de translation du piston est positive, on est en phase de refoulement.</a:t>
            </a:r>
          </a:p>
          <a:p>
            <a:pPr lvl="1"/>
            <a:r>
              <a:rPr lang="fr-FR" dirty="0" smtClean="0"/>
              <a:t>Lorsque la vitesse de translation du piston est négative, on est en phase d’admission.</a:t>
            </a:r>
          </a:p>
          <a:p>
            <a:pPr lvl="1"/>
            <a:endParaRPr lang="fr-FR" dirty="0" smtClean="0"/>
          </a:p>
          <a:p>
            <a:r>
              <a:rPr lang="fr-FR" b="1" dirty="0" smtClean="0"/>
              <a:t>L’objectif est de calculer le débit théorique de la pompe pour valider le cahier des charges.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Exploitation de la courbe sur Excel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27</a:t>
            </a:fld>
            <a:endParaRPr lang="fr-BE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50" y="571480"/>
            <a:ext cx="31432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500980" y="3119456"/>
            <a:ext cx="128588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0852" y="3786190"/>
            <a:ext cx="4423148" cy="3538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Enregistrement des données</a:t>
            </a:r>
          </a:p>
          <a:p>
            <a:pPr lvl="1"/>
            <a:r>
              <a:rPr lang="fr-FR" dirty="0" smtClean="0"/>
              <a:t>Clic droit sur le tableau de points</a:t>
            </a:r>
          </a:p>
          <a:p>
            <a:pPr lvl="1"/>
            <a:r>
              <a:rPr lang="fr-FR" dirty="0" smtClean="0"/>
              <a:t>Enregistrer les données </a:t>
            </a:r>
          </a:p>
          <a:p>
            <a:pPr lvl="1"/>
            <a:r>
              <a:rPr lang="fr-FR" dirty="0" smtClean="0"/>
              <a:t>Enregistrer le fichier .</a:t>
            </a:r>
            <a:r>
              <a:rPr lang="fr-FR" dirty="0" err="1" smtClean="0"/>
              <a:t>txt</a:t>
            </a:r>
            <a:r>
              <a:rPr lang="fr-FR" dirty="0" smtClean="0"/>
              <a:t> dans vos documents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Ouvrir Excel</a:t>
            </a:r>
          </a:p>
          <a:p>
            <a:pPr lvl="1"/>
            <a:r>
              <a:rPr lang="fr-FR" dirty="0" smtClean="0"/>
              <a:t>« Fichier » </a:t>
            </a:r>
          </a:p>
          <a:p>
            <a:pPr lvl="1"/>
            <a:r>
              <a:rPr lang="fr-FR" dirty="0" smtClean="0"/>
              <a:t>Ouvrir	</a:t>
            </a:r>
          </a:p>
          <a:p>
            <a:pPr lvl="1"/>
            <a:r>
              <a:rPr lang="fr-FR" dirty="0" smtClean="0"/>
              <a:t>Sélectionner Tous les fichiers (*.*)</a:t>
            </a:r>
          </a:p>
          <a:p>
            <a:pPr lvl="1"/>
            <a:r>
              <a:rPr lang="fr-FR" dirty="0" smtClean="0"/>
              <a:t>Sélectionner votre fichier texte</a:t>
            </a:r>
            <a:endParaRPr lang="fr-F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Exploitation de la courbe sur Excel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Import du fichier texte</a:t>
            </a:r>
          </a:p>
          <a:p>
            <a:pPr lvl="1"/>
            <a:r>
              <a:rPr lang="fr-FR" dirty="0" smtClean="0"/>
              <a:t>Choisir un fichier ANSI – Suivant</a:t>
            </a:r>
          </a:p>
          <a:p>
            <a:pPr lvl="1"/>
            <a:r>
              <a:rPr lang="fr-FR" dirty="0" smtClean="0"/>
              <a:t>Choisir un séparateur Espace – suivant</a:t>
            </a:r>
          </a:p>
          <a:p>
            <a:pPr lvl="1"/>
            <a:r>
              <a:rPr lang="fr-FR" dirty="0" smtClean="0"/>
              <a:t>Cliquer sur Avancé – Séparateur de décimale : .</a:t>
            </a:r>
          </a:p>
          <a:p>
            <a:pPr lvl="1"/>
            <a:r>
              <a:rPr lang="fr-FR" dirty="0" smtClean="0"/>
              <a:t>Valider et terminer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28</a:t>
            </a:fld>
            <a:endParaRPr lang="fr-BE"/>
          </a:p>
        </p:txBody>
      </p:sp>
      <p:grpSp>
        <p:nvGrpSpPr>
          <p:cNvPr id="12" name="Groupe 11"/>
          <p:cNvGrpSpPr/>
          <p:nvPr/>
        </p:nvGrpSpPr>
        <p:grpSpPr>
          <a:xfrm>
            <a:off x="500034" y="3429000"/>
            <a:ext cx="2643206" cy="1357322"/>
            <a:chOff x="285720" y="1928802"/>
            <a:chExt cx="3701509" cy="2214578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5720" y="1928802"/>
              <a:ext cx="3701509" cy="2214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>
            <a:xfrm>
              <a:off x="2285984" y="2714620"/>
              <a:ext cx="1643074" cy="2857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4214810" y="3357562"/>
            <a:ext cx="2571768" cy="1538665"/>
            <a:chOff x="5000628" y="1928802"/>
            <a:chExt cx="3701509" cy="2214578"/>
          </a:xfrm>
        </p:grpSpPr>
        <p:pic>
          <p:nvPicPr>
            <p:cNvPr id="1638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00628" y="1928802"/>
              <a:ext cx="3701509" cy="2214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Rectangle 7"/>
            <p:cNvSpPr/>
            <p:nvPr/>
          </p:nvSpPr>
          <p:spPr>
            <a:xfrm>
              <a:off x="5000628" y="2643182"/>
              <a:ext cx="571504" cy="2857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5021023"/>
            <a:ext cx="3214710" cy="183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5072078"/>
            <a:ext cx="2985041" cy="1785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2000232" y="5500702"/>
            <a:ext cx="50006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5143504" y="5500702"/>
            <a:ext cx="71438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Exploitation de la courbe sur Excel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En utilisant la fonction « Nuage de point », retracer la vitesse du piston en fonction du temps</a:t>
            </a:r>
          </a:p>
          <a:p>
            <a:endParaRPr lang="fr-FR" dirty="0" smtClean="0"/>
          </a:p>
          <a:p>
            <a:r>
              <a:rPr lang="fr-FR" dirty="0" smtClean="0"/>
              <a:t>Montrer que le débit instantané de la pompe noté </a:t>
            </a:r>
            <a:r>
              <a:rPr lang="fr-FR" i="1" dirty="0" smtClean="0"/>
              <a:t>q(t) </a:t>
            </a:r>
            <a:r>
              <a:rPr lang="fr-FR" dirty="0" smtClean="0"/>
              <a:t>peut se calculer par : </a:t>
            </a:r>
            <a:r>
              <a:rPr lang="fr-FR" i="1" dirty="0" smtClean="0"/>
              <a:t>q(t)= S.V(t)</a:t>
            </a:r>
          </a:p>
          <a:p>
            <a:pPr lvl="1"/>
            <a:r>
              <a:rPr lang="fr-FR" dirty="0" smtClean="0"/>
              <a:t>S étant la section du piston (l’aire de la base du piston) que l’on mesurera avec </a:t>
            </a:r>
            <a:r>
              <a:rPr lang="fr-FR" dirty="0" err="1" smtClean="0"/>
              <a:t>solidworks</a:t>
            </a:r>
            <a:endParaRPr lang="fr-FR" dirty="0" smtClean="0"/>
          </a:p>
          <a:p>
            <a:pPr lvl="1"/>
            <a:r>
              <a:rPr lang="fr-FR" dirty="0" smtClean="0"/>
              <a:t>V(t) est la vitesse instantanée d’un point du piston par rapport à l’ensemble fixe.</a:t>
            </a:r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29</a:t>
            </a:fld>
            <a:endParaRPr lang="fr-B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Préambule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972452" cy="5277200"/>
          </a:xfrm>
        </p:spPr>
        <p:txBody>
          <a:bodyPr/>
          <a:lstStyle/>
          <a:p>
            <a:r>
              <a:rPr lang="fr-FR" dirty="0" smtClean="0"/>
              <a:t>Quel est le but d’une pompe hydraulique ?</a:t>
            </a:r>
          </a:p>
          <a:p>
            <a:pPr lvl="1"/>
            <a:r>
              <a:rPr lang="fr-FR" dirty="0" smtClean="0"/>
              <a:t>Quelle est la fonction de la pompe dans la chaîne fonctionnelle ?</a:t>
            </a:r>
          </a:p>
          <a:p>
            <a:r>
              <a:rPr lang="fr-FR" dirty="0" smtClean="0"/>
              <a:t>Comment calculer la puissance en entrée de pompe ?</a:t>
            </a:r>
          </a:p>
          <a:p>
            <a:r>
              <a:rPr lang="fr-FR" dirty="0" smtClean="0"/>
              <a:t>Comment calculer la puissance en sortie de pompe ?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Copier le dossier TP_02_SW_Meca3D_Assemblage_Pompe dans vos documents personnels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Exploitation de la courbe sur Excel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Tracer la courbe de débit </a:t>
            </a:r>
            <a:r>
              <a:rPr lang="fr-FR" dirty="0" smtClean="0"/>
              <a:t>instantané.</a:t>
            </a:r>
          </a:p>
          <a:p>
            <a:pPr lvl="1"/>
            <a:r>
              <a:rPr lang="fr-FR" dirty="0" smtClean="0"/>
              <a:t>Calculer </a:t>
            </a:r>
            <a:r>
              <a:rPr lang="fr-FR" dirty="0" smtClean="0"/>
              <a:t>le débit instantané </a:t>
            </a:r>
            <a:r>
              <a:rPr lang="fr-FR" dirty="0" smtClean="0"/>
              <a:t>maximum</a:t>
            </a:r>
          </a:p>
          <a:p>
            <a:r>
              <a:rPr lang="fr-FR" dirty="0" smtClean="0"/>
              <a:t>Retracer la courbe en prenant en compte la phase d’admission uniquement.</a:t>
            </a:r>
          </a:p>
          <a:p>
            <a:pPr lvl="1"/>
            <a:r>
              <a:rPr lang="fr-FR" dirty="0" smtClean="0"/>
              <a:t>Vous utiliserez la fonction =SI(</a:t>
            </a:r>
            <a:r>
              <a:rPr lang="fr-FR" dirty="0" err="1" smtClean="0"/>
              <a:t>Condition;si</a:t>
            </a:r>
            <a:r>
              <a:rPr lang="fr-FR" dirty="0" smtClean="0"/>
              <a:t> </a:t>
            </a:r>
            <a:r>
              <a:rPr lang="fr-FR" dirty="0" err="1" smtClean="0"/>
              <a:t>vrai;si</a:t>
            </a:r>
            <a:r>
              <a:rPr lang="fr-FR" dirty="0" smtClean="0"/>
              <a:t> faux)</a:t>
            </a:r>
          </a:p>
          <a:p>
            <a:r>
              <a:rPr lang="fr-FR" dirty="0" smtClean="0"/>
              <a:t>Sachant que la pompe comprend 6 pistons (et qu’ils sont donc décalés de 60°), tracer sur le même graphe les courbes correspondant au refoulement des 6 pistons. </a:t>
            </a:r>
          </a:p>
          <a:p>
            <a:r>
              <a:rPr lang="fr-FR" dirty="0" smtClean="0"/>
              <a:t>Réaliser la courbe correspondant au débit total de la pompe (correspondant donc à la contribution des 6 pistons)</a:t>
            </a:r>
          </a:p>
          <a:p>
            <a:r>
              <a:rPr lang="fr-FR" dirty="0" smtClean="0"/>
              <a:t>Calculer le débit moyen de la pompe dans les conditions de la modélisation.</a:t>
            </a:r>
          </a:p>
          <a:p>
            <a:r>
              <a:rPr lang="fr-FR" dirty="0" smtClean="0"/>
              <a:t>Conclure vis-à-vis du critère </a:t>
            </a:r>
            <a:r>
              <a:rPr lang="fr-FR" smtClean="0"/>
              <a:t>(page 4).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30</a:t>
            </a:fld>
            <a:endParaRPr lang="fr-B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Découvrir les fonctions d’assemblage</a:t>
            </a:r>
          </a:p>
          <a:p>
            <a:r>
              <a:rPr lang="fr-FR" dirty="0" smtClean="0"/>
              <a:t>Découvrir les fonctions élémentaires de </a:t>
            </a:r>
            <a:r>
              <a:rPr lang="fr-FR" dirty="0" err="1" smtClean="0"/>
              <a:t>Méca</a:t>
            </a:r>
            <a:r>
              <a:rPr lang="fr-FR" dirty="0" smtClean="0"/>
              <a:t> 3D</a:t>
            </a:r>
          </a:p>
          <a:p>
            <a:r>
              <a:rPr lang="fr-FR" dirty="0" smtClean="0"/>
              <a:t>Exploiter les résultats d’une simulation en utilisant Excel.</a:t>
            </a:r>
          </a:p>
          <a:p>
            <a:r>
              <a:rPr lang="fr-FR" dirty="0" smtClean="0"/>
              <a:t>Valider le cahier des charge suivant :</a:t>
            </a:r>
          </a:p>
          <a:p>
            <a:endParaRPr lang="fr-FR" dirty="0" smtClean="0"/>
          </a:p>
          <a:p>
            <a:pPr lvl="1"/>
            <a:r>
              <a:rPr lang="fr-FR" b="1" dirty="0" smtClean="0"/>
              <a:t>Le débit de la pompe doit être compris entre 0,2 et 2 L/min.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ASSEMBLAGE DE LA POMPE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Assemblage de la pompe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dirty="0" smtClean="0"/>
              <a:t>Objectif assembler la pompe</a:t>
            </a:r>
          </a:p>
          <a:p>
            <a:endParaRPr lang="fr-FR" b="1" dirty="0" smtClean="0"/>
          </a:p>
          <a:p>
            <a:r>
              <a:rPr lang="fr-FR" dirty="0" smtClean="0"/>
              <a:t>Pour assembler la pompe on dispose de 3 ensembles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285720" y="3214686"/>
          <a:ext cx="8286807" cy="23412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62269"/>
                <a:gridCol w="2762269"/>
                <a:gridCol w="2762269"/>
              </a:tblGrid>
              <a:tr h="14287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latin typeface="Calibri" pitchFamily="34" charset="0"/>
                        </a:rPr>
                        <a:t>Ensemble </a:t>
                      </a:r>
                      <a:r>
                        <a:rPr lang="fr-FR" sz="1600" dirty="0" err="1" smtClean="0">
                          <a:latin typeface="Calibri" pitchFamily="34" charset="0"/>
                        </a:rPr>
                        <a:t>fixe.SLDASM</a:t>
                      </a:r>
                      <a:endParaRPr lang="fr-FR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latin typeface="Calibri" pitchFamily="34" charset="0"/>
                        </a:rPr>
                        <a:t>Barillet+</a:t>
                      </a:r>
                      <a:r>
                        <a:rPr lang="fr-FR" sz="1600" dirty="0" err="1" smtClean="0">
                          <a:latin typeface="Calibri" pitchFamily="34" charset="0"/>
                        </a:rPr>
                        <a:t>Entraineur.SLDASM</a:t>
                      </a:r>
                      <a:endParaRPr lang="fr-FR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>
                          <a:latin typeface="Calibri" pitchFamily="34" charset="0"/>
                        </a:rPr>
                        <a:t>Piston.SLDPRT</a:t>
                      </a:r>
                      <a:endParaRPr lang="fr-FR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005979"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3786190"/>
            <a:ext cx="2068046" cy="1728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3929066"/>
            <a:ext cx="2516182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74" y="3929066"/>
            <a:ext cx="2000264" cy="1453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Assemblage de la pompe</a:t>
            </a:r>
            <a:br>
              <a:rPr lang="fr-FR" dirty="0" smtClean="0"/>
            </a:br>
            <a:r>
              <a:rPr lang="fr-FR" dirty="0" smtClean="0"/>
              <a:t>Débuter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5400684" cy="5277200"/>
          </a:xfrm>
        </p:spPr>
        <p:txBody>
          <a:bodyPr/>
          <a:lstStyle/>
          <a:p>
            <a:r>
              <a:rPr lang="fr-FR" dirty="0" smtClean="0"/>
              <a:t>Ouvrir SolidWorks</a:t>
            </a:r>
          </a:p>
          <a:p>
            <a:r>
              <a:rPr lang="fr-FR" dirty="0" smtClean="0"/>
              <a:t>Créer un nouvel </a:t>
            </a:r>
            <a:r>
              <a:rPr lang="fr-FR" b="1" dirty="0" smtClean="0"/>
              <a:t>Assemblage</a:t>
            </a:r>
          </a:p>
          <a:p>
            <a:r>
              <a:rPr lang="fr-FR" dirty="0" smtClean="0"/>
              <a:t>Importer le bâti (ensemble qui est fixe dans le mouvement du mécanisme)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1142984"/>
            <a:ext cx="3009127" cy="197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929322" y="1785926"/>
            <a:ext cx="428628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r="62103" b="36619"/>
          <a:stretch>
            <a:fillRect/>
          </a:stretch>
        </p:blipFill>
        <p:spPr bwMode="auto">
          <a:xfrm>
            <a:off x="285720" y="3143247"/>
            <a:ext cx="2714644" cy="3490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85720" y="6072206"/>
            <a:ext cx="1071570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1428728" y="5000636"/>
            <a:ext cx="1857388" cy="1357322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 l="40599" t="74010"/>
          <a:stretch>
            <a:fillRect/>
          </a:stretch>
        </p:blipFill>
        <p:spPr bwMode="auto">
          <a:xfrm>
            <a:off x="3357554" y="4786322"/>
            <a:ext cx="2194949" cy="6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4643438" y="5000636"/>
            <a:ext cx="928694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5786446" y="4714884"/>
            <a:ext cx="264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itchFamily="34" charset="0"/>
              </a:rPr>
              <a:t>Sélectionner </a:t>
            </a:r>
          </a:p>
          <a:p>
            <a:r>
              <a:rPr lang="fr-FR" dirty="0" smtClean="0">
                <a:latin typeface="Calibri" pitchFamily="34" charset="0"/>
              </a:rPr>
              <a:t>Ensemble </a:t>
            </a:r>
            <a:r>
              <a:rPr lang="fr-FR" dirty="0" err="1" smtClean="0">
                <a:latin typeface="Calibri" pitchFamily="34" charset="0"/>
              </a:rPr>
              <a:t>fixe.SLDASM</a:t>
            </a:r>
            <a:endParaRPr lang="fr-FR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Assemblage de la pompe</a:t>
            </a:r>
            <a:br>
              <a:rPr lang="fr-FR" dirty="0" smtClean="0"/>
            </a:br>
            <a:r>
              <a:rPr lang="fr-FR" dirty="0" smtClean="0"/>
              <a:t>Débuter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Importer successivement :</a:t>
            </a:r>
          </a:p>
          <a:p>
            <a:pPr lvl="1"/>
            <a:r>
              <a:rPr lang="fr-FR" sz="2400" dirty="0" smtClean="0"/>
              <a:t>Barillet+</a:t>
            </a:r>
            <a:r>
              <a:rPr lang="fr-FR" sz="2400" dirty="0" err="1" smtClean="0"/>
              <a:t>Entraineur.SLDASM</a:t>
            </a:r>
            <a:endParaRPr lang="fr-FR" sz="2400" dirty="0" smtClean="0"/>
          </a:p>
          <a:p>
            <a:pPr lvl="1"/>
            <a:r>
              <a:rPr lang="fr-FR" sz="2400" dirty="0" err="1" smtClean="0"/>
              <a:t>Piston.SLDPRT</a:t>
            </a:r>
            <a:endParaRPr lang="fr-FR" sz="2400" dirty="0" smtClean="0"/>
          </a:p>
          <a:p>
            <a:pPr lvl="1"/>
            <a:endParaRPr lang="fr-FR" sz="2400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3000371"/>
            <a:ext cx="3714776" cy="2636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Assemblage de la pompe</a:t>
            </a:r>
            <a:br>
              <a:rPr lang="fr-FR" dirty="0" smtClean="0"/>
            </a:br>
            <a:r>
              <a:rPr lang="fr-FR" dirty="0" smtClean="0"/>
              <a:t>Ajouter les contraintes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sz="1800" dirty="0" smtClean="0"/>
              <a:t>Le but est d’ajouter des contraintes pour mettre en position les pièces les unes par rapport aux autres</a:t>
            </a:r>
          </a:p>
          <a:p>
            <a:r>
              <a:rPr lang="fr-FR" sz="1800" dirty="0" smtClean="0"/>
              <a:t>Le seul mouvement possible entre le barillet et le bâti est une rotation. Ce type de liaison est appelé une liaison </a:t>
            </a:r>
            <a:r>
              <a:rPr lang="fr-FR" sz="1800" b="1" dirty="0" smtClean="0"/>
              <a:t>pivot</a:t>
            </a:r>
            <a:r>
              <a:rPr lang="fr-FR" sz="1800" dirty="0" smtClean="0"/>
              <a:t>. Géométriquement, il va donc falloir  assurer : </a:t>
            </a:r>
          </a:p>
          <a:p>
            <a:r>
              <a:rPr lang="fr-FR" sz="1800" dirty="0" smtClean="0"/>
              <a:t>une </a:t>
            </a:r>
            <a:r>
              <a:rPr lang="fr-FR" sz="1800" dirty="0" err="1" smtClean="0"/>
              <a:t>coaxialité</a:t>
            </a:r>
            <a:r>
              <a:rPr lang="fr-FR" sz="1800" dirty="0" smtClean="0"/>
              <a:t> entre l’axe du bâti et l’axe du barillet;</a:t>
            </a:r>
          </a:p>
          <a:p>
            <a:r>
              <a:rPr lang="fr-FR" sz="1800" dirty="0" smtClean="0"/>
              <a:t>Un contact entre une partie plane du barillet et une parie plane du roulement</a:t>
            </a:r>
          </a:p>
          <a:p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3571876"/>
            <a:ext cx="3188404" cy="307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Connecteur droit avec flèche 8"/>
          <p:cNvCxnSpPr/>
          <p:nvPr/>
        </p:nvCxnSpPr>
        <p:spPr>
          <a:xfrm rot="16200000" flipV="1">
            <a:off x="3107521" y="4607727"/>
            <a:ext cx="1785950" cy="428628"/>
          </a:xfrm>
          <a:prstGeom prst="straightConnector1">
            <a:avLst/>
          </a:prstGeom>
          <a:ln w="28575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rot="16200000" flipV="1">
            <a:off x="3464711" y="4822041"/>
            <a:ext cx="1571636" cy="71438"/>
          </a:xfrm>
          <a:prstGeom prst="straightConnector1">
            <a:avLst/>
          </a:prstGeom>
          <a:ln w="28575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4286248" y="428625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alibri" pitchFamily="34" charset="0"/>
              </a:rPr>
              <a:t>Coaxialité</a:t>
            </a:r>
            <a:r>
              <a:rPr lang="fr-FR" dirty="0" smtClean="0">
                <a:latin typeface="Calibri" pitchFamily="34" charset="0"/>
              </a:rPr>
              <a:t> des cylindres</a:t>
            </a:r>
            <a:endParaRPr lang="fr-FR" dirty="0">
              <a:latin typeface="Calibri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214414" y="4429132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itchFamily="34" charset="0"/>
              </a:rPr>
              <a:t>Contact plan – plan </a:t>
            </a:r>
            <a:endParaRPr lang="fr-FR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421</TotalTime>
  <Words>992</Words>
  <Application>Microsoft Office PowerPoint</Application>
  <PresentationFormat>Affichage à l'écran (4:3)</PresentationFormat>
  <Paragraphs>203</Paragraphs>
  <Slides>30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1" baseType="lpstr">
      <vt:lpstr>Oriel</vt:lpstr>
      <vt:lpstr>7 – Étude des Systèmes Mécaniques : Analyser, Concevoir, Réaliser</vt:lpstr>
      <vt:lpstr>Contexte</vt:lpstr>
      <vt:lpstr>Préambule</vt:lpstr>
      <vt:lpstr>Objectifs</vt:lpstr>
      <vt:lpstr>ASSEMBLAGE DE LA POMPE</vt:lpstr>
      <vt:lpstr>Assemblage de la pompe</vt:lpstr>
      <vt:lpstr>Assemblage de la pompe Débuter</vt:lpstr>
      <vt:lpstr>Assemblage de la pompe Débuter</vt:lpstr>
      <vt:lpstr>Assemblage de la pompe Ajouter les contraintes</vt:lpstr>
      <vt:lpstr>Assemblage de la pompe Ajouter les contraintes</vt:lpstr>
      <vt:lpstr>Assemblage de la pompe Ajouter les contraintes</vt:lpstr>
      <vt:lpstr>Assemblage de la pompe Ajouter les contraintes</vt:lpstr>
      <vt:lpstr>Assemblage de la pompe Déplacement des composants</vt:lpstr>
      <vt:lpstr>Etude cinématique de la pompe</vt:lpstr>
      <vt:lpstr>Etude cinématique</vt:lpstr>
      <vt:lpstr>Méca 3D</vt:lpstr>
      <vt:lpstr>Méca 3D Ajout des assemblages</vt:lpstr>
      <vt:lpstr>Méca 3D Ajout des liaisons</vt:lpstr>
      <vt:lpstr>Méca 3D Ajout des liaisons</vt:lpstr>
      <vt:lpstr>Méca 3D Calcul Mécanique</vt:lpstr>
      <vt:lpstr>méca 3D Lancement de la simulation</vt:lpstr>
      <vt:lpstr>Méca 3D Tracé de courbes</vt:lpstr>
      <vt:lpstr>Méca 3D Tracé des courbes</vt:lpstr>
      <vt:lpstr>Exploitation de la courbe</vt:lpstr>
      <vt:lpstr>Tracer de la courbe</vt:lpstr>
      <vt:lpstr>Exploitation de la courbe</vt:lpstr>
      <vt:lpstr>Exploitation de la courbe sur Excel</vt:lpstr>
      <vt:lpstr>Exploitation de la courbe sur Excel</vt:lpstr>
      <vt:lpstr>Exploitation de la courbe sur Excel</vt:lpstr>
      <vt:lpstr>Exploitation de la courbe sur Excel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ADMIN1</cp:lastModifiedBy>
  <cp:revision>72</cp:revision>
  <dcterms:created xsi:type="dcterms:W3CDTF">2014-07-08T14:08:53Z</dcterms:created>
  <dcterms:modified xsi:type="dcterms:W3CDTF">2014-09-11T09:28:09Z</dcterms:modified>
</cp:coreProperties>
</file>