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262" r:id="rId3"/>
    <p:sldId id="257" r:id="rId4"/>
    <p:sldId id="258" r:id="rId5"/>
    <p:sldId id="259" r:id="rId6"/>
    <p:sldId id="260" r:id="rId7"/>
    <p:sldId id="278" r:id="rId8"/>
    <p:sldId id="281" r:id="rId9"/>
    <p:sldId id="293" r:id="rId10"/>
    <p:sldId id="294" r:id="rId11"/>
    <p:sldId id="298" r:id="rId12"/>
    <p:sldId id="297" r:id="rId13"/>
    <p:sldId id="299" r:id="rId14"/>
    <p:sldId id="289" r:id="rId15"/>
    <p:sldId id="300" r:id="rId16"/>
    <p:sldId id="302" r:id="rId17"/>
    <p:sldId id="290" r:id="rId18"/>
    <p:sldId id="291" r:id="rId19"/>
    <p:sldId id="301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5D4"/>
    <a:srgbClr val="E6B9B8"/>
    <a:srgbClr val="BE4B4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34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14/10/2014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 smtClean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A961F90-11F6-4966-B0E5-2BB20F714B78}" type="datetime1">
              <a:rPr lang="fr-FR" smtClean="0"/>
              <a:pPr/>
              <a:t>14/10/2014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0BD1-A4B5-444B-B773-B4FDD97DF200}" type="datetime1">
              <a:rPr lang="fr-FR" smtClean="0"/>
              <a:pPr/>
              <a:t>14/10/2014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AF49-C35E-40F6-8345-CA866716EE79}" type="datetime1">
              <a:rPr lang="fr-FR" smtClean="0"/>
              <a:pPr/>
              <a:t>14/10/2014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F7E1-4A71-4560-AA4D-33BBAAF32357}" type="datetime1">
              <a:rPr lang="fr-FR" smtClean="0"/>
              <a:pPr/>
              <a:t>14/10/2014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BE6CECE-C4BA-493A-9F45-8F69D8200EC9}" type="datetime1">
              <a:rPr lang="fr-FR" smtClean="0"/>
              <a:pPr/>
              <a:t>14/10/2014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0324-51BB-4021-B482-6C084AB66459}" type="datetime1">
              <a:rPr lang="fr-FR" smtClean="0"/>
              <a:pPr/>
              <a:t>14/10/2014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A39B-E1E0-4B19-A965-1E1097FB3AF3}" type="datetime1">
              <a:rPr lang="fr-FR" smtClean="0"/>
              <a:pPr/>
              <a:t>14/10/2014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A761-699F-4B94-BA43-1E8C0C9C554B}" type="datetime1">
              <a:rPr lang="fr-FR" smtClean="0"/>
              <a:pPr/>
              <a:t>14/10/2014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DE65-0759-4C9C-9804-8C4C0AC5F8D7}" type="datetime1">
              <a:rPr lang="fr-FR" smtClean="0"/>
              <a:pPr/>
              <a:t>14/10/2014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F433-E5EB-4B74-B8BB-3F6D9EEAE800}" type="datetime1">
              <a:rPr lang="fr-FR" smtClean="0"/>
              <a:pPr/>
              <a:t>14/10/2014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AC06-18E9-471A-B77A-CDA5C363BF1F}" type="datetime1">
              <a:rPr lang="fr-FR" smtClean="0"/>
              <a:pPr/>
              <a:t>14/10/2014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178431-C703-4FD6-9F6F-E8F5512852E2}" type="datetime1">
              <a:rPr lang="fr-FR" smtClean="0"/>
              <a:pPr/>
              <a:t>14/10/2014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Cycle de TP 3</a:t>
            </a:r>
            <a:br>
              <a:rPr lang="fr-FR" dirty="0" smtClean="0"/>
            </a:br>
            <a:r>
              <a:rPr lang="fr-FR" dirty="0" smtClean="0"/>
              <a:t>Analyse et modélisation du comportement d'un système de transmission mécanique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Winch de Bateau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57158" y="2000240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Cahier des charges</a:t>
            </a:r>
            <a:endParaRPr lang="fr-FR" i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3143240" y="2000240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Système réel</a:t>
            </a:r>
            <a:endParaRPr lang="fr-FR" i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6215074" y="2000240"/>
            <a:ext cx="292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Système modélisé</a:t>
            </a:r>
            <a:endParaRPr lang="fr-FR" i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6572264" y="785794"/>
            <a:ext cx="2071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IMAGE DU SCHEMA CINEMATIQUE</a:t>
            </a:r>
          </a:p>
        </p:txBody>
      </p:sp>
      <p:pic>
        <p:nvPicPr>
          <p:cNvPr id="20" name="Image 19" descr="http://www.uship.fr/images/rep_articles/grandes/16670_16671_16672.jpg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3643306" y="428604"/>
            <a:ext cx="1140310" cy="1430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Image 20" descr="G:\Github\TP_Documents\Winch\SysML\SysML_Requirements_Diagram__Exigences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571480"/>
            <a:ext cx="1928826" cy="110783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285720" y="1214422"/>
            <a:ext cx="8715436" cy="642942"/>
          </a:xfrm>
        </p:spPr>
        <p:txBody>
          <a:bodyPr>
            <a:normAutofit/>
          </a:bodyPr>
          <a:lstStyle/>
          <a:p>
            <a:r>
              <a:rPr lang="fr-FR" dirty="0" smtClean="0"/>
              <a:t>Identification des composants – Liaison 15, 16, 17, 18</a:t>
            </a:r>
          </a:p>
          <a:p>
            <a:endParaRPr lang="fr-FR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Étude des composants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11" name="Espace réservé du contenu 6"/>
          <p:cNvSpPr txBox="1">
            <a:spLocks/>
          </p:cNvSpPr>
          <p:nvPr/>
        </p:nvSpPr>
        <p:spPr>
          <a:xfrm>
            <a:off x="285720" y="1915462"/>
            <a:ext cx="4214842" cy="44424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Zoom sur le 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</a:t>
            </a:r>
            <a:r>
              <a:rPr lang="fr-FR" sz="2400" dirty="0" smtClean="0">
                <a:solidFill>
                  <a:srgbClr val="FF0000"/>
                </a:solidFill>
              </a:rPr>
              <a:t>n + Coloriage des pièces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Espace réservé du contenu 6"/>
          <p:cNvSpPr txBox="1">
            <a:spLocks/>
          </p:cNvSpPr>
          <p:nvPr/>
        </p:nvSpPr>
        <p:spPr>
          <a:xfrm>
            <a:off x="4572000" y="1928802"/>
            <a:ext cx="4572000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PHOTO des 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composants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Espace réservé du contenu 6"/>
          <p:cNvSpPr txBox="1">
            <a:spLocks/>
          </p:cNvSpPr>
          <p:nvPr/>
        </p:nvSpPr>
        <p:spPr>
          <a:xfrm>
            <a:off x="4572000" y="3500438"/>
            <a:ext cx="4572000" cy="1000132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Modélisation</a:t>
            </a:r>
            <a:r>
              <a:rPr lang="fr-FR" sz="2400" dirty="0" smtClean="0">
                <a:solidFill>
                  <a:srgbClr val="FF0000"/>
                </a:solidFill>
              </a:rPr>
              <a:t> de la liaison. Respecter les couleurs des pièces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contenu 6"/>
          <p:cNvSpPr txBox="1">
            <a:spLocks/>
          </p:cNvSpPr>
          <p:nvPr/>
        </p:nvSpPr>
        <p:spPr>
          <a:xfrm>
            <a:off x="4572000" y="5000636"/>
            <a:ext cx="4572000" cy="18573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Justification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du choix :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fr-FR" sz="2400" baseline="0" dirty="0" smtClean="0">
                <a:solidFill>
                  <a:srgbClr val="FF0000"/>
                </a:solidFill>
              </a:rPr>
              <a:t>Géométrie</a:t>
            </a:r>
            <a:r>
              <a:rPr lang="fr-FR" sz="2400" dirty="0" smtClean="0">
                <a:solidFill>
                  <a:srgbClr val="FF0000"/>
                </a:solidFill>
              </a:rPr>
              <a:t> des zones de contact :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Taille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 zones de contact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285720" y="1214422"/>
            <a:ext cx="8715436" cy="642942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Identification des composants – Cage à aiguilles 7 + Flasque 5 + Corps 18</a:t>
            </a:r>
          </a:p>
          <a:p>
            <a:endParaRPr lang="fr-FR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Étude des composants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11" name="Espace réservé du contenu 6"/>
          <p:cNvSpPr txBox="1">
            <a:spLocks/>
          </p:cNvSpPr>
          <p:nvPr/>
        </p:nvSpPr>
        <p:spPr>
          <a:xfrm>
            <a:off x="285720" y="1915462"/>
            <a:ext cx="4214842" cy="44424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Zoom sur le 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</a:t>
            </a:r>
            <a:r>
              <a:rPr lang="fr-FR" sz="2400" dirty="0" smtClean="0">
                <a:solidFill>
                  <a:srgbClr val="FF0000"/>
                </a:solidFill>
              </a:rPr>
              <a:t>n + Coloriage des pièces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contenu 6"/>
          <p:cNvSpPr txBox="1">
            <a:spLocks/>
          </p:cNvSpPr>
          <p:nvPr/>
        </p:nvSpPr>
        <p:spPr>
          <a:xfrm>
            <a:off x="4572000" y="1928802"/>
            <a:ext cx="4572000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PHOTO des 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composants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Espace réservé du contenu 6"/>
          <p:cNvSpPr txBox="1">
            <a:spLocks/>
          </p:cNvSpPr>
          <p:nvPr/>
        </p:nvSpPr>
        <p:spPr>
          <a:xfrm>
            <a:off x="4572000" y="3500438"/>
            <a:ext cx="4572000" cy="1000132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Modélisation</a:t>
            </a:r>
            <a:r>
              <a:rPr lang="fr-FR" sz="2400" dirty="0" smtClean="0">
                <a:solidFill>
                  <a:srgbClr val="FF0000"/>
                </a:solidFill>
              </a:rPr>
              <a:t> de la liaison. Respecter les couleurs des pièces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Espace réservé du contenu 6"/>
          <p:cNvSpPr txBox="1">
            <a:spLocks/>
          </p:cNvSpPr>
          <p:nvPr/>
        </p:nvSpPr>
        <p:spPr>
          <a:xfrm>
            <a:off x="4572000" y="5000636"/>
            <a:ext cx="4572000" cy="18573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Justification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du choix :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fr-FR" sz="2400" baseline="0" dirty="0" smtClean="0">
                <a:solidFill>
                  <a:srgbClr val="FF0000"/>
                </a:solidFill>
              </a:rPr>
              <a:t>Géométrie</a:t>
            </a:r>
            <a:r>
              <a:rPr lang="fr-FR" sz="2400" dirty="0" smtClean="0">
                <a:solidFill>
                  <a:srgbClr val="FF0000"/>
                </a:solidFill>
              </a:rPr>
              <a:t> des zones de contact :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Taille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 zones de contact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285720" y="1214422"/>
            <a:ext cx="8715436" cy="642942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Identification des composants –  Transmission par engrenages – Flasque 5 – Pignon 17</a:t>
            </a:r>
          </a:p>
          <a:p>
            <a:endParaRPr lang="fr-FR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Étude des composants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11" name="Espace réservé du contenu 6"/>
          <p:cNvSpPr txBox="1">
            <a:spLocks/>
          </p:cNvSpPr>
          <p:nvPr/>
        </p:nvSpPr>
        <p:spPr>
          <a:xfrm>
            <a:off x="285720" y="1915462"/>
            <a:ext cx="4214842" cy="44424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Zoom sur le 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</a:t>
            </a:r>
            <a:r>
              <a:rPr lang="fr-FR" sz="2400" dirty="0" smtClean="0">
                <a:solidFill>
                  <a:srgbClr val="FF0000"/>
                </a:solidFill>
              </a:rPr>
              <a:t>n + Coloriage des pièces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contenu 6"/>
          <p:cNvSpPr txBox="1">
            <a:spLocks/>
          </p:cNvSpPr>
          <p:nvPr/>
        </p:nvSpPr>
        <p:spPr>
          <a:xfrm>
            <a:off x="4572000" y="1928802"/>
            <a:ext cx="4572000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PHOTO des 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composants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Espace réservé du contenu 6"/>
          <p:cNvSpPr txBox="1">
            <a:spLocks/>
          </p:cNvSpPr>
          <p:nvPr/>
        </p:nvSpPr>
        <p:spPr>
          <a:xfrm>
            <a:off x="4572000" y="3500438"/>
            <a:ext cx="4572000" cy="1000132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Modélisation</a:t>
            </a:r>
            <a:r>
              <a:rPr lang="fr-FR" sz="2400" dirty="0" smtClean="0">
                <a:solidFill>
                  <a:srgbClr val="FF0000"/>
                </a:solidFill>
              </a:rPr>
              <a:t> de la liaison. Respecter les couleurs des pièces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Espace réservé du contenu 6"/>
          <p:cNvSpPr txBox="1">
            <a:spLocks/>
          </p:cNvSpPr>
          <p:nvPr/>
        </p:nvSpPr>
        <p:spPr>
          <a:xfrm>
            <a:off x="4572000" y="5000636"/>
            <a:ext cx="4572000" cy="18573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Justification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du choix :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fr-FR" sz="2400" baseline="0" dirty="0" smtClean="0">
                <a:solidFill>
                  <a:srgbClr val="FF0000"/>
                </a:solidFill>
              </a:rPr>
              <a:t>Géométrie</a:t>
            </a:r>
            <a:r>
              <a:rPr lang="fr-FR" sz="2400" dirty="0" smtClean="0">
                <a:solidFill>
                  <a:srgbClr val="FF0000"/>
                </a:solidFill>
              </a:rPr>
              <a:t> des zones de contact :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Taille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 zones de contact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285720" y="1214422"/>
            <a:ext cx="8715436" cy="642942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Identification des composants –  Roue libre</a:t>
            </a:r>
          </a:p>
          <a:p>
            <a:r>
              <a:rPr lang="fr-FR" b="1" dirty="0" smtClean="0">
                <a:solidFill>
                  <a:srgbClr val="FF0000"/>
                </a:solidFill>
              </a:rPr>
              <a:t>Objectif de la roue libre</a:t>
            </a:r>
          </a:p>
          <a:p>
            <a:endParaRPr lang="fr-FR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Étude des composants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11" name="Espace réservé du contenu 6"/>
          <p:cNvSpPr txBox="1">
            <a:spLocks/>
          </p:cNvSpPr>
          <p:nvPr/>
        </p:nvSpPr>
        <p:spPr>
          <a:xfrm>
            <a:off x="285720" y="1915462"/>
            <a:ext cx="4214842" cy="44424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Zoom sur le 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</a:t>
            </a:r>
            <a:r>
              <a:rPr lang="fr-FR" sz="2400" dirty="0" smtClean="0">
                <a:solidFill>
                  <a:srgbClr val="FF0000"/>
                </a:solidFill>
              </a:rPr>
              <a:t>n + Coloriage des pièces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contenu 6"/>
          <p:cNvSpPr txBox="1">
            <a:spLocks/>
          </p:cNvSpPr>
          <p:nvPr/>
        </p:nvSpPr>
        <p:spPr>
          <a:xfrm>
            <a:off x="4572000" y="1928802"/>
            <a:ext cx="4572000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PHOTO des 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composants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Espace réservé du contenu 6"/>
          <p:cNvSpPr txBox="1">
            <a:spLocks/>
          </p:cNvSpPr>
          <p:nvPr/>
        </p:nvSpPr>
        <p:spPr>
          <a:xfrm>
            <a:off x="4572000" y="3500438"/>
            <a:ext cx="4572000" cy="1000132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Modélisation</a:t>
            </a:r>
            <a:r>
              <a:rPr lang="fr-FR" sz="2400" dirty="0" smtClean="0">
                <a:solidFill>
                  <a:srgbClr val="FF0000"/>
                </a:solidFill>
              </a:rPr>
              <a:t> de la liaison. Respecter les couleurs des pièces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Espace réservé du contenu 6"/>
          <p:cNvSpPr txBox="1">
            <a:spLocks/>
          </p:cNvSpPr>
          <p:nvPr/>
        </p:nvSpPr>
        <p:spPr>
          <a:xfrm>
            <a:off x="4572000" y="5000636"/>
            <a:ext cx="4572000" cy="18573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SCHEMA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PRINCIPE ROUE LIBRE A CLIQUETS</a:t>
            </a:r>
            <a:endParaRPr lang="fr-FR" sz="24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VIDEO EVENTUELLE</a:t>
            </a: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Schéma cinématique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Étude des composants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8" name="Espace réservé du contenu 6"/>
          <p:cNvSpPr txBox="1">
            <a:spLocks/>
          </p:cNvSpPr>
          <p:nvPr/>
        </p:nvSpPr>
        <p:spPr>
          <a:xfrm>
            <a:off x="285720" y="3714752"/>
            <a:ext cx="8643998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SUPERPOSITION DU SCHEMA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ET DU PLAN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Schéma cinématique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Étude des composants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8" name="Espace réservé du contenu 6"/>
          <p:cNvSpPr txBox="1">
            <a:spLocks/>
          </p:cNvSpPr>
          <p:nvPr/>
        </p:nvSpPr>
        <p:spPr>
          <a:xfrm>
            <a:off x="285720" y="3714752"/>
            <a:ext cx="8643998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SCHEMA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CINEMATIQUE SEUL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Schéma </a:t>
            </a:r>
            <a:r>
              <a:rPr lang="fr-FR" dirty="0" smtClean="0"/>
              <a:t>cinématique 3D</a:t>
            </a:r>
            <a:endParaRPr lang="fr-FR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Étude des composants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8" name="Espace réservé du contenu 6"/>
          <p:cNvSpPr txBox="1">
            <a:spLocks/>
          </p:cNvSpPr>
          <p:nvPr/>
        </p:nvSpPr>
        <p:spPr>
          <a:xfrm>
            <a:off x="285720" y="3714752"/>
            <a:ext cx="8643998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SCHEMA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CINEMATIQUE </a:t>
            </a:r>
            <a:r>
              <a:rPr lang="fr-FR" sz="2400" smtClean="0">
                <a:solidFill>
                  <a:srgbClr val="FF0000"/>
                </a:solidFill>
              </a:rPr>
              <a:t>3D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Problématique</a:t>
            </a:r>
          </a:p>
          <a:p>
            <a:pPr lvl="1"/>
            <a:r>
              <a:rPr lang="fr-FR" dirty="0" smtClean="0"/>
              <a:t>Quelles sont les démultiplications obtenues par le winch ?</a:t>
            </a:r>
          </a:p>
          <a:p>
            <a:pPr lvl="2"/>
            <a:r>
              <a:rPr lang="fr-FR" dirty="0" smtClean="0"/>
              <a:t>Démultiplication mesurée :</a:t>
            </a:r>
          </a:p>
          <a:p>
            <a:pPr lvl="2"/>
            <a:endParaRPr lang="fr-FR" dirty="0" smtClean="0"/>
          </a:p>
          <a:p>
            <a:pPr lvl="2"/>
            <a:r>
              <a:rPr lang="fr-FR" dirty="0" smtClean="0"/>
              <a:t>Démultiplication calculée : </a:t>
            </a:r>
          </a:p>
          <a:p>
            <a:pPr lvl="2"/>
            <a:endParaRPr lang="fr-FR" dirty="0" smtClean="0"/>
          </a:p>
          <a:p>
            <a:pPr lvl="2"/>
            <a:endParaRPr lang="fr-FR" dirty="0" smtClean="0"/>
          </a:p>
          <a:p>
            <a:pPr lvl="1"/>
            <a:r>
              <a:rPr lang="fr-FR" dirty="0" smtClean="0"/>
              <a:t>Comment sont-elles obtenues ?</a:t>
            </a:r>
          </a:p>
          <a:p>
            <a:pPr lvl="2"/>
            <a:r>
              <a:rPr lang="fr-FR" dirty="0" smtClean="0"/>
              <a:t>Solutions technologiques pour assurer les démultiplications ?</a:t>
            </a:r>
          </a:p>
          <a:p>
            <a:pPr lvl="3"/>
            <a:r>
              <a:rPr lang="fr-FR" dirty="0" smtClean="0"/>
              <a:t>Solution 1</a:t>
            </a:r>
          </a:p>
          <a:p>
            <a:pPr lvl="3"/>
            <a:r>
              <a:rPr lang="fr-FR" dirty="0" smtClean="0"/>
              <a:t>Solution 2</a:t>
            </a:r>
          </a:p>
          <a:p>
            <a:pPr lvl="3"/>
            <a:r>
              <a:rPr lang="fr-FR" dirty="0" smtClean="0"/>
              <a:t>…</a:t>
            </a:r>
          </a:p>
          <a:p>
            <a:pPr lvl="3"/>
            <a:r>
              <a:rPr lang="fr-FR" dirty="0" smtClean="0"/>
              <a:t>Solution n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Problématique</a:t>
            </a:r>
            <a:endParaRPr lang="fr-FR" sz="1600" dirty="0" smtClean="0">
              <a:solidFill>
                <a:schemeClr val="tx2"/>
              </a:solidFill>
              <a:latin typeface="Calibri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Analyse des écarts</a:t>
            </a:r>
          </a:p>
        </p:txBody>
      </p:sp>
      <p:sp>
        <p:nvSpPr>
          <p:cNvPr id="27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b="1" dirty="0" smtClean="0"/>
              <a:t>Conclusion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b="1" dirty="0" smtClean="0"/>
              <a:t>Conclusion</a:t>
            </a:r>
            <a:endParaRPr lang="fr-FR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>
            <a:normAutofit/>
          </a:bodyPr>
          <a:lstStyle/>
          <a:p>
            <a:r>
              <a:rPr lang="fr-FR" sz="2000" dirty="0" smtClean="0"/>
              <a:t>Problématique</a:t>
            </a:r>
          </a:p>
          <a:p>
            <a:pPr lvl="1"/>
            <a:r>
              <a:rPr lang="fr-FR" sz="1800" dirty="0" smtClean="0"/>
              <a:t>Quelles sont les démultiplications obtenues par le winch ?</a:t>
            </a:r>
          </a:p>
          <a:p>
            <a:pPr lvl="1"/>
            <a:r>
              <a:rPr lang="fr-FR" sz="1800" dirty="0" smtClean="0"/>
              <a:t>Comment sont-elles obtenues ?</a:t>
            </a:r>
          </a:p>
          <a:p>
            <a:r>
              <a:rPr lang="fr-FR" sz="2000" dirty="0" smtClean="0"/>
              <a:t>Quantification des écarts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Problématique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Analyse des écarts</a:t>
            </a:r>
          </a:p>
        </p:txBody>
      </p:sp>
      <p:grpSp>
        <p:nvGrpSpPr>
          <p:cNvPr id="3" name="Groupe 23"/>
          <p:cNvGrpSpPr/>
          <p:nvPr/>
        </p:nvGrpSpPr>
        <p:grpSpPr>
          <a:xfrm>
            <a:off x="428596" y="2786058"/>
            <a:ext cx="4863844" cy="3571900"/>
            <a:chOff x="251520" y="944724"/>
            <a:chExt cx="8008199" cy="5881046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556792"/>
              <a:ext cx="909638" cy="1426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363" y="944724"/>
              <a:ext cx="1663132" cy="936104"/>
            </a:xfrm>
            <a:prstGeom prst="ellipse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9127" b="7418"/>
            <a:stretch/>
          </p:blipFill>
          <p:spPr bwMode="auto">
            <a:xfrm>
              <a:off x="251520" y="5280749"/>
              <a:ext cx="2088232" cy="15450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429000"/>
              <a:ext cx="2051035" cy="1419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Flèche droite 11"/>
            <p:cNvSpPr/>
            <p:nvPr/>
          </p:nvSpPr>
          <p:spPr>
            <a:xfrm>
              <a:off x="2771800" y="1772816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Domaine du client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3" name="Flèche droite 12"/>
            <p:cNvSpPr/>
            <p:nvPr/>
          </p:nvSpPr>
          <p:spPr>
            <a:xfrm>
              <a:off x="2771800" y="3780534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Domaine du laboratoire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4" name="Flèche droite 13"/>
            <p:cNvSpPr/>
            <p:nvPr/>
          </p:nvSpPr>
          <p:spPr>
            <a:xfrm>
              <a:off x="2771800" y="5694943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Domaine de la simulation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054787" y="1807966"/>
              <a:ext cx="1469538" cy="658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Performances</a:t>
              </a:r>
              <a:endParaRPr lang="fr-FR" sz="1000" dirty="0">
                <a:solidFill>
                  <a:prstClr val="black"/>
                </a:solidFill>
              </a:endParaRPr>
            </a:p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attendues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6054787" y="3815683"/>
              <a:ext cx="1469538" cy="658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Performances mesurées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6054787" y="5730093"/>
              <a:ext cx="1469538" cy="658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Performance simulées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8" name="Double flèche verticale 17"/>
            <p:cNvSpPr/>
            <p:nvPr/>
          </p:nvSpPr>
          <p:spPr>
            <a:xfrm>
              <a:off x="6537530" y="4564789"/>
              <a:ext cx="504056" cy="1106764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0" dirty="0">
                <a:solidFill>
                  <a:prstClr val="white"/>
                </a:solidFill>
              </a:endParaRPr>
            </a:p>
          </p:txBody>
        </p:sp>
        <p:sp>
          <p:nvSpPr>
            <p:cNvPr id="19" name="Double flèche verticale 18"/>
            <p:cNvSpPr/>
            <p:nvPr/>
          </p:nvSpPr>
          <p:spPr>
            <a:xfrm>
              <a:off x="7524328" y="2181856"/>
              <a:ext cx="504056" cy="3913986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0" dirty="0">
                <a:solidFill>
                  <a:prstClr val="white"/>
                </a:solidFill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 rot="16200000">
              <a:off x="5282733" y="2930110"/>
              <a:ext cx="1944216" cy="43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Ecart 1</a:t>
              </a:r>
            </a:p>
          </p:txBody>
        </p:sp>
        <p:sp>
          <p:nvSpPr>
            <p:cNvPr id="21" name="ZoneTexte 20"/>
            <p:cNvSpPr txBox="1"/>
            <p:nvPr/>
          </p:nvSpPr>
          <p:spPr>
            <a:xfrm rot="16200000">
              <a:off x="5282293" y="4908365"/>
              <a:ext cx="1944216" cy="43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Ecart 2</a:t>
              </a:r>
            </a:p>
          </p:txBody>
        </p:sp>
        <p:sp>
          <p:nvSpPr>
            <p:cNvPr id="22" name="ZoneTexte 21"/>
            <p:cNvSpPr txBox="1"/>
            <p:nvPr/>
          </p:nvSpPr>
          <p:spPr>
            <a:xfrm rot="16200000">
              <a:off x="7072244" y="3923480"/>
              <a:ext cx="1944216" cy="43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Ecart 3</a:t>
              </a:r>
            </a:p>
          </p:txBody>
        </p:sp>
        <p:sp>
          <p:nvSpPr>
            <p:cNvPr id="23" name="Double flèche verticale 22"/>
            <p:cNvSpPr/>
            <p:nvPr/>
          </p:nvSpPr>
          <p:spPr>
            <a:xfrm>
              <a:off x="6537530" y="2613359"/>
              <a:ext cx="504056" cy="1106764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" dirty="0" smtClean="0">
                  <a:solidFill>
                    <a:prstClr val="white"/>
                  </a:solidFill>
                </a:rPr>
                <a:t>  </a:t>
              </a:r>
              <a:endParaRPr lang="fr-FR" sz="100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ZoneTexte 24"/>
          <p:cNvSpPr txBox="1"/>
          <p:nvPr/>
        </p:nvSpPr>
        <p:spPr>
          <a:xfrm>
            <a:off x="5429256" y="2763750"/>
            <a:ext cx="3571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 Remplacer les images par des images adéquates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Préciser sur quel écart on a travaillé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Donner des valeurs des performances et des écarts mesurables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Présentation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Présentation du système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Problématique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Fonctionnement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Répartition</a:t>
            </a:r>
            <a:r>
              <a:rPr kumimoji="0" lang="fr-FR" sz="16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des tâches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357694"/>
            <a:ext cx="7929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Trouver une photo du système réel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Ajouter une photo du système de laboratoire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Présenter le système dans le contexte réel d’utilisation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Présenter une différence majeure entre le système réel et le système de laboratoire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Indiquer le diagramme des cas d’utilisation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Problématique</a:t>
            </a:r>
          </a:p>
          <a:p>
            <a:pPr lvl="1"/>
            <a:r>
              <a:rPr lang="fr-FR" dirty="0" smtClean="0"/>
              <a:t>Quelles sont les démultiplications obtenues par le winch ?</a:t>
            </a:r>
          </a:p>
          <a:p>
            <a:pPr lvl="1"/>
            <a:r>
              <a:rPr lang="fr-FR" dirty="0" smtClean="0"/>
              <a:t>Comment sont-elles obtenues ?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Problématique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Fonctionnement</a:t>
            </a:r>
          </a:p>
          <a:p>
            <a:pPr>
              <a:spcBef>
                <a:spcPct val="0"/>
              </a:spcBef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Répartition des tâches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643446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Expliquer en quelques mots la problématique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le diagramme des exigences en mettant en valeur l’exigence concernée (ou la rajouter si elle n’existe pas). 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Présentation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Problématique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Fonctionnement</a:t>
            </a:r>
          </a:p>
          <a:p>
            <a:pPr>
              <a:spcBef>
                <a:spcPct val="0"/>
              </a:spcBef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Répartition des tâches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643446"/>
            <a:ext cx="7929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 Expliquer le fonctionnement du WINCH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 Expliquer pourquoi on se pose le problème ?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 Indiquer les constituants du Winch (Chaîne fonctionnelle, IBD, autre)</a:t>
            </a:r>
          </a:p>
          <a:p>
            <a:pPr>
              <a:buFont typeface="Arial" pitchFamily="34" charset="0"/>
              <a:buChar char="•"/>
            </a:pPr>
            <a:endParaRPr lang="fr-FR" b="1" dirty="0" smtClean="0">
              <a:solidFill>
                <a:srgbClr val="FF0000"/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Présentation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Problématique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Fonctionnement</a:t>
            </a:r>
          </a:p>
          <a:p>
            <a:pPr>
              <a:spcBef>
                <a:spcPct val="0"/>
              </a:spcBef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Répartition des tâches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643446"/>
            <a:ext cx="792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En vue de répondre à la problématique,  expliquer le rôle de chacun</a:t>
            </a: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Présentation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du système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Plan du système colorié</a:t>
            </a:r>
          </a:p>
          <a:p>
            <a:endParaRPr lang="fr-FR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Étude des composants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42910" y="5000636"/>
            <a:ext cx="7929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Ajouter le plan du système colorié en tenant compte des classes d’équivalence cinématique</a:t>
            </a:r>
          </a:p>
          <a:p>
            <a:r>
              <a:rPr lang="fr-FR" b="1" dirty="0" smtClean="0">
                <a:solidFill>
                  <a:srgbClr val="FF0000"/>
                </a:solidFill>
              </a:rPr>
              <a:t>Entourer les zones étudiées juste après</a:t>
            </a:r>
          </a:p>
        </p:txBody>
      </p:sp>
      <p:sp>
        <p:nvSpPr>
          <p:cNvPr id="3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285720" y="1214422"/>
            <a:ext cx="8401080" cy="642942"/>
          </a:xfrm>
        </p:spPr>
        <p:txBody>
          <a:bodyPr>
            <a:normAutofit fontScale="92500"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Identification des composants – EXEMPLE : Flasque 4 – 5 </a:t>
            </a:r>
          </a:p>
          <a:p>
            <a:endParaRPr lang="fr-FR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Étude des composants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13" name="Espace réservé du contenu 6"/>
          <p:cNvSpPr txBox="1">
            <a:spLocks/>
          </p:cNvSpPr>
          <p:nvPr/>
        </p:nvSpPr>
        <p:spPr>
          <a:xfrm>
            <a:off x="4643438" y="1928802"/>
            <a:ext cx="4214842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PHOTO du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composant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214553"/>
            <a:ext cx="3429024" cy="3602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Ellipse 14"/>
          <p:cNvSpPr/>
          <p:nvPr/>
        </p:nvSpPr>
        <p:spPr>
          <a:xfrm>
            <a:off x="2714612" y="2285992"/>
            <a:ext cx="1071570" cy="571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>
            <a:off x="5857884" y="5786454"/>
            <a:ext cx="785818" cy="158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rot="5400000">
            <a:off x="6643702" y="5072074"/>
            <a:ext cx="714380" cy="71438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rot="10800000">
            <a:off x="7358082" y="5072074"/>
            <a:ext cx="571504" cy="158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rot="5400000">
            <a:off x="7644628" y="5143512"/>
            <a:ext cx="142082" cy="79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rot="10800000">
            <a:off x="7572396" y="5214950"/>
            <a:ext cx="285752" cy="79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rot="5400000" flipH="1" flipV="1">
            <a:off x="5930116" y="6072206"/>
            <a:ext cx="570710" cy="79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000760" y="6357958"/>
            <a:ext cx="428628" cy="214314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space réservé du contenu 6"/>
          <p:cNvSpPr txBox="1">
            <a:spLocks/>
          </p:cNvSpPr>
          <p:nvPr/>
        </p:nvSpPr>
        <p:spPr>
          <a:xfrm>
            <a:off x="4714876" y="4071942"/>
            <a:ext cx="4214842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Modélisation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Arc 35"/>
          <p:cNvSpPr/>
          <p:nvPr/>
        </p:nvSpPr>
        <p:spPr>
          <a:xfrm>
            <a:off x="3214678" y="214290"/>
            <a:ext cx="8429684" cy="5000660"/>
          </a:xfrm>
          <a:prstGeom prst="arc">
            <a:avLst>
              <a:gd name="adj1" fmla="val 5222249"/>
              <a:gd name="adj2" fmla="val 10662224"/>
            </a:avLst>
          </a:prstGeom>
          <a:noFill/>
          <a:ln w="28575">
            <a:solidFill>
              <a:srgbClr val="FF0000"/>
            </a:solidFill>
            <a:head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37" name="Ellipse 36"/>
          <p:cNvSpPr/>
          <p:nvPr/>
        </p:nvSpPr>
        <p:spPr>
          <a:xfrm>
            <a:off x="1214414" y="2786058"/>
            <a:ext cx="1912590" cy="571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Arc 37"/>
          <p:cNvSpPr/>
          <p:nvPr/>
        </p:nvSpPr>
        <p:spPr>
          <a:xfrm>
            <a:off x="1643042" y="1500174"/>
            <a:ext cx="8429684" cy="5000660"/>
          </a:xfrm>
          <a:prstGeom prst="arc">
            <a:avLst>
              <a:gd name="adj1" fmla="val 5222249"/>
              <a:gd name="adj2" fmla="val 11321618"/>
            </a:avLst>
          </a:prstGeom>
          <a:noFill/>
          <a:ln w="28575">
            <a:solidFill>
              <a:srgbClr val="FF0000"/>
            </a:solidFill>
            <a:head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4" y="2714620"/>
            <a:ext cx="1429754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72330" y="2714620"/>
            <a:ext cx="1357322" cy="139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455</TotalTime>
  <Words>673</Words>
  <Application>Microsoft Office PowerPoint</Application>
  <PresentationFormat>Affichage à l'écran (4:3)</PresentationFormat>
  <Paragraphs>182</Paragraphs>
  <Slides>19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Origine</vt:lpstr>
      <vt:lpstr>Cycle de TP 3 Analyse et modélisation du comportement d'un système de transmission mécanique</vt:lpstr>
      <vt:lpstr>Présentation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Modélisation du système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Conclusion</vt:lpstr>
      <vt:lpstr>Présentation Modélisation du système Conclusion</vt:lpstr>
      <vt:lpstr>Présentation Modélisation du système Conclusion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3 Modélisation cinématique</dc:title>
  <dc:creator>Xavier Pessoles</dc:creator>
  <cp:lastModifiedBy>XP</cp:lastModifiedBy>
  <cp:revision>83</cp:revision>
  <dcterms:created xsi:type="dcterms:W3CDTF">2014-09-30T07:33:25Z</dcterms:created>
  <dcterms:modified xsi:type="dcterms:W3CDTF">2014-10-14T11:42:13Z</dcterms:modified>
</cp:coreProperties>
</file>