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6"/>
  </p:notes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82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5D4"/>
    <a:srgbClr val="E6B9B8"/>
    <a:srgbClr val="BE4B4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30/09/2014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 smtClean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A961F90-11F6-4966-B0E5-2BB20F714B78}" type="datetime1">
              <a:rPr lang="fr-FR" smtClean="0"/>
              <a:pPr/>
              <a:t>30/09/2014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0BD1-A4B5-444B-B773-B4FDD97DF200}" type="datetime1">
              <a:rPr lang="fr-FR" smtClean="0"/>
              <a:pPr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AF49-C35E-40F6-8345-CA866716EE79}" type="datetime1">
              <a:rPr lang="fr-FR" smtClean="0"/>
              <a:pPr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F7E1-4A71-4560-AA4D-33BBAAF32357}" type="datetime1">
              <a:rPr lang="fr-FR" smtClean="0"/>
              <a:pPr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BE6CECE-C4BA-493A-9F45-8F69D8200EC9}" type="datetime1">
              <a:rPr lang="fr-FR" smtClean="0"/>
              <a:pPr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0324-51BB-4021-B482-6C084AB66459}" type="datetime1">
              <a:rPr lang="fr-FR" smtClean="0"/>
              <a:pPr/>
              <a:t>30/09/2014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A39B-E1E0-4B19-A965-1E1097FB3AF3}" type="datetime1">
              <a:rPr lang="fr-FR" smtClean="0"/>
              <a:pPr/>
              <a:t>30/09/2014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A761-699F-4B94-BA43-1E8C0C9C554B}" type="datetime1">
              <a:rPr lang="fr-FR" smtClean="0"/>
              <a:pPr/>
              <a:t>30/09/2014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DE65-0759-4C9C-9804-8C4C0AC5F8D7}" type="datetime1">
              <a:rPr lang="fr-FR" smtClean="0"/>
              <a:pPr/>
              <a:t>30/09/2014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F433-E5EB-4B74-B8BB-3F6D9EEAE800}" type="datetime1">
              <a:rPr lang="fr-FR" smtClean="0"/>
              <a:pPr/>
              <a:t>30/09/2014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AC06-18E9-471A-B77A-CDA5C363BF1F}" type="datetime1">
              <a:rPr lang="fr-FR" smtClean="0"/>
              <a:pPr/>
              <a:t>30/09/2014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178431-C703-4FD6-9F6F-E8F5512852E2}" type="datetime1">
              <a:rPr lang="fr-FR" smtClean="0"/>
              <a:pPr/>
              <a:t>30/09/2014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Cycle de TP 2</a:t>
            </a:r>
            <a:br>
              <a:rPr lang="fr-FR" dirty="0" smtClean="0"/>
            </a:br>
            <a:r>
              <a:rPr lang="fr-FR" dirty="0" smtClean="0"/>
              <a:t>Expérimenter et analyser le fonctionnement des composants remplissant la fonction acquérir des systèmes </a:t>
            </a:r>
            <a:r>
              <a:rPr lang="fr-FR" smtClean="0"/>
              <a:t>pluritechniques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Cordeuse de raquette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4714884"/>
            <a:ext cx="3316847" cy="2374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Groupe 7"/>
          <p:cNvGrpSpPr/>
          <p:nvPr/>
        </p:nvGrpSpPr>
        <p:grpSpPr>
          <a:xfrm>
            <a:off x="142844" y="214290"/>
            <a:ext cx="2018658" cy="1785950"/>
            <a:chOff x="857224" y="2071678"/>
            <a:chExt cx="2018658" cy="1785950"/>
          </a:xfrm>
        </p:grpSpPr>
        <p:pic>
          <p:nvPicPr>
            <p:cNvPr id="9" name="Picture 3" descr="C:\Documents and Settings\JIPE\Bureau\SysML_Block_Definition_Diagram__DiagContext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43042" y="3071810"/>
              <a:ext cx="1232840" cy="785818"/>
            </a:xfrm>
            <a:prstGeom prst="rect">
              <a:avLst/>
            </a:prstGeom>
            <a:ln>
              <a:noFill/>
            </a:ln>
            <a:effectLst>
              <a:reflection blurRad="12700" stA="30000" endPos="30000" dist="5000" dir="5400000" sy="-100000" algn="bl" rotWithShape="0"/>
            </a:effectLst>
            <a:scene3d>
              <a:camera prst="perspectiveContrastingLeftFacing">
                <a:rot lat="300000" lon="19800000" rev="0"/>
              </a:camera>
              <a:lightRig rig="threePt" dir="t">
                <a:rot lat="0" lon="0" rev="2700000"/>
              </a:lightRig>
            </a:scene3d>
            <a:sp3d>
              <a:bevelT w="63500" h="50800"/>
            </a:sp3d>
          </p:spPr>
        </p:pic>
        <p:pic>
          <p:nvPicPr>
            <p:cNvPr id="10" name="Picture 4" descr="C:\Documents and Settings\JIPE\Bureau\SysML_Block_Definition_Diagram__Diagrammes_structurels__BDD01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57224" y="2071678"/>
              <a:ext cx="1920470" cy="1376368"/>
            </a:xfrm>
            <a:prstGeom prst="rect">
              <a:avLst/>
            </a:prstGeom>
            <a:ln>
              <a:noFill/>
            </a:ln>
            <a:effectLst>
              <a:reflection blurRad="12700" stA="30000" endPos="30000" dist="5000" dir="5400000" sy="-100000" algn="bl" rotWithShape="0"/>
            </a:effectLst>
            <a:scene3d>
              <a:camera prst="perspectiveContrastingLeftFacing">
                <a:rot lat="300000" lon="19800000" rev="0"/>
              </a:camera>
              <a:lightRig rig="threePt" dir="t">
                <a:rot lat="0" lon="0" rev="2700000"/>
              </a:lightRig>
            </a:scene3d>
            <a:sp3d>
              <a:bevelT w="63500" h="50800"/>
            </a:sp3d>
          </p:spPr>
        </p:pic>
        <p:pic>
          <p:nvPicPr>
            <p:cNvPr id="11" name="Picture 8" descr="C:\Documents and Settings\JIPE\Bureau\SysML_Requirements_Diagram__Exigences_client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285852" y="2285992"/>
              <a:ext cx="1429305" cy="1345670"/>
            </a:xfrm>
            <a:prstGeom prst="rect">
              <a:avLst/>
            </a:prstGeom>
            <a:ln>
              <a:noFill/>
            </a:ln>
            <a:effectLst>
              <a:reflection blurRad="12700" stA="30000" endPos="30000" dist="5000" dir="5400000" sy="-100000" algn="bl" rotWithShape="0"/>
            </a:effectLst>
            <a:scene3d>
              <a:camera prst="perspectiveContrastingLeftFacing">
                <a:rot lat="300000" lon="19800000" rev="0"/>
              </a:camera>
              <a:lightRig rig="threePt" dir="t">
                <a:rot lat="0" lon="0" rev="2700000"/>
              </a:lightRig>
            </a:scene3d>
            <a:sp3d>
              <a:bevelT w="63500" h="50800"/>
            </a:sp3d>
          </p:spPr>
        </p:pic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00364" y="214290"/>
            <a:ext cx="2684122" cy="1643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0" y="2000240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Cahier des charges</a:t>
            </a:r>
            <a:endParaRPr lang="fr-FR" i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15074" y="0"/>
            <a:ext cx="1962524" cy="1585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ZoneTexte 13"/>
          <p:cNvSpPr txBox="1"/>
          <p:nvPr/>
        </p:nvSpPr>
        <p:spPr>
          <a:xfrm>
            <a:off x="3143240" y="2000240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Système réel</a:t>
            </a:r>
            <a:endParaRPr lang="fr-FR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477408" y="785794"/>
            <a:ext cx="1666592" cy="1047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ZoneTexte 14"/>
          <p:cNvSpPr txBox="1"/>
          <p:nvPr/>
        </p:nvSpPr>
        <p:spPr>
          <a:xfrm>
            <a:off x="6215074" y="2000240"/>
            <a:ext cx="292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Système modélisé</a:t>
            </a:r>
            <a:endParaRPr lang="fr-F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b="1" dirty="0" smtClean="0"/>
              <a:t>Descriptions structurelle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Description de la chaîne d’énergie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Description de la chaîne d’information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Synthèse – Diagramme de blocs internes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5143512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une photo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Décrire succinctement le fonctionnement du composant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Si vous avez le temps, ajouter le diagramme de bloc interne</a:t>
            </a:r>
          </a:p>
        </p:txBody>
      </p:sp>
      <p:sp>
        <p:nvSpPr>
          <p:cNvPr id="172" name="Rectangle à coins arrondis 171"/>
          <p:cNvSpPr/>
          <p:nvPr/>
        </p:nvSpPr>
        <p:spPr>
          <a:xfrm>
            <a:off x="372544" y="1544897"/>
            <a:ext cx="8643998" cy="2571768"/>
          </a:xfrm>
          <a:prstGeom prst="roundRect">
            <a:avLst>
              <a:gd name="adj" fmla="val 8149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4"/>
            </a:solidFill>
            <a:prstDash val="solid"/>
          </a:ln>
          <a:effectLst/>
        </p:spPr>
        <p:txBody>
          <a:bodyPr rtlCol="0" anchor="b"/>
          <a:lstStyle/>
          <a:p>
            <a:pPr algn="ctr">
              <a:defRPr/>
            </a:pPr>
            <a:r>
              <a:rPr lang="fr-FR" sz="1400" i="1" kern="0" dirty="0" smtClean="0">
                <a:solidFill>
                  <a:prstClr val="black"/>
                </a:solidFill>
                <a:latin typeface="Calibri"/>
              </a:rPr>
              <a:t>Chaîne d’énergie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515420" y="1759211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ALIMENTER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2290130" y="1759211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MODULER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cxnSp>
        <p:nvCxnSpPr>
          <p:cNvPr id="175" name="Connecteur droit 174"/>
          <p:cNvCxnSpPr>
            <a:stCxn id="173" idx="3"/>
            <a:endCxn id="174" idx="1"/>
          </p:cNvCxnSpPr>
          <p:nvPr/>
        </p:nvCxnSpPr>
        <p:spPr>
          <a:xfrm>
            <a:off x="1955420" y="2047211"/>
            <a:ext cx="334710" cy="1588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76" name="Rectangle 175"/>
          <p:cNvSpPr/>
          <p:nvPr/>
        </p:nvSpPr>
        <p:spPr>
          <a:xfrm>
            <a:off x="4076080" y="1759211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7659220" y="2259277"/>
            <a:ext cx="1071570" cy="1428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AGIR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MORS DE TIRAGE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504180" y="2687905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2290130" y="2687905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</p:txBody>
      </p:sp>
      <p:cxnSp>
        <p:nvCxnSpPr>
          <p:cNvPr id="186" name="Connecteur droit 185"/>
          <p:cNvCxnSpPr/>
          <p:nvPr/>
        </p:nvCxnSpPr>
        <p:spPr>
          <a:xfrm>
            <a:off x="3718890" y="2044963"/>
            <a:ext cx="345950" cy="1588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7" name="Connecteur droit 186"/>
          <p:cNvCxnSpPr/>
          <p:nvPr/>
        </p:nvCxnSpPr>
        <p:spPr>
          <a:xfrm>
            <a:off x="1932940" y="2973657"/>
            <a:ext cx="345950" cy="1588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8" name="Connecteur droit 187"/>
          <p:cNvCxnSpPr/>
          <p:nvPr/>
        </p:nvCxnSpPr>
        <p:spPr>
          <a:xfrm>
            <a:off x="7290790" y="2973657"/>
            <a:ext cx="345950" cy="1588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89" name="Rectangle 188"/>
          <p:cNvSpPr/>
          <p:nvPr/>
        </p:nvSpPr>
        <p:spPr>
          <a:xfrm>
            <a:off x="4076080" y="2687905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</p:txBody>
      </p:sp>
      <p:cxnSp>
        <p:nvCxnSpPr>
          <p:cNvPr id="191" name="Connecteur droit 190"/>
          <p:cNvCxnSpPr/>
          <p:nvPr/>
        </p:nvCxnSpPr>
        <p:spPr>
          <a:xfrm rot="5400000">
            <a:off x="1104989" y="2575922"/>
            <a:ext cx="215902" cy="11240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2" name="Connecteur droit 191"/>
          <p:cNvCxnSpPr/>
          <p:nvPr/>
        </p:nvCxnSpPr>
        <p:spPr>
          <a:xfrm>
            <a:off x="1218560" y="2473591"/>
            <a:ext cx="3571900" cy="1588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93" name="Connecteur droit 192"/>
          <p:cNvCxnSpPr>
            <a:endCxn id="176" idx="2"/>
          </p:cNvCxnSpPr>
          <p:nvPr/>
        </p:nvCxnSpPr>
        <p:spPr>
          <a:xfrm rot="5400000" flipH="1" flipV="1">
            <a:off x="4724080" y="2401591"/>
            <a:ext cx="138380" cy="5620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94" name="Connecteur droit 193"/>
          <p:cNvCxnSpPr/>
          <p:nvPr/>
        </p:nvCxnSpPr>
        <p:spPr>
          <a:xfrm>
            <a:off x="3718890" y="2973657"/>
            <a:ext cx="345950" cy="1588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5" name="Connecteur droit 194"/>
          <p:cNvCxnSpPr/>
          <p:nvPr/>
        </p:nvCxnSpPr>
        <p:spPr>
          <a:xfrm>
            <a:off x="5504840" y="2973657"/>
            <a:ext cx="345950" cy="1588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6" name="Connecteur droit 195"/>
          <p:cNvCxnSpPr>
            <a:endCxn id="173" idx="1"/>
          </p:cNvCxnSpPr>
          <p:nvPr/>
        </p:nvCxnSpPr>
        <p:spPr>
          <a:xfrm>
            <a:off x="158230" y="2044963"/>
            <a:ext cx="357190" cy="2248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97" name="Flèche vers le bas 196"/>
          <p:cNvSpPr/>
          <p:nvPr/>
        </p:nvSpPr>
        <p:spPr>
          <a:xfrm>
            <a:off x="8016410" y="1473459"/>
            <a:ext cx="285752" cy="78581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7373468" y="1116269"/>
            <a:ext cx="15247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Corde non tendue</a:t>
            </a:r>
            <a:endParaRPr lang="fr-FR" sz="1400" b="1" dirty="0"/>
          </a:p>
        </p:txBody>
      </p:sp>
      <p:sp>
        <p:nvSpPr>
          <p:cNvPr id="199" name="Flèche vers le bas 198"/>
          <p:cNvSpPr/>
          <p:nvPr/>
        </p:nvSpPr>
        <p:spPr>
          <a:xfrm>
            <a:off x="8016410" y="3688037"/>
            <a:ext cx="285752" cy="78581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8286777" y="3929066"/>
            <a:ext cx="85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Corde tendue</a:t>
            </a:r>
            <a:endParaRPr lang="fr-FR" sz="1400" b="1" dirty="0"/>
          </a:p>
        </p:txBody>
      </p:sp>
      <p:cxnSp>
        <p:nvCxnSpPr>
          <p:cNvPr id="201" name="Connecteur droit 200"/>
          <p:cNvCxnSpPr/>
          <p:nvPr/>
        </p:nvCxnSpPr>
        <p:spPr>
          <a:xfrm rot="5400000">
            <a:off x="15354" y="1902087"/>
            <a:ext cx="285752" cy="1588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02" name="Connecteur droit avec flèche 201"/>
          <p:cNvCxnSpPr/>
          <p:nvPr/>
        </p:nvCxnSpPr>
        <p:spPr>
          <a:xfrm rot="5400000" flipH="1" flipV="1">
            <a:off x="5011630" y="1835033"/>
            <a:ext cx="1294652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03" name="Connecteur droit avec flèche 202"/>
          <p:cNvCxnSpPr/>
          <p:nvPr/>
        </p:nvCxnSpPr>
        <p:spPr>
          <a:xfrm rot="5400000" flipH="1" flipV="1">
            <a:off x="5266047" y="2580749"/>
            <a:ext cx="214315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04" name="Connecteur droit avec flèche 203"/>
          <p:cNvCxnSpPr/>
          <p:nvPr/>
        </p:nvCxnSpPr>
        <p:spPr>
          <a:xfrm rot="10800000">
            <a:off x="5373208" y="2473591"/>
            <a:ext cx="285749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06" name="Connecteur droit avec flèche 205"/>
          <p:cNvCxnSpPr/>
          <p:nvPr/>
        </p:nvCxnSpPr>
        <p:spPr>
          <a:xfrm rot="5400000" flipH="1" flipV="1">
            <a:off x="2980824" y="3365772"/>
            <a:ext cx="214315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07" name="Connecteur droit avec flèche 206"/>
          <p:cNvCxnSpPr/>
          <p:nvPr/>
        </p:nvCxnSpPr>
        <p:spPr>
          <a:xfrm rot="10800000">
            <a:off x="229668" y="3473723"/>
            <a:ext cx="2857518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08" name="Connecteur droit avec flèche 207"/>
          <p:cNvCxnSpPr/>
          <p:nvPr/>
        </p:nvCxnSpPr>
        <p:spPr>
          <a:xfrm rot="10800000">
            <a:off x="6858016" y="4259541"/>
            <a:ext cx="944080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09" name="Connecteur droit avec flèche 208"/>
          <p:cNvCxnSpPr/>
          <p:nvPr/>
        </p:nvCxnSpPr>
        <p:spPr>
          <a:xfrm rot="5400000" flipH="1" flipV="1">
            <a:off x="7517138" y="3972995"/>
            <a:ext cx="571504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16" name="Connecteur droit avec flèche 215"/>
          <p:cNvCxnSpPr/>
          <p:nvPr/>
        </p:nvCxnSpPr>
        <p:spPr>
          <a:xfrm rot="5400000" flipH="1" flipV="1">
            <a:off x="6573058" y="2428074"/>
            <a:ext cx="571504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17" name="Connecteur droit avec flèche 216"/>
          <p:cNvCxnSpPr/>
          <p:nvPr/>
        </p:nvCxnSpPr>
        <p:spPr>
          <a:xfrm rot="5400000" flipH="1" flipV="1">
            <a:off x="6430182" y="2428074"/>
            <a:ext cx="571504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90" name="Rectangle 189"/>
          <p:cNvSpPr/>
          <p:nvPr/>
        </p:nvSpPr>
        <p:spPr>
          <a:xfrm>
            <a:off x="5862030" y="2687905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  <a:p>
            <a:pPr algn="ctr"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571472" y="4429132"/>
            <a:ext cx="8358246" cy="2000264"/>
          </a:xfrm>
          <a:prstGeom prst="wedgeRectCallout">
            <a:avLst>
              <a:gd name="adj1" fmla="val -2903"/>
              <a:gd name="adj2" fmla="val -150685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Rectangle 218"/>
          <p:cNvSpPr/>
          <p:nvPr/>
        </p:nvSpPr>
        <p:spPr>
          <a:xfrm>
            <a:off x="4000496" y="1643050"/>
            <a:ext cx="1643074" cy="78581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avec flèche 40"/>
          <p:cNvCxnSpPr/>
          <p:nvPr/>
        </p:nvCxnSpPr>
        <p:spPr>
          <a:xfrm rot="5400000">
            <a:off x="2428863" y="1428733"/>
            <a:ext cx="714378" cy="4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b="1" dirty="0" smtClean="0"/>
              <a:t>Descriptions structurelle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Description de la chaîne d’énergie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Description de la chaîne d’information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Synthèse – Diagramme de blocs internes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5143512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une photo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Décrire succinctement le fonctionnement du composant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Si vous avez le temps, ajouter le diagramme de bloc interne</a:t>
            </a:r>
          </a:p>
        </p:txBody>
      </p:sp>
      <p:sp>
        <p:nvSpPr>
          <p:cNvPr id="172" name="Rectangle à coins arrondis 171"/>
          <p:cNvSpPr/>
          <p:nvPr/>
        </p:nvSpPr>
        <p:spPr>
          <a:xfrm>
            <a:off x="372544" y="1544897"/>
            <a:ext cx="8643998" cy="2571768"/>
          </a:xfrm>
          <a:prstGeom prst="roundRect">
            <a:avLst>
              <a:gd name="adj" fmla="val 8149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4"/>
            </a:solidFill>
            <a:prstDash val="solid"/>
          </a:ln>
          <a:effectLst/>
        </p:spPr>
        <p:txBody>
          <a:bodyPr rtlCol="0" anchor="b"/>
          <a:lstStyle/>
          <a:p>
            <a:pPr algn="ctr">
              <a:defRPr/>
            </a:pPr>
            <a:r>
              <a:rPr lang="fr-FR" sz="1400" i="1" kern="0" dirty="0" smtClean="0">
                <a:solidFill>
                  <a:prstClr val="black"/>
                </a:solidFill>
                <a:latin typeface="Calibri"/>
              </a:rPr>
              <a:t>Chaîne d’énergie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515420" y="1759211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ALIMENTER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2290130" y="1759211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MODULER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cxnSp>
        <p:nvCxnSpPr>
          <p:cNvPr id="175" name="Connecteur droit 174"/>
          <p:cNvCxnSpPr>
            <a:stCxn id="173" idx="3"/>
            <a:endCxn id="174" idx="1"/>
          </p:cNvCxnSpPr>
          <p:nvPr/>
        </p:nvCxnSpPr>
        <p:spPr>
          <a:xfrm>
            <a:off x="1955420" y="2047211"/>
            <a:ext cx="334710" cy="1588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76" name="Rectangle 175"/>
          <p:cNvSpPr/>
          <p:nvPr/>
        </p:nvSpPr>
        <p:spPr>
          <a:xfrm>
            <a:off x="4076080" y="1759211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7659220" y="2259277"/>
            <a:ext cx="1071570" cy="1428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AGIR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MORS DE TIRAGE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504180" y="2687905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2290130" y="2687905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</p:txBody>
      </p:sp>
      <p:cxnSp>
        <p:nvCxnSpPr>
          <p:cNvPr id="186" name="Connecteur droit 185"/>
          <p:cNvCxnSpPr/>
          <p:nvPr/>
        </p:nvCxnSpPr>
        <p:spPr>
          <a:xfrm>
            <a:off x="3718890" y="2044963"/>
            <a:ext cx="345950" cy="1588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7" name="Connecteur droit 186"/>
          <p:cNvCxnSpPr/>
          <p:nvPr/>
        </p:nvCxnSpPr>
        <p:spPr>
          <a:xfrm>
            <a:off x="1932940" y="2973657"/>
            <a:ext cx="345950" cy="1588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8" name="Connecteur droit 187"/>
          <p:cNvCxnSpPr/>
          <p:nvPr/>
        </p:nvCxnSpPr>
        <p:spPr>
          <a:xfrm>
            <a:off x="7290790" y="2973657"/>
            <a:ext cx="345950" cy="1588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89" name="Rectangle 188"/>
          <p:cNvSpPr/>
          <p:nvPr/>
        </p:nvSpPr>
        <p:spPr>
          <a:xfrm>
            <a:off x="4076080" y="2687905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</p:txBody>
      </p:sp>
      <p:cxnSp>
        <p:nvCxnSpPr>
          <p:cNvPr id="191" name="Connecteur droit 190"/>
          <p:cNvCxnSpPr/>
          <p:nvPr/>
        </p:nvCxnSpPr>
        <p:spPr>
          <a:xfrm rot="5400000">
            <a:off x="1104989" y="2575922"/>
            <a:ext cx="215902" cy="11240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2" name="Connecteur droit 191"/>
          <p:cNvCxnSpPr/>
          <p:nvPr/>
        </p:nvCxnSpPr>
        <p:spPr>
          <a:xfrm>
            <a:off x="1218560" y="2473591"/>
            <a:ext cx="3571900" cy="1588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93" name="Connecteur droit 192"/>
          <p:cNvCxnSpPr>
            <a:endCxn id="176" idx="2"/>
          </p:cNvCxnSpPr>
          <p:nvPr/>
        </p:nvCxnSpPr>
        <p:spPr>
          <a:xfrm rot="5400000" flipH="1" flipV="1">
            <a:off x="4724080" y="2401591"/>
            <a:ext cx="138380" cy="5620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94" name="Connecteur droit 193"/>
          <p:cNvCxnSpPr/>
          <p:nvPr/>
        </p:nvCxnSpPr>
        <p:spPr>
          <a:xfrm>
            <a:off x="3718890" y="2973657"/>
            <a:ext cx="345950" cy="1588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5" name="Connecteur droit 194"/>
          <p:cNvCxnSpPr/>
          <p:nvPr/>
        </p:nvCxnSpPr>
        <p:spPr>
          <a:xfrm>
            <a:off x="5504840" y="2973657"/>
            <a:ext cx="345950" cy="1588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6" name="Connecteur droit 195"/>
          <p:cNvCxnSpPr>
            <a:endCxn id="173" idx="1"/>
          </p:cNvCxnSpPr>
          <p:nvPr/>
        </p:nvCxnSpPr>
        <p:spPr>
          <a:xfrm>
            <a:off x="158230" y="2044963"/>
            <a:ext cx="357190" cy="2248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97" name="Flèche vers le bas 196"/>
          <p:cNvSpPr/>
          <p:nvPr/>
        </p:nvSpPr>
        <p:spPr>
          <a:xfrm>
            <a:off x="8016410" y="1473459"/>
            <a:ext cx="285752" cy="78581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7373468" y="1116269"/>
            <a:ext cx="15247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Corde non tendue</a:t>
            </a:r>
            <a:endParaRPr lang="fr-FR" sz="1400" b="1" dirty="0"/>
          </a:p>
        </p:txBody>
      </p:sp>
      <p:sp>
        <p:nvSpPr>
          <p:cNvPr id="199" name="Flèche vers le bas 198"/>
          <p:cNvSpPr/>
          <p:nvPr/>
        </p:nvSpPr>
        <p:spPr>
          <a:xfrm>
            <a:off x="8016410" y="3688037"/>
            <a:ext cx="285752" cy="78581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8286777" y="3929066"/>
            <a:ext cx="85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Corde tendue</a:t>
            </a:r>
            <a:endParaRPr lang="fr-FR" sz="1400" b="1" dirty="0"/>
          </a:p>
        </p:txBody>
      </p:sp>
      <p:cxnSp>
        <p:nvCxnSpPr>
          <p:cNvPr id="201" name="Connecteur droit 200"/>
          <p:cNvCxnSpPr/>
          <p:nvPr/>
        </p:nvCxnSpPr>
        <p:spPr>
          <a:xfrm rot="5400000">
            <a:off x="15354" y="1902087"/>
            <a:ext cx="285752" cy="1588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02" name="Connecteur droit avec flèche 201"/>
          <p:cNvCxnSpPr/>
          <p:nvPr/>
        </p:nvCxnSpPr>
        <p:spPr>
          <a:xfrm rot="5400000" flipH="1" flipV="1">
            <a:off x="5011630" y="1835033"/>
            <a:ext cx="1294652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03" name="Connecteur droit avec flèche 202"/>
          <p:cNvCxnSpPr/>
          <p:nvPr/>
        </p:nvCxnSpPr>
        <p:spPr>
          <a:xfrm rot="5400000" flipH="1" flipV="1">
            <a:off x="5266047" y="2580749"/>
            <a:ext cx="214315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04" name="Connecteur droit avec flèche 203"/>
          <p:cNvCxnSpPr/>
          <p:nvPr/>
        </p:nvCxnSpPr>
        <p:spPr>
          <a:xfrm rot="10800000">
            <a:off x="5373208" y="2473591"/>
            <a:ext cx="285749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06" name="Connecteur droit avec flèche 205"/>
          <p:cNvCxnSpPr/>
          <p:nvPr/>
        </p:nvCxnSpPr>
        <p:spPr>
          <a:xfrm rot="5400000" flipH="1" flipV="1">
            <a:off x="2980824" y="3365772"/>
            <a:ext cx="214315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07" name="Connecteur droit avec flèche 206"/>
          <p:cNvCxnSpPr/>
          <p:nvPr/>
        </p:nvCxnSpPr>
        <p:spPr>
          <a:xfrm rot="10800000">
            <a:off x="229668" y="3473723"/>
            <a:ext cx="2857518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08" name="Connecteur droit avec flèche 207"/>
          <p:cNvCxnSpPr/>
          <p:nvPr/>
        </p:nvCxnSpPr>
        <p:spPr>
          <a:xfrm rot="10800000">
            <a:off x="6858016" y="4259541"/>
            <a:ext cx="944080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09" name="Connecteur droit avec flèche 208"/>
          <p:cNvCxnSpPr/>
          <p:nvPr/>
        </p:nvCxnSpPr>
        <p:spPr>
          <a:xfrm rot="5400000" flipH="1" flipV="1">
            <a:off x="7517138" y="3972995"/>
            <a:ext cx="571504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16" name="Connecteur droit avec flèche 215"/>
          <p:cNvCxnSpPr/>
          <p:nvPr/>
        </p:nvCxnSpPr>
        <p:spPr>
          <a:xfrm rot="5400000" flipH="1" flipV="1">
            <a:off x="6573058" y="2428074"/>
            <a:ext cx="571504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17" name="Connecteur droit avec flèche 216"/>
          <p:cNvCxnSpPr/>
          <p:nvPr/>
        </p:nvCxnSpPr>
        <p:spPr>
          <a:xfrm rot="5400000" flipH="1" flipV="1">
            <a:off x="6430182" y="2428074"/>
            <a:ext cx="571504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90" name="Rectangle 189"/>
          <p:cNvSpPr/>
          <p:nvPr/>
        </p:nvSpPr>
        <p:spPr>
          <a:xfrm>
            <a:off x="5862030" y="2687905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  <a:p>
            <a:pPr algn="ctr"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571472" y="4429132"/>
            <a:ext cx="8358246" cy="2000264"/>
          </a:xfrm>
          <a:prstGeom prst="wedgeRectCallout">
            <a:avLst>
              <a:gd name="adj1" fmla="val -40130"/>
              <a:gd name="adj2" fmla="val -103701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Rectangle 218"/>
          <p:cNvSpPr/>
          <p:nvPr/>
        </p:nvSpPr>
        <p:spPr>
          <a:xfrm>
            <a:off x="428596" y="2571744"/>
            <a:ext cx="1643074" cy="78581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avec flèche 40"/>
          <p:cNvCxnSpPr/>
          <p:nvPr/>
        </p:nvCxnSpPr>
        <p:spPr>
          <a:xfrm rot="5400000">
            <a:off x="2428863" y="1428733"/>
            <a:ext cx="714378" cy="4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b="1" dirty="0" smtClean="0"/>
              <a:t>Descriptions structurelle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Description de la chaîne d’énergie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Description de la chaîne d’information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Synthèse – Diagramme de blocs internes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5143512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une photo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Décrire succinctement le fonctionnement du composant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Si vous avez le temps, ajouter le diagramme de bloc interne</a:t>
            </a:r>
          </a:p>
        </p:txBody>
      </p:sp>
      <p:sp>
        <p:nvSpPr>
          <p:cNvPr id="172" name="Rectangle à coins arrondis 171"/>
          <p:cNvSpPr/>
          <p:nvPr/>
        </p:nvSpPr>
        <p:spPr>
          <a:xfrm>
            <a:off x="372544" y="1544897"/>
            <a:ext cx="8643998" cy="2571768"/>
          </a:xfrm>
          <a:prstGeom prst="roundRect">
            <a:avLst>
              <a:gd name="adj" fmla="val 8149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4"/>
            </a:solidFill>
            <a:prstDash val="solid"/>
          </a:ln>
          <a:effectLst/>
        </p:spPr>
        <p:txBody>
          <a:bodyPr rtlCol="0" anchor="b"/>
          <a:lstStyle/>
          <a:p>
            <a:pPr algn="ctr">
              <a:defRPr/>
            </a:pPr>
            <a:r>
              <a:rPr lang="fr-FR" sz="1400" i="1" kern="0" dirty="0" smtClean="0">
                <a:solidFill>
                  <a:prstClr val="black"/>
                </a:solidFill>
                <a:latin typeface="Calibri"/>
              </a:rPr>
              <a:t>Chaîne d’énergie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515420" y="1759211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ALIMENTER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2290130" y="1759211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MODULER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cxnSp>
        <p:nvCxnSpPr>
          <p:cNvPr id="175" name="Connecteur droit 174"/>
          <p:cNvCxnSpPr>
            <a:stCxn id="173" idx="3"/>
            <a:endCxn id="174" idx="1"/>
          </p:cNvCxnSpPr>
          <p:nvPr/>
        </p:nvCxnSpPr>
        <p:spPr>
          <a:xfrm>
            <a:off x="1955420" y="2047211"/>
            <a:ext cx="334710" cy="1588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76" name="Rectangle 175"/>
          <p:cNvSpPr/>
          <p:nvPr/>
        </p:nvSpPr>
        <p:spPr>
          <a:xfrm>
            <a:off x="4076080" y="1759211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7659220" y="2259277"/>
            <a:ext cx="1071570" cy="1428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AGIR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MORS DE TIRAGE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504180" y="2687905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2290130" y="2687905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</p:txBody>
      </p:sp>
      <p:cxnSp>
        <p:nvCxnSpPr>
          <p:cNvPr id="186" name="Connecteur droit 185"/>
          <p:cNvCxnSpPr/>
          <p:nvPr/>
        </p:nvCxnSpPr>
        <p:spPr>
          <a:xfrm>
            <a:off x="3718890" y="2044963"/>
            <a:ext cx="345950" cy="1588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7" name="Connecteur droit 186"/>
          <p:cNvCxnSpPr/>
          <p:nvPr/>
        </p:nvCxnSpPr>
        <p:spPr>
          <a:xfrm>
            <a:off x="1932940" y="2973657"/>
            <a:ext cx="345950" cy="1588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8" name="Connecteur droit 187"/>
          <p:cNvCxnSpPr/>
          <p:nvPr/>
        </p:nvCxnSpPr>
        <p:spPr>
          <a:xfrm>
            <a:off x="7290790" y="2973657"/>
            <a:ext cx="345950" cy="1588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89" name="Rectangle 188"/>
          <p:cNvSpPr/>
          <p:nvPr/>
        </p:nvSpPr>
        <p:spPr>
          <a:xfrm>
            <a:off x="4076080" y="2687905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</p:txBody>
      </p:sp>
      <p:cxnSp>
        <p:nvCxnSpPr>
          <p:cNvPr id="191" name="Connecteur droit 190"/>
          <p:cNvCxnSpPr/>
          <p:nvPr/>
        </p:nvCxnSpPr>
        <p:spPr>
          <a:xfrm rot="5400000">
            <a:off x="1104989" y="2575922"/>
            <a:ext cx="215902" cy="11240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2" name="Connecteur droit 191"/>
          <p:cNvCxnSpPr/>
          <p:nvPr/>
        </p:nvCxnSpPr>
        <p:spPr>
          <a:xfrm>
            <a:off x="1218560" y="2473591"/>
            <a:ext cx="3571900" cy="1588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93" name="Connecteur droit 192"/>
          <p:cNvCxnSpPr>
            <a:endCxn id="176" idx="2"/>
          </p:cNvCxnSpPr>
          <p:nvPr/>
        </p:nvCxnSpPr>
        <p:spPr>
          <a:xfrm rot="5400000" flipH="1" flipV="1">
            <a:off x="4724080" y="2401591"/>
            <a:ext cx="138380" cy="5620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94" name="Connecteur droit 193"/>
          <p:cNvCxnSpPr/>
          <p:nvPr/>
        </p:nvCxnSpPr>
        <p:spPr>
          <a:xfrm>
            <a:off x="3718890" y="2973657"/>
            <a:ext cx="345950" cy="1588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5" name="Connecteur droit 194"/>
          <p:cNvCxnSpPr/>
          <p:nvPr/>
        </p:nvCxnSpPr>
        <p:spPr>
          <a:xfrm>
            <a:off x="5504840" y="2973657"/>
            <a:ext cx="345950" cy="1588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6" name="Connecteur droit 195"/>
          <p:cNvCxnSpPr>
            <a:endCxn id="173" idx="1"/>
          </p:cNvCxnSpPr>
          <p:nvPr/>
        </p:nvCxnSpPr>
        <p:spPr>
          <a:xfrm>
            <a:off x="158230" y="2044963"/>
            <a:ext cx="357190" cy="2248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97" name="Flèche vers le bas 196"/>
          <p:cNvSpPr/>
          <p:nvPr/>
        </p:nvSpPr>
        <p:spPr>
          <a:xfrm>
            <a:off x="8016410" y="1473459"/>
            <a:ext cx="285752" cy="78581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7373468" y="1116269"/>
            <a:ext cx="15247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Corde non tendue</a:t>
            </a:r>
            <a:endParaRPr lang="fr-FR" sz="1400" b="1" dirty="0"/>
          </a:p>
        </p:txBody>
      </p:sp>
      <p:sp>
        <p:nvSpPr>
          <p:cNvPr id="199" name="Flèche vers le bas 198"/>
          <p:cNvSpPr/>
          <p:nvPr/>
        </p:nvSpPr>
        <p:spPr>
          <a:xfrm>
            <a:off x="8016410" y="3688037"/>
            <a:ext cx="285752" cy="78581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8286777" y="3929066"/>
            <a:ext cx="85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Corde tendue</a:t>
            </a:r>
            <a:endParaRPr lang="fr-FR" sz="1400" b="1" dirty="0"/>
          </a:p>
        </p:txBody>
      </p:sp>
      <p:cxnSp>
        <p:nvCxnSpPr>
          <p:cNvPr id="201" name="Connecteur droit 200"/>
          <p:cNvCxnSpPr/>
          <p:nvPr/>
        </p:nvCxnSpPr>
        <p:spPr>
          <a:xfrm rot="5400000">
            <a:off x="15354" y="1902087"/>
            <a:ext cx="285752" cy="1588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02" name="Connecteur droit avec flèche 201"/>
          <p:cNvCxnSpPr/>
          <p:nvPr/>
        </p:nvCxnSpPr>
        <p:spPr>
          <a:xfrm rot="5400000" flipH="1" flipV="1">
            <a:off x="5011630" y="1835033"/>
            <a:ext cx="1294652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03" name="Connecteur droit avec flèche 202"/>
          <p:cNvCxnSpPr/>
          <p:nvPr/>
        </p:nvCxnSpPr>
        <p:spPr>
          <a:xfrm rot="5400000" flipH="1" flipV="1">
            <a:off x="5266047" y="2580749"/>
            <a:ext cx="214315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04" name="Connecteur droit avec flèche 203"/>
          <p:cNvCxnSpPr/>
          <p:nvPr/>
        </p:nvCxnSpPr>
        <p:spPr>
          <a:xfrm rot="10800000">
            <a:off x="5373208" y="2473591"/>
            <a:ext cx="285749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06" name="Connecteur droit avec flèche 205"/>
          <p:cNvCxnSpPr/>
          <p:nvPr/>
        </p:nvCxnSpPr>
        <p:spPr>
          <a:xfrm rot="5400000" flipH="1" flipV="1">
            <a:off x="2980824" y="3365772"/>
            <a:ext cx="214315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07" name="Connecteur droit avec flèche 206"/>
          <p:cNvCxnSpPr/>
          <p:nvPr/>
        </p:nvCxnSpPr>
        <p:spPr>
          <a:xfrm rot="10800000">
            <a:off x="229668" y="3473723"/>
            <a:ext cx="2857518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08" name="Connecteur droit avec flèche 207"/>
          <p:cNvCxnSpPr/>
          <p:nvPr/>
        </p:nvCxnSpPr>
        <p:spPr>
          <a:xfrm rot="10800000">
            <a:off x="6858016" y="4259541"/>
            <a:ext cx="944080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09" name="Connecteur droit avec flèche 208"/>
          <p:cNvCxnSpPr/>
          <p:nvPr/>
        </p:nvCxnSpPr>
        <p:spPr>
          <a:xfrm rot="5400000" flipH="1" flipV="1">
            <a:off x="7517138" y="3972995"/>
            <a:ext cx="571504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16" name="Connecteur droit avec flèche 215"/>
          <p:cNvCxnSpPr/>
          <p:nvPr/>
        </p:nvCxnSpPr>
        <p:spPr>
          <a:xfrm rot="5400000" flipH="1" flipV="1">
            <a:off x="6573058" y="2428074"/>
            <a:ext cx="571504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17" name="Connecteur droit avec flèche 216"/>
          <p:cNvCxnSpPr/>
          <p:nvPr/>
        </p:nvCxnSpPr>
        <p:spPr>
          <a:xfrm rot="5400000" flipH="1" flipV="1">
            <a:off x="6430182" y="2428074"/>
            <a:ext cx="571504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90" name="Rectangle 189"/>
          <p:cNvSpPr/>
          <p:nvPr/>
        </p:nvSpPr>
        <p:spPr>
          <a:xfrm>
            <a:off x="5862030" y="2687905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  <a:p>
            <a:pPr algn="ctr"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571472" y="4429132"/>
            <a:ext cx="8358246" cy="2000264"/>
          </a:xfrm>
          <a:prstGeom prst="wedgeRectCallout">
            <a:avLst>
              <a:gd name="adj1" fmla="val -20833"/>
              <a:gd name="adj2" fmla="val -107511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Rectangle 218"/>
          <p:cNvSpPr/>
          <p:nvPr/>
        </p:nvSpPr>
        <p:spPr>
          <a:xfrm>
            <a:off x="2214546" y="2571744"/>
            <a:ext cx="1643074" cy="78581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avec flèche 40"/>
          <p:cNvCxnSpPr/>
          <p:nvPr/>
        </p:nvCxnSpPr>
        <p:spPr>
          <a:xfrm rot="5400000">
            <a:off x="2428863" y="1428733"/>
            <a:ext cx="714378" cy="4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b="1" dirty="0" smtClean="0"/>
              <a:t>Descriptions structurelle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Description de la chaîne d’énergie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Description de la chaîne d’information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Synthèse – Diagramme de blocs internes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5143512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une photo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Décrire succinctement le fonctionnement du composant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Si vous avez le temps, ajouter le diagramme de bloc interne</a:t>
            </a:r>
          </a:p>
        </p:txBody>
      </p:sp>
      <p:sp>
        <p:nvSpPr>
          <p:cNvPr id="172" name="Rectangle à coins arrondis 171"/>
          <p:cNvSpPr/>
          <p:nvPr/>
        </p:nvSpPr>
        <p:spPr>
          <a:xfrm>
            <a:off x="372544" y="1544897"/>
            <a:ext cx="8643998" cy="2571768"/>
          </a:xfrm>
          <a:prstGeom prst="roundRect">
            <a:avLst>
              <a:gd name="adj" fmla="val 8149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4"/>
            </a:solidFill>
            <a:prstDash val="solid"/>
          </a:ln>
          <a:effectLst/>
        </p:spPr>
        <p:txBody>
          <a:bodyPr rtlCol="0" anchor="b"/>
          <a:lstStyle/>
          <a:p>
            <a:pPr algn="ctr">
              <a:defRPr/>
            </a:pPr>
            <a:r>
              <a:rPr lang="fr-FR" sz="1400" i="1" kern="0" dirty="0" smtClean="0">
                <a:solidFill>
                  <a:prstClr val="black"/>
                </a:solidFill>
                <a:latin typeface="Calibri"/>
              </a:rPr>
              <a:t>Chaîne d’énergie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515420" y="1759211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ALIMENTER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2290130" y="1759211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MODULER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cxnSp>
        <p:nvCxnSpPr>
          <p:cNvPr id="175" name="Connecteur droit 174"/>
          <p:cNvCxnSpPr>
            <a:stCxn id="173" idx="3"/>
            <a:endCxn id="174" idx="1"/>
          </p:cNvCxnSpPr>
          <p:nvPr/>
        </p:nvCxnSpPr>
        <p:spPr>
          <a:xfrm>
            <a:off x="1955420" y="2047211"/>
            <a:ext cx="334710" cy="1588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76" name="Rectangle 175"/>
          <p:cNvSpPr/>
          <p:nvPr/>
        </p:nvSpPr>
        <p:spPr>
          <a:xfrm>
            <a:off x="4076080" y="1759211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7659220" y="2259277"/>
            <a:ext cx="1071570" cy="1428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AGIR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MORS DE TIRAGE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504180" y="2687905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2290130" y="2687905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</p:txBody>
      </p:sp>
      <p:cxnSp>
        <p:nvCxnSpPr>
          <p:cNvPr id="186" name="Connecteur droit 185"/>
          <p:cNvCxnSpPr/>
          <p:nvPr/>
        </p:nvCxnSpPr>
        <p:spPr>
          <a:xfrm>
            <a:off x="3718890" y="2044963"/>
            <a:ext cx="345950" cy="1588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7" name="Connecteur droit 186"/>
          <p:cNvCxnSpPr/>
          <p:nvPr/>
        </p:nvCxnSpPr>
        <p:spPr>
          <a:xfrm>
            <a:off x="1932940" y="2973657"/>
            <a:ext cx="345950" cy="1588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8" name="Connecteur droit 187"/>
          <p:cNvCxnSpPr/>
          <p:nvPr/>
        </p:nvCxnSpPr>
        <p:spPr>
          <a:xfrm>
            <a:off x="7290790" y="2973657"/>
            <a:ext cx="345950" cy="1588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89" name="Rectangle 188"/>
          <p:cNvSpPr/>
          <p:nvPr/>
        </p:nvSpPr>
        <p:spPr>
          <a:xfrm>
            <a:off x="4076080" y="2687905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</p:txBody>
      </p:sp>
      <p:cxnSp>
        <p:nvCxnSpPr>
          <p:cNvPr id="191" name="Connecteur droit 190"/>
          <p:cNvCxnSpPr/>
          <p:nvPr/>
        </p:nvCxnSpPr>
        <p:spPr>
          <a:xfrm rot="5400000">
            <a:off x="1104989" y="2575922"/>
            <a:ext cx="215902" cy="11240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2" name="Connecteur droit 191"/>
          <p:cNvCxnSpPr/>
          <p:nvPr/>
        </p:nvCxnSpPr>
        <p:spPr>
          <a:xfrm>
            <a:off x="1218560" y="2473591"/>
            <a:ext cx="3571900" cy="1588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93" name="Connecteur droit 192"/>
          <p:cNvCxnSpPr>
            <a:endCxn id="176" idx="2"/>
          </p:cNvCxnSpPr>
          <p:nvPr/>
        </p:nvCxnSpPr>
        <p:spPr>
          <a:xfrm rot="5400000" flipH="1" flipV="1">
            <a:off x="4724080" y="2401591"/>
            <a:ext cx="138380" cy="5620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94" name="Connecteur droit 193"/>
          <p:cNvCxnSpPr/>
          <p:nvPr/>
        </p:nvCxnSpPr>
        <p:spPr>
          <a:xfrm>
            <a:off x="3718890" y="2973657"/>
            <a:ext cx="345950" cy="1588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5" name="Connecteur droit 194"/>
          <p:cNvCxnSpPr/>
          <p:nvPr/>
        </p:nvCxnSpPr>
        <p:spPr>
          <a:xfrm>
            <a:off x="5504840" y="2973657"/>
            <a:ext cx="345950" cy="1588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6" name="Connecteur droit 195"/>
          <p:cNvCxnSpPr>
            <a:endCxn id="173" idx="1"/>
          </p:cNvCxnSpPr>
          <p:nvPr/>
        </p:nvCxnSpPr>
        <p:spPr>
          <a:xfrm>
            <a:off x="158230" y="2044963"/>
            <a:ext cx="357190" cy="2248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97" name="Flèche vers le bas 196"/>
          <p:cNvSpPr/>
          <p:nvPr/>
        </p:nvSpPr>
        <p:spPr>
          <a:xfrm>
            <a:off x="8016410" y="1473459"/>
            <a:ext cx="285752" cy="78581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7373468" y="1116269"/>
            <a:ext cx="15247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Corde non tendue</a:t>
            </a:r>
            <a:endParaRPr lang="fr-FR" sz="1400" b="1" dirty="0"/>
          </a:p>
        </p:txBody>
      </p:sp>
      <p:sp>
        <p:nvSpPr>
          <p:cNvPr id="199" name="Flèche vers le bas 198"/>
          <p:cNvSpPr/>
          <p:nvPr/>
        </p:nvSpPr>
        <p:spPr>
          <a:xfrm>
            <a:off x="8016410" y="3688037"/>
            <a:ext cx="285752" cy="78581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8286777" y="3929066"/>
            <a:ext cx="85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Corde tendue</a:t>
            </a:r>
            <a:endParaRPr lang="fr-FR" sz="1400" b="1" dirty="0"/>
          </a:p>
        </p:txBody>
      </p:sp>
      <p:cxnSp>
        <p:nvCxnSpPr>
          <p:cNvPr id="201" name="Connecteur droit 200"/>
          <p:cNvCxnSpPr/>
          <p:nvPr/>
        </p:nvCxnSpPr>
        <p:spPr>
          <a:xfrm rot="5400000">
            <a:off x="15354" y="1902087"/>
            <a:ext cx="285752" cy="1588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02" name="Connecteur droit avec flèche 201"/>
          <p:cNvCxnSpPr/>
          <p:nvPr/>
        </p:nvCxnSpPr>
        <p:spPr>
          <a:xfrm rot="5400000" flipH="1" flipV="1">
            <a:off x="5011630" y="1835033"/>
            <a:ext cx="1294652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03" name="Connecteur droit avec flèche 202"/>
          <p:cNvCxnSpPr/>
          <p:nvPr/>
        </p:nvCxnSpPr>
        <p:spPr>
          <a:xfrm rot="5400000" flipH="1" flipV="1">
            <a:off x="5266047" y="2580749"/>
            <a:ext cx="214315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04" name="Connecteur droit avec flèche 203"/>
          <p:cNvCxnSpPr/>
          <p:nvPr/>
        </p:nvCxnSpPr>
        <p:spPr>
          <a:xfrm rot="10800000">
            <a:off x="5373208" y="2473591"/>
            <a:ext cx="285749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06" name="Connecteur droit avec flèche 205"/>
          <p:cNvCxnSpPr/>
          <p:nvPr/>
        </p:nvCxnSpPr>
        <p:spPr>
          <a:xfrm rot="5400000" flipH="1" flipV="1">
            <a:off x="2980824" y="3365772"/>
            <a:ext cx="214315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07" name="Connecteur droit avec flèche 206"/>
          <p:cNvCxnSpPr/>
          <p:nvPr/>
        </p:nvCxnSpPr>
        <p:spPr>
          <a:xfrm rot="10800000">
            <a:off x="229668" y="3473723"/>
            <a:ext cx="2857518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08" name="Connecteur droit avec flèche 207"/>
          <p:cNvCxnSpPr/>
          <p:nvPr/>
        </p:nvCxnSpPr>
        <p:spPr>
          <a:xfrm rot="10800000">
            <a:off x="6858016" y="4259541"/>
            <a:ext cx="944080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09" name="Connecteur droit avec flèche 208"/>
          <p:cNvCxnSpPr/>
          <p:nvPr/>
        </p:nvCxnSpPr>
        <p:spPr>
          <a:xfrm rot="5400000" flipH="1" flipV="1">
            <a:off x="7517138" y="3972995"/>
            <a:ext cx="571504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16" name="Connecteur droit avec flèche 215"/>
          <p:cNvCxnSpPr/>
          <p:nvPr/>
        </p:nvCxnSpPr>
        <p:spPr>
          <a:xfrm rot="5400000" flipH="1" flipV="1">
            <a:off x="6573058" y="2428074"/>
            <a:ext cx="571504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17" name="Connecteur droit avec flèche 216"/>
          <p:cNvCxnSpPr/>
          <p:nvPr/>
        </p:nvCxnSpPr>
        <p:spPr>
          <a:xfrm rot="5400000" flipH="1" flipV="1">
            <a:off x="6430182" y="2428074"/>
            <a:ext cx="571504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90" name="Rectangle 189"/>
          <p:cNvSpPr/>
          <p:nvPr/>
        </p:nvSpPr>
        <p:spPr>
          <a:xfrm>
            <a:off x="5862030" y="2687905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  <a:p>
            <a:pPr algn="ctr"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571472" y="4429132"/>
            <a:ext cx="8358246" cy="2000264"/>
          </a:xfrm>
          <a:prstGeom prst="wedgeRectCallout">
            <a:avLst>
              <a:gd name="adj1" fmla="val -16"/>
              <a:gd name="adj2" fmla="val -103702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Rectangle 218"/>
          <p:cNvSpPr/>
          <p:nvPr/>
        </p:nvSpPr>
        <p:spPr>
          <a:xfrm>
            <a:off x="4000496" y="2571744"/>
            <a:ext cx="1643074" cy="78581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avec flèche 40"/>
          <p:cNvCxnSpPr/>
          <p:nvPr/>
        </p:nvCxnSpPr>
        <p:spPr>
          <a:xfrm rot="5400000">
            <a:off x="2428863" y="1428733"/>
            <a:ext cx="714378" cy="4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b="1" dirty="0" smtClean="0"/>
              <a:t>Descriptions structurelle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Description de la chaîne d’énergie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Description de la chaîne d’information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Synthèse – Diagramme de blocs internes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5143512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une photo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Décrire succinctement le fonctionnement du composant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Si vous avez le temps, ajouter le diagramme de bloc interne</a:t>
            </a:r>
          </a:p>
        </p:txBody>
      </p:sp>
      <p:sp>
        <p:nvSpPr>
          <p:cNvPr id="172" name="Rectangle à coins arrondis 171"/>
          <p:cNvSpPr/>
          <p:nvPr/>
        </p:nvSpPr>
        <p:spPr>
          <a:xfrm>
            <a:off x="372544" y="1544897"/>
            <a:ext cx="8643998" cy="2571768"/>
          </a:xfrm>
          <a:prstGeom prst="roundRect">
            <a:avLst>
              <a:gd name="adj" fmla="val 8149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4"/>
            </a:solidFill>
            <a:prstDash val="solid"/>
          </a:ln>
          <a:effectLst/>
        </p:spPr>
        <p:txBody>
          <a:bodyPr rtlCol="0" anchor="b"/>
          <a:lstStyle/>
          <a:p>
            <a:pPr algn="ctr">
              <a:defRPr/>
            </a:pPr>
            <a:r>
              <a:rPr lang="fr-FR" sz="1400" i="1" kern="0" dirty="0" smtClean="0">
                <a:solidFill>
                  <a:prstClr val="black"/>
                </a:solidFill>
                <a:latin typeface="Calibri"/>
              </a:rPr>
              <a:t>Chaîne d’énergie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515420" y="1759211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ALIMENTER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2290130" y="1759211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MODULER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cxnSp>
        <p:nvCxnSpPr>
          <p:cNvPr id="175" name="Connecteur droit 174"/>
          <p:cNvCxnSpPr>
            <a:stCxn id="173" idx="3"/>
            <a:endCxn id="174" idx="1"/>
          </p:cNvCxnSpPr>
          <p:nvPr/>
        </p:nvCxnSpPr>
        <p:spPr>
          <a:xfrm>
            <a:off x="1955420" y="2047211"/>
            <a:ext cx="334710" cy="1588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76" name="Rectangle 175"/>
          <p:cNvSpPr/>
          <p:nvPr/>
        </p:nvSpPr>
        <p:spPr>
          <a:xfrm>
            <a:off x="4076080" y="1759211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7659220" y="2259277"/>
            <a:ext cx="1071570" cy="1428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AGIR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MORS DE TIRAGE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504180" y="2687905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2290130" y="2687905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</p:txBody>
      </p:sp>
      <p:cxnSp>
        <p:nvCxnSpPr>
          <p:cNvPr id="186" name="Connecteur droit 185"/>
          <p:cNvCxnSpPr/>
          <p:nvPr/>
        </p:nvCxnSpPr>
        <p:spPr>
          <a:xfrm>
            <a:off x="3718890" y="2044963"/>
            <a:ext cx="345950" cy="1588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7" name="Connecteur droit 186"/>
          <p:cNvCxnSpPr/>
          <p:nvPr/>
        </p:nvCxnSpPr>
        <p:spPr>
          <a:xfrm>
            <a:off x="1932940" y="2973657"/>
            <a:ext cx="345950" cy="1588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8" name="Connecteur droit 187"/>
          <p:cNvCxnSpPr/>
          <p:nvPr/>
        </p:nvCxnSpPr>
        <p:spPr>
          <a:xfrm>
            <a:off x="7290790" y="2973657"/>
            <a:ext cx="345950" cy="1588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89" name="Rectangle 188"/>
          <p:cNvSpPr/>
          <p:nvPr/>
        </p:nvSpPr>
        <p:spPr>
          <a:xfrm>
            <a:off x="4076080" y="2687905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</p:txBody>
      </p:sp>
      <p:cxnSp>
        <p:nvCxnSpPr>
          <p:cNvPr id="191" name="Connecteur droit 190"/>
          <p:cNvCxnSpPr/>
          <p:nvPr/>
        </p:nvCxnSpPr>
        <p:spPr>
          <a:xfrm rot="5400000">
            <a:off x="1104989" y="2575922"/>
            <a:ext cx="215902" cy="11240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2" name="Connecteur droit 191"/>
          <p:cNvCxnSpPr/>
          <p:nvPr/>
        </p:nvCxnSpPr>
        <p:spPr>
          <a:xfrm>
            <a:off x="1218560" y="2473591"/>
            <a:ext cx="3571900" cy="1588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93" name="Connecteur droit 192"/>
          <p:cNvCxnSpPr>
            <a:endCxn id="176" idx="2"/>
          </p:cNvCxnSpPr>
          <p:nvPr/>
        </p:nvCxnSpPr>
        <p:spPr>
          <a:xfrm rot="5400000" flipH="1" flipV="1">
            <a:off x="4724080" y="2401591"/>
            <a:ext cx="138380" cy="5620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94" name="Connecteur droit 193"/>
          <p:cNvCxnSpPr/>
          <p:nvPr/>
        </p:nvCxnSpPr>
        <p:spPr>
          <a:xfrm>
            <a:off x="3718890" y="2973657"/>
            <a:ext cx="345950" cy="1588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5" name="Connecteur droit 194"/>
          <p:cNvCxnSpPr/>
          <p:nvPr/>
        </p:nvCxnSpPr>
        <p:spPr>
          <a:xfrm>
            <a:off x="5504840" y="2973657"/>
            <a:ext cx="345950" cy="1588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6" name="Connecteur droit 195"/>
          <p:cNvCxnSpPr>
            <a:endCxn id="173" idx="1"/>
          </p:cNvCxnSpPr>
          <p:nvPr/>
        </p:nvCxnSpPr>
        <p:spPr>
          <a:xfrm>
            <a:off x="158230" y="2044963"/>
            <a:ext cx="357190" cy="2248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97" name="Flèche vers le bas 196"/>
          <p:cNvSpPr/>
          <p:nvPr/>
        </p:nvSpPr>
        <p:spPr>
          <a:xfrm>
            <a:off x="8016410" y="1473459"/>
            <a:ext cx="285752" cy="78581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7373468" y="1116269"/>
            <a:ext cx="15247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Corde non tendue</a:t>
            </a:r>
            <a:endParaRPr lang="fr-FR" sz="1400" b="1" dirty="0"/>
          </a:p>
        </p:txBody>
      </p:sp>
      <p:sp>
        <p:nvSpPr>
          <p:cNvPr id="199" name="Flèche vers le bas 198"/>
          <p:cNvSpPr/>
          <p:nvPr/>
        </p:nvSpPr>
        <p:spPr>
          <a:xfrm>
            <a:off x="8016410" y="3688037"/>
            <a:ext cx="285752" cy="78581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8286777" y="3929066"/>
            <a:ext cx="85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Corde tendue</a:t>
            </a:r>
            <a:endParaRPr lang="fr-FR" sz="1400" b="1" dirty="0"/>
          </a:p>
        </p:txBody>
      </p:sp>
      <p:cxnSp>
        <p:nvCxnSpPr>
          <p:cNvPr id="201" name="Connecteur droit 200"/>
          <p:cNvCxnSpPr/>
          <p:nvPr/>
        </p:nvCxnSpPr>
        <p:spPr>
          <a:xfrm rot="5400000">
            <a:off x="15354" y="1902087"/>
            <a:ext cx="285752" cy="1588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02" name="Connecteur droit avec flèche 201"/>
          <p:cNvCxnSpPr/>
          <p:nvPr/>
        </p:nvCxnSpPr>
        <p:spPr>
          <a:xfrm rot="5400000" flipH="1" flipV="1">
            <a:off x="5011630" y="1835033"/>
            <a:ext cx="1294652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03" name="Connecteur droit avec flèche 202"/>
          <p:cNvCxnSpPr/>
          <p:nvPr/>
        </p:nvCxnSpPr>
        <p:spPr>
          <a:xfrm rot="5400000" flipH="1" flipV="1">
            <a:off x="5266047" y="2580749"/>
            <a:ext cx="214315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04" name="Connecteur droit avec flèche 203"/>
          <p:cNvCxnSpPr/>
          <p:nvPr/>
        </p:nvCxnSpPr>
        <p:spPr>
          <a:xfrm rot="10800000">
            <a:off x="5373208" y="2473591"/>
            <a:ext cx="285749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06" name="Connecteur droit avec flèche 205"/>
          <p:cNvCxnSpPr/>
          <p:nvPr/>
        </p:nvCxnSpPr>
        <p:spPr>
          <a:xfrm rot="5400000" flipH="1" flipV="1">
            <a:off x="2980824" y="3365772"/>
            <a:ext cx="214315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07" name="Connecteur droit avec flèche 206"/>
          <p:cNvCxnSpPr/>
          <p:nvPr/>
        </p:nvCxnSpPr>
        <p:spPr>
          <a:xfrm rot="10800000">
            <a:off x="229668" y="3473723"/>
            <a:ext cx="2857518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08" name="Connecteur droit avec flèche 207"/>
          <p:cNvCxnSpPr/>
          <p:nvPr/>
        </p:nvCxnSpPr>
        <p:spPr>
          <a:xfrm rot="10800000">
            <a:off x="6858016" y="4259541"/>
            <a:ext cx="944080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09" name="Connecteur droit avec flèche 208"/>
          <p:cNvCxnSpPr/>
          <p:nvPr/>
        </p:nvCxnSpPr>
        <p:spPr>
          <a:xfrm rot="5400000" flipH="1" flipV="1">
            <a:off x="7517138" y="3972995"/>
            <a:ext cx="571504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16" name="Connecteur droit avec flèche 215"/>
          <p:cNvCxnSpPr/>
          <p:nvPr/>
        </p:nvCxnSpPr>
        <p:spPr>
          <a:xfrm rot="5400000" flipH="1" flipV="1">
            <a:off x="6573058" y="2428074"/>
            <a:ext cx="571504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17" name="Connecteur droit avec flèche 216"/>
          <p:cNvCxnSpPr/>
          <p:nvPr/>
        </p:nvCxnSpPr>
        <p:spPr>
          <a:xfrm rot="5400000" flipH="1" flipV="1">
            <a:off x="6430182" y="2428074"/>
            <a:ext cx="571504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90" name="Rectangle 189"/>
          <p:cNvSpPr/>
          <p:nvPr/>
        </p:nvSpPr>
        <p:spPr>
          <a:xfrm>
            <a:off x="5862030" y="2687905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  <a:p>
            <a:pPr algn="ctr"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571472" y="4429132"/>
            <a:ext cx="8358246" cy="2000264"/>
          </a:xfrm>
          <a:prstGeom prst="wedgeRectCallout">
            <a:avLst>
              <a:gd name="adj1" fmla="val 21704"/>
              <a:gd name="adj2" fmla="val -103654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Rectangle 218"/>
          <p:cNvSpPr/>
          <p:nvPr/>
        </p:nvSpPr>
        <p:spPr>
          <a:xfrm>
            <a:off x="5715008" y="2571744"/>
            <a:ext cx="1643074" cy="78581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avec flèche 40"/>
          <p:cNvCxnSpPr/>
          <p:nvPr/>
        </p:nvCxnSpPr>
        <p:spPr>
          <a:xfrm rot="5400000">
            <a:off x="2428863" y="1428733"/>
            <a:ext cx="714378" cy="4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b="1" dirty="0" smtClean="0"/>
              <a:t>Descriptions structurelle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Description de la chaîne d’énergie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Description de la chaîne d’information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Synthèse – Diagramme de blocs internes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5143512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une photo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Décrire succinctement le fonctionnement du composant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Si vous avez le temps, ajouter le diagramme de bloc interne</a:t>
            </a:r>
          </a:p>
        </p:txBody>
      </p:sp>
      <p:sp>
        <p:nvSpPr>
          <p:cNvPr id="41" name="Rectangle à coins arrondis 40"/>
          <p:cNvSpPr/>
          <p:nvPr/>
        </p:nvSpPr>
        <p:spPr>
          <a:xfrm>
            <a:off x="428628" y="1214422"/>
            <a:ext cx="6286545" cy="3571900"/>
          </a:xfrm>
          <a:prstGeom prst="roundRect">
            <a:avLst>
              <a:gd name="adj" fmla="val 4221"/>
            </a:avLst>
          </a:prstGeom>
          <a:solidFill>
            <a:schemeClr val="accent3">
              <a:lumMod val="40000"/>
              <a:lumOff val="60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42942" y="1357297"/>
            <a:ext cx="1440000" cy="5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714644" y="2643181"/>
            <a:ext cx="1440000" cy="5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– </a:t>
            </a:r>
            <a:r>
              <a:rPr lang="fr-FR" sz="1000" b="1" kern="0" dirty="0" smtClean="0">
                <a:solidFill>
                  <a:prstClr val="black"/>
                </a:solidFill>
                <a:latin typeface="Calibri"/>
              </a:rPr>
              <a:t>MEMORISER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4" name="Connecteur droit avec flèche 43"/>
          <p:cNvCxnSpPr/>
          <p:nvPr/>
        </p:nvCxnSpPr>
        <p:spPr>
          <a:xfrm rot="10800000">
            <a:off x="4143404" y="3071809"/>
            <a:ext cx="357190" cy="158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45" name="Connecteur droit avec flèche 44"/>
          <p:cNvCxnSpPr/>
          <p:nvPr/>
        </p:nvCxnSpPr>
        <p:spPr>
          <a:xfrm>
            <a:off x="6286544" y="2643181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46" name="Connecteur droit avec flèche 45"/>
          <p:cNvCxnSpPr/>
          <p:nvPr/>
        </p:nvCxnSpPr>
        <p:spPr>
          <a:xfrm>
            <a:off x="6286544" y="3286123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accent3"/>
            </a:solidFill>
            <a:prstDash val="solid"/>
            <a:headEnd type="arrow"/>
            <a:tailEnd type="arrow"/>
          </a:ln>
          <a:effectLst/>
        </p:spPr>
      </p:cxnSp>
      <p:sp>
        <p:nvSpPr>
          <p:cNvPr id="47" name="ZoneTexte 46"/>
          <p:cNvSpPr txBox="1"/>
          <p:nvPr/>
        </p:nvSpPr>
        <p:spPr>
          <a:xfrm>
            <a:off x="7000924" y="2428867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au PC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7000924" y="3071809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du système et et venant 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42942" y="2000239"/>
            <a:ext cx="1440000" cy="5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42942" y="2643181"/>
            <a:ext cx="1440000" cy="5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42942" y="3929065"/>
            <a:ext cx="1440000" cy="5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42942" y="3286123"/>
            <a:ext cx="1440000" cy="5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cxnSp>
        <p:nvCxnSpPr>
          <p:cNvPr id="53" name="Connecteur droit avec flèche 52"/>
          <p:cNvCxnSpPr>
            <a:stCxn id="50" idx="3"/>
            <a:endCxn id="43" idx="1"/>
          </p:cNvCxnSpPr>
          <p:nvPr/>
        </p:nvCxnSpPr>
        <p:spPr>
          <a:xfrm>
            <a:off x="2082942" y="2931181"/>
            <a:ext cx="631702" cy="1588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54" name="Connecteur droit avec flèche 53"/>
          <p:cNvCxnSpPr/>
          <p:nvPr/>
        </p:nvCxnSpPr>
        <p:spPr>
          <a:xfrm flipV="1">
            <a:off x="2071702" y="2285991"/>
            <a:ext cx="324000" cy="0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5" name="Connecteur droit avec flèche 54"/>
          <p:cNvCxnSpPr/>
          <p:nvPr/>
        </p:nvCxnSpPr>
        <p:spPr>
          <a:xfrm flipV="1">
            <a:off x="2071702" y="1643049"/>
            <a:ext cx="324000" cy="0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6" name="Connecteur droit avec flèche 55"/>
          <p:cNvCxnSpPr/>
          <p:nvPr/>
        </p:nvCxnSpPr>
        <p:spPr>
          <a:xfrm flipV="1">
            <a:off x="2071702" y="3571875"/>
            <a:ext cx="324000" cy="0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7" name="Connecteur droit avec flèche 56"/>
          <p:cNvCxnSpPr/>
          <p:nvPr/>
        </p:nvCxnSpPr>
        <p:spPr>
          <a:xfrm flipV="1">
            <a:off x="2071702" y="4214817"/>
            <a:ext cx="324000" cy="0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8" name="Connecteur droit avec flèche 57"/>
          <p:cNvCxnSpPr/>
          <p:nvPr/>
        </p:nvCxnSpPr>
        <p:spPr>
          <a:xfrm rot="16200000" flipV="1">
            <a:off x="1112248" y="2924549"/>
            <a:ext cx="2580536" cy="0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9" name="Connecteur droit avec flèche 58"/>
          <p:cNvCxnSpPr/>
          <p:nvPr/>
        </p:nvCxnSpPr>
        <p:spPr>
          <a:xfrm rot="5400000" flipH="1" flipV="1">
            <a:off x="4394231" y="3178966"/>
            <a:ext cx="213520" cy="794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>
          <a:xfrm>
            <a:off x="4857784" y="2357429"/>
            <a:ext cx="1440000" cy="5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RESTITUER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857784" y="3000371"/>
            <a:ext cx="1440000" cy="5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COMMUNIQUER</a:t>
            </a:r>
          </a:p>
        </p:txBody>
      </p:sp>
      <p:cxnSp>
        <p:nvCxnSpPr>
          <p:cNvPr id="62" name="Connecteur droit avec flèche 61"/>
          <p:cNvCxnSpPr/>
          <p:nvPr/>
        </p:nvCxnSpPr>
        <p:spPr>
          <a:xfrm rot="10800000" flipH="1">
            <a:off x="4500594" y="3286123"/>
            <a:ext cx="357190" cy="158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63" name="Connecteur droit avec flèche 62"/>
          <p:cNvCxnSpPr/>
          <p:nvPr/>
        </p:nvCxnSpPr>
        <p:spPr>
          <a:xfrm rot="10800000" flipH="1">
            <a:off x="4500594" y="2643181"/>
            <a:ext cx="357190" cy="158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64" name="Connecteur droit avec flèche 63"/>
          <p:cNvCxnSpPr/>
          <p:nvPr/>
        </p:nvCxnSpPr>
        <p:spPr>
          <a:xfrm rot="5400000" flipH="1" flipV="1">
            <a:off x="4429553" y="2714222"/>
            <a:ext cx="142876" cy="794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5" name="Connecteur droit avec flèche 64"/>
          <p:cNvCxnSpPr/>
          <p:nvPr/>
        </p:nvCxnSpPr>
        <p:spPr>
          <a:xfrm rot="10800000">
            <a:off x="4143404" y="2786057"/>
            <a:ext cx="357190" cy="1588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6" name="Connecteur droit avec flèche 65"/>
          <p:cNvCxnSpPr/>
          <p:nvPr/>
        </p:nvCxnSpPr>
        <p:spPr>
          <a:xfrm>
            <a:off x="285752" y="1000107"/>
            <a:ext cx="6581064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7" name="Connecteur droit avec flèche 66"/>
          <p:cNvCxnSpPr/>
          <p:nvPr/>
        </p:nvCxnSpPr>
        <p:spPr>
          <a:xfrm>
            <a:off x="357190" y="1071545"/>
            <a:ext cx="6438188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8" name="Connecteur droit avec flèche 67"/>
          <p:cNvCxnSpPr/>
          <p:nvPr/>
        </p:nvCxnSpPr>
        <p:spPr>
          <a:xfrm rot="5400000" flipH="1" flipV="1">
            <a:off x="143670" y="1285065"/>
            <a:ext cx="428628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9" name="Connecteur droit avec flèche 68"/>
          <p:cNvCxnSpPr/>
          <p:nvPr/>
        </p:nvCxnSpPr>
        <p:spPr>
          <a:xfrm>
            <a:off x="357190" y="1500173"/>
            <a:ext cx="285752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70" name="Connecteur droit avec flèche 69"/>
          <p:cNvCxnSpPr/>
          <p:nvPr/>
        </p:nvCxnSpPr>
        <p:spPr>
          <a:xfrm rot="5400000" flipH="1" flipV="1">
            <a:off x="-356396" y="1642255"/>
            <a:ext cx="1285884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1" name="Connecteur droit avec flèche 70"/>
          <p:cNvCxnSpPr/>
          <p:nvPr/>
        </p:nvCxnSpPr>
        <p:spPr>
          <a:xfrm>
            <a:off x="285752" y="2285991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73" name="Connecteur droit avec flèche 72"/>
          <p:cNvCxnSpPr/>
          <p:nvPr/>
        </p:nvCxnSpPr>
        <p:spPr>
          <a:xfrm>
            <a:off x="0" y="2928933"/>
            <a:ext cx="642942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74" name="Connecteur droit avec flèche 73"/>
          <p:cNvCxnSpPr/>
          <p:nvPr/>
        </p:nvCxnSpPr>
        <p:spPr>
          <a:xfrm>
            <a:off x="142876" y="3571875"/>
            <a:ext cx="500066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75" name="Connecteur droit avec flèche 74"/>
          <p:cNvCxnSpPr/>
          <p:nvPr/>
        </p:nvCxnSpPr>
        <p:spPr>
          <a:xfrm rot="5400000" flipH="1" flipV="1">
            <a:off x="-71438" y="4572007"/>
            <a:ext cx="714380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6" name="Connecteur droit avec flèche 75"/>
          <p:cNvCxnSpPr/>
          <p:nvPr/>
        </p:nvCxnSpPr>
        <p:spPr>
          <a:xfrm>
            <a:off x="285752" y="4214817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sp>
        <p:nvSpPr>
          <p:cNvPr id="218" name="Rectangle 217"/>
          <p:cNvSpPr/>
          <p:nvPr/>
        </p:nvSpPr>
        <p:spPr>
          <a:xfrm>
            <a:off x="571472" y="4429132"/>
            <a:ext cx="8358246" cy="2000264"/>
          </a:xfrm>
          <a:prstGeom prst="wedgeRectCallout">
            <a:avLst>
              <a:gd name="adj1" fmla="val -41381"/>
              <a:gd name="adj2" fmla="val -139969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7" name="Connecteur droit avec flèche 76"/>
          <p:cNvCxnSpPr/>
          <p:nvPr/>
        </p:nvCxnSpPr>
        <p:spPr>
          <a:xfrm rot="5400000">
            <a:off x="2643177" y="3571875"/>
            <a:ext cx="714378" cy="4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sp>
        <p:nvSpPr>
          <p:cNvPr id="83" name="Rectangle 82"/>
          <p:cNvSpPr/>
          <p:nvPr/>
        </p:nvSpPr>
        <p:spPr>
          <a:xfrm>
            <a:off x="571472" y="1285860"/>
            <a:ext cx="1571636" cy="13573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b="1" dirty="0" smtClean="0"/>
              <a:t>Descriptions structurelle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Description de la chaîne d’énergie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Description de la chaîne d’information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Synthèse – Diagramme de blocs internes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5143512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une photo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Décrire succinctement le fonctionnement du composant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Si vous avez le temps, ajouter le diagramme de bloc interne</a:t>
            </a:r>
          </a:p>
        </p:txBody>
      </p:sp>
      <p:sp>
        <p:nvSpPr>
          <p:cNvPr id="41" name="Rectangle à coins arrondis 40"/>
          <p:cNvSpPr/>
          <p:nvPr/>
        </p:nvSpPr>
        <p:spPr>
          <a:xfrm>
            <a:off x="428628" y="1214422"/>
            <a:ext cx="6286545" cy="3571900"/>
          </a:xfrm>
          <a:prstGeom prst="roundRect">
            <a:avLst>
              <a:gd name="adj" fmla="val 4221"/>
            </a:avLst>
          </a:prstGeom>
          <a:solidFill>
            <a:schemeClr val="accent3">
              <a:lumMod val="40000"/>
              <a:lumOff val="60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42942" y="1357297"/>
            <a:ext cx="1440000" cy="5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714644" y="2643181"/>
            <a:ext cx="1440000" cy="5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– </a:t>
            </a:r>
            <a:r>
              <a:rPr lang="fr-FR" sz="1000" b="1" kern="0" dirty="0" smtClean="0">
                <a:solidFill>
                  <a:prstClr val="black"/>
                </a:solidFill>
                <a:latin typeface="Calibri"/>
              </a:rPr>
              <a:t>MEMORISER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4" name="Connecteur droit avec flèche 43"/>
          <p:cNvCxnSpPr/>
          <p:nvPr/>
        </p:nvCxnSpPr>
        <p:spPr>
          <a:xfrm rot="10800000">
            <a:off x="4143404" y="3071809"/>
            <a:ext cx="357190" cy="158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45" name="Connecteur droit avec flèche 44"/>
          <p:cNvCxnSpPr/>
          <p:nvPr/>
        </p:nvCxnSpPr>
        <p:spPr>
          <a:xfrm>
            <a:off x="6286544" y="2643181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46" name="Connecteur droit avec flèche 45"/>
          <p:cNvCxnSpPr/>
          <p:nvPr/>
        </p:nvCxnSpPr>
        <p:spPr>
          <a:xfrm>
            <a:off x="6286544" y="3286123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accent3"/>
            </a:solidFill>
            <a:prstDash val="solid"/>
            <a:headEnd type="arrow"/>
            <a:tailEnd type="arrow"/>
          </a:ln>
          <a:effectLst/>
        </p:spPr>
      </p:cxnSp>
      <p:sp>
        <p:nvSpPr>
          <p:cNvPr id="47" name="ZoneTexte 46"/>
          <p:cNvSpPr txBox="1"/>
          <p:nvPr/>
        </p:nvSpPr>
        <p:spPr>
          <a:xfrm>
            <a:off x="7000924" y="2428867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au PC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7000924" y="3071809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du système et et venant 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42942" y="2000239"/>
            <a:ext cx="1440000" cy="5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42942" y="2643181"/>
            <a:ext cx="1440000" cy="5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42942" y="3929065"/>
            <a:ext cx="1440000" cy="5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42942" y="3286123"/>
            <a:ext cx="1440000" cy="5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cxnSp>
        <p:nvCxnSpPr>
          <p:cNvPr id="53" name="Connecteur droit avec flèche 52"/>
          <p:cNvCxnSpPr>
            <a:stCxn id="50" idx="3"/>
            <a:endCxn id="43" idx="1"/>
          </p:cNvCxnSpPr>
          <p:nvPr/>
        </p:nvCxnSpPr>
        <p:spPr>
          <a:xfrm>
            <a:off x="2082942" y="2931181"/>
            <a:ext cx="631702" cy="1588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54" name="Connecteur droit avec flèche 53"/>
          <p:cNvCxnSpPr/>
          <p:nvPr/>
        </p:nvCxnSpPr>
        <p:spPr>
          <a:xfrm flipV="1">
            <a:off x="2071702" y="2285991"/>
            <a:ext cx="324000" cy="0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5" name="Connecteur droit avec flèche 54"/>
          <p:cNvCxnSpPr/>
          <p:nvPr/>
        </p:nvCxnSpPr>
        <p:spPr>
          <a:xfrm flipV="1">
            <a:off x="2071702" y="1643049"/>
            <a:ext cx="324000" cy="0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6" name="Connecteur droit avec flèche 55"/>
          <p:cNvCxnSpPr/>
          <p:nvPr/>
        </p:nvCxnSpPr>
        <p:spPr>
          <a:xfrm flipV="1">
            <a:off x="2071702" y="3571875"/>
            <a:ext cx="324000" cy="0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7" name="Connecteur droit avec flèche 56"/>
          <p:cNvCxnSpPr/>
          <p:nvPr/>
        </p:nvCxnSpPr>
        <p:spPr>
          <a:xfrm flipV="1">
            <a:off x="2071702" y="4214817"/>
            <a:ext cx="324000" cy="0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8" name="Connecteur droit avec flèche 57"/>
          <p:cNvCxnSpPr/>
          <p:nvPr/>
        </p:nvCxnSpPr>
        <p:spPr>
          <a:xfrm rot="16200000" flipV="1">
            <a:off x="1112248" y="2924549"/>
            <a:ext cx="2580536" cy="0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9" name="Connecteur droit avec flèche 58"/>
          <p:cNvCxnSpPr/>
          <p:nvPr/>
        </p:nvCxnSpPr>
        <p:spPr>
          <a:xfrm rot="5400000" flipH="1" flipV="1">
            <a:off x="4394231" y="3178966"/>
            <a:ext cx="213520" cy="794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>
          <a:xfrm>
            <a:off x="4857784" y="2357429"/>
            <a:ext cx="1440000" cy="5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RESTITUER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857784" y="3000371"/>
            <a:ext cx="1440000" cy="5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COMMUNIQUER</a:t>
            </a:r>
          </a:p>
        </p:txBody>
      </p:sp>
      <p:cxnSp>
        <p:nvCxnSpPr>
          <p:cNvPr id="62" name="Connecteur droit avec flèche 61"/>
          <p:cNvCxnSpPr/>
          <p:nvPr/>
        </p:nvCxnSpPr>
        <p:spPr>
          <a:xfrm rot="10800000" flipH="1">
            <a:off x="4500594" y="3286123"/>
            <a:ext cx="357190" cy="158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63" name="Connecteur droit avec flèche 62"/>
          <p:cNvCxnSpPr/>
          <p:nvPr/>
        </p:nvCxnSpPr>
        <p:spPr>
          <a:xfrm rot="10800000" flipH="1">
            <a:off x="4500594" y="2643181"/>
            <a:ext cx="357190" cy="158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64" name="Connecteur droit avec flèche 63"/>
          <p:cNvCxnSpPr/>
          <p:nvPr/>
        </p:nvCxnSpPr>
        <p:spPr>
          <a:xfrm rot="5400000" flipH="1" flipV="1">
            <a:off x="4429553" y="2714222"/>
            <a:ext cx="142876" cy="794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5" name="Connecteur droit avec flèche 64"/>
          <p:cNvCxnSpPr/>
          <p:nvPr/>
        </p:nvCxnSpPr>
        <p:spPr>
          <a:xfrm rot="10800000">
            <a:off x="4143404" y="2786057"/>
            <a:ext cx="357190" cy="1588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6" name="Connecteur droit avec flèche 65"/>
          <p:cNvCxnSpPr/>
          <p:nvPr/>
        </p:nvCxnSpPr>
        <p:spPr>
          <a:xfrm>
            <a:off x="285752" y="1000107"/>
            <a:ext cx="6581064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7" name="Connecteur droit avec flèche 66"/>
          <p:cNvCxnSpPr/>
          <p:nvPr/>
        </p:nvCxnSpPr>
        <p:spPr>
          <a:xfrm>
            <a:off x="357190" y="1071545"/>
            <a:ext cx="6438188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8" name="Connecteur droit avec flèche 67"/>
          <p:cNvCxnSpPr/>
          <p:nvPr/>
        </p:nvCxnSpPr>
        <p:spPr>
          <a:xfrm rot="5400000" flipH="1" flipV="1">
            <a:off x="143670" y="1285065"/>
            <a:ext cx="428628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9" name="Connecteur droit avec flèche 68"/>
          <p:cNvCxnSpPr/>
          <p:nvPr/>
        </p:nvCxnSpPr>
        <p:spPr>
          <a:xfrm>
            <a:off x="357190" y="1500173"/>
            <a:ext cx="285752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70" name="Connecteur droit avec flèche 69"/>
          <p:cNvCxnSpPr/>
          <p:nvPr/>
        </p:nvCxnSpPr>
        <p:spPr>
          <a:xfrm rot="5400000" flipH="1" flipV="1">
            <a:off x="-356396" y="1642255"/>
            <a:ext cx="1285884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1" name="Connecteur droit avec flèche 70"/>
          <p:cNvCxnSpPr/>
          <p:nvPr/>
        </p:nvCxnSpPr>
        <p:spPr>
          <a:xfrm>
            <a:off x="285752" y="2285991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73" name="Connecteur droit avec flèche 72"/>
          <p:cNvCxnSpPr/>
          <p:nvPr/>
        </p:nvCxnSpPr>
        <p:spPr>
          <a:xfrm>
            <a:off x="0" y="2928933"/>
            <a:ext cx="642942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74" name="Connecteur droit avec flèche 73"/>
          <p:cNvCxnSpPr/>
          <p:nvPr/>
        </p:nvCxnSpPr>
        <p:spPr>
          <a:xfrm>
            <a:off x="142876" y="3571875"/>
            <a:ext cx="500066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75" name="Connecteur droit avec flèche 74"/>
          <p:cNvCxnSpPr/>
          <p:nvPr/>
        </p:nvCxnSpPr>
        <p:spPr>
          <a:xfrm rot="5400000" flipH="1" flipV="1">
            <a:off x="-71438" y="4572007"/>
            <a:ext cx="714380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6" name="Connecteur droit avec flèche 75"/>
          <p:cNvCxnSpPr/>
          <p:nvPr/>
        </p:nvCxnSpPr>
        <p:spPr>
          <a:xfrm>
            <a:off x="285752" y="4214817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sp>
        <p:nvSpPr>
          <p:cNvPr id="218" name="Rectangle 217"/>
          <p:cNvSpPr/>
          <p:nvPr/>
        </p:nvSpPr>
        <p:spPr>
          <a:xfrm>
            <a:off x="571472" y="4429132"/>
            <a:ext cx="8358246" cy="2000264"/>
          </a:xfrm>
          <a:prstGeom prst="wedgeRectCallout">
            <a:avLst>
              <a:gd name="adj1" fmla="val -31361"/>
              <a:gd name="adj2" fmla="val -107499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7" name="Connecteur droit avec flèche 76"/>
          <p:cNvCxnSpPr/>
          <p:nvPr/>
        </p:nvCxnSpPr>
        <p:spPr>
          <a:xfrm rot="5400000">
            <a:off x="2643177" y="3571875"/>
            <a:ext cx="714378" cy="4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sp>
        <p:nvSpPr>
          <p:cNvPr id="83" name="Rectangle 82"/>
          <p:cNvSpPr/>
          <p:nvPr/>
        </p:nvSpPr>
        <p:spPr>
          <a:xfrm>
            <a:off x="571472" y="2571744"/>
            <a:ext cx="1571636" cy="71438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b="1" dirty="0" smtClean="0"/>
              <a:t>Descriptions structurelle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Description de la chaîne d’énergie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Description de la chaîne d’information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Synthèse – Diagramme de blocs internes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5143512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une photo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Décrire succinctement le fonctionnement du composant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Si vous avez le temps, ajouter le diagramme de bloc interne</a:t>
            </a:r>
          </a:p>
        </p:txBody>
      </p:sp>
      <p:sp>
        <p:nvSpPr>
          <p:cNvPr id="41" name="Rectangle à coins arrondis 40"/>
          <p:cNvSpPr/>
          <p:nvPr/>
        </p:nvSpPr>
        <p:spPr>
          <a:xfrm>
            <a:off x="428628" y="1214422"/>
            <a:ext cx="6286545" cy="3571900"/>
          </a:xfrm>
          <a:prstGeom prst="roundRect">
            <a:avLst>
              <a:gd name="adj" fmla="val 4221"/>
            </a:avLst>
          </a:prstGeom>
          <a:solidFill>
            <a:schemeClr val="accent3">
              <a:lumMod val="40000"/>
              <a:lumOff val="60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42942" y="1357297"/>
            <a:ext cx="1440000" cy="5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714644" y="2643181"/>
            <a:ext cx="1440000" cy="5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– </a:t>
            </a:r>
            <a:r>
              <a:rPr lang="fr-FR" sz="1000" b="1" kern="0" dirty="0" smtClean="0">
                <a:solidFill>
                  <a:prstClr val="black"/>
                </a:solidFill>
                <a:latin typeface="Calibri"/>
              </a:rPr>
              <a:t>MEMORISER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4" name="Connecteur droit avec flèche 43"/>
          <p:cNvCxnSpPr/>
          <p:nvPr/>
        </p:nvCxnSpPr>
        <p:spPr>
          <a:xfrm rot="10800000">
            <a:off x="4143404" y="3071809"/>
            <a:ext cx="357190" cy="158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45" name="Connecteur droit avec flèche 44"/>
          <p:cNvCxnSpPr/>
          <p:nvPr/>
        </p:nvCxnSpPr>
        <p:spPr>
          <a:xfrm>
            <a:off x="6286544" y="2643181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46" name="Connecteur droit avec flèche 45"/>
          <p:cNvCxnSpPr/>
          <p:nvPr/>
        </p:nvCxnSpPr>
        <p:spPr>
          <a:xfrm>
            <a:off x="6286544" y="3286123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accent3"/>
            </a:solidFill>
            <a:prstDash val="solid"/>
            <a:headEnd type="arrow"/>
            <a:tailEnd type="arrow"/>
          </a:ln>
          <a:effectLst/>
        </p:spPr>
      </p:cxnSp>
      <p:sp>
        <p:nvSpPr>
          <p:cNvPr id="47" name="ZoneTexte 46"/>
          <p:cNvSpPr txBox="1"/>
          <p:nvPr/>
        </p:nvSpPr>
        <p:spPr>
          <a:xfrm>
            <a:off x="7000924" y="2428867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au PC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7000924" y="3071809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du système et et venant 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42942" y="2000239"/>
            <a:ext cx="1440000" cy="5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42942" y="2643181"/>
            <a:ext cx="1440000" cy="5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42942" y="3929065"/>
            <a:ext cx="1440000" cy="5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42942" y="3286123"/>
            <a:ext cx="1440000" cy="5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cxnSp>
        <p:nvCxnSpPr>
          <p:cNvPr id="53" name="Connecteur droit avec flèche 52"/>
          <p:cNvCxnSpPr>
            <a:stCxn id="50" idx="3"/>
            <a:endCxn id="43" idx="1"/>
          </p:cNvCxnSpPr>
          <p:nvPr/>
        </p:nvCxnSpPr>
        <p:spPr>
          <a:xfrm>
            <a:off x="2082942" y="2931181"/>
            <a:ext cx="631702" cy="1588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54" name="Connecteur droit avec flèche 53"/>
          <p:cNvCxnSpPr/>
          <p:nvPr/>
        </p:nvCxnSpPr>
        <p:spPr>
          <a:xfrm flipV="1">
            <a:off x="2071702" y="2285991"/>
            <a:ext cx="324000" cy="0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5" name="Connecteur droit avec flèche 54"/>
          <p:cNvCxnSpPr/>
          <p:nvPr/>
        </p:nvCxnSpPr>
        <p:spPr>
          <a:xfrm flipV="1">
            <a:off x="2071702" y="1643049"/>
            <a:ext cx="324000" cy="0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6" name="Connecteur droit avec flèche 55"/>
          <p:cNvCxnSpPr/>
          <p:nvPr/>
        </p:nvCxnSpPr>
        <p:spPr>
          <a:xfrm flipV="1">
            <a:off x="2071702" y="3571875"/>
            <a:ext cx="324000" cy="0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7" name="Connecteur droit avec flèche 56"/>
          <p:cNvCxnSpPr/>
          <p:nvPr/>
        </p:nvCxnSpPr>
        <p:spPr>
          <a:xfrm flipV="1">
            <a:off x="2071702" y="4214817"/>
            <a:ext cx="324000" cy="0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8" name="Connecteur droit avec flèche 57"/>
          <p:cNvCxnSpPr/>
          <p:nvPr/>
        </p:nvCxnSpPr>
        <p:spPr>
          <a:xfrm rot="16200000" flipV="1">
            <a:off x="1112248" y="2924549"/>
            <a:ext cx="2580536" cy="0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9" name="Connecteur droit avec flèche 58"/>
          <p:cNvCxnSpPr/>
          <p:nvPr/>
        </p:nvCxnSpPr>
        <p:spPr>
          <a:xfrm rot="5400000" flipH="1" flipV="1">
            <a:off x="4394231" y="3178966"/>
            <a:ext cx="213520" cy="794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>
          <a:xfrm>
            <a:off x="4857784" y="2357429"/>
            <a:ext cx="1440000" cy="5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RESTITUER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857784" y="3000371"/>
            <a:ext cx="1440000" cy="5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COMMUNIQUER</a:t>
            </a:r>
          </a:p>
        </p:txBody>
      </p:sp>
      <p:cxnSp>
        <p:nvCxnSpPr>
          <p:cNvPr id="62" name="Connecteur droit avec flèche 61"/>
          <p:cNvCxnSpPr/>
          <p:nvPr/>
        </p:nvCxnSpPr>
        <p:spPr>
          <a:xfrm rot="10800000" flipH="1">
            <a:off x="4500594" y="3286123"/>
            <a:ext cx="357190" cy="158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63" name="Connecteur droit avec flèche 62"/>
          <p:cNvCxnSpPr/>
          <p:nvPr/>
        </p:nvCxnSpPr>
        <p:spPr>
          <a:xfrm rot="10800000" flipH="1">
            <a:off x="4500594" y="2643181"/>
            <a:ext cx="357190" cy="158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64" name="Connecteur droit avec flèche 63"/>
          <p:cNvCxnSpPr/>
          <p:nvPr/>
        </p:nvCxnSpPr>
        <p:spPr>
          <a:xfrm rot="5400000" flipH="1" flipV="1">
            <a:off x="4429553" y="2714222"/>
            <a:ext cx="142876" cy="794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5" name="Connecteur droit avec flèche 64"/>
          <p:cNvCxnSpPr/>
          <p:nvPr/>
        </p:nvCxnSpPr>
        <p:spPr>
          <a:xfrm rot="10800000">
            <a:off x="4143404" y="2786057"/>
            <a:ext cx="357190" cy="1588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6" name="Connecteur droit avec flèche 65"/>
          <p:cNvCxnSpPr/>
          <p:nvPr/>
        </p:nvCxnSpPr>
        <p:spPr>
          <a:xfrm>
            <a:off x="285752" y="1000107"/>
            <a:ext cx="6581064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7" name="Connecteur droit avec flèche 66"/>
          <p:cNvCxnSpPr/>
          <p:nvPr/>
        </p:nvCxnSpPr>
        <p:spPr>
          <a:xfrm>
            <a:off x="357190" y="1071545"/>
            <a:ext cx="6438188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8" name="Connecteur droit avec flèche 67"/>
          <p:cNvCxnSpPr/>
          <p:nvPr/>
        </p:nvCxnSpPr>
        <p:spPr>
          <a:xfrm rot="5400000" flipH="1" flipV="1">
            <a:off x="143670" y="1285065"/>
            <a:ext cx="428628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9" name="Connecteur droit avec flèche 68"/>
          <p:cNvCxnSpPr/>
          <p:nvPr/>
        </p:nvCxnSpPr>
        <p:spPr>
          <a:xfrm>
            <a:off x="357190" y="1500173"/>
            <a:ext cx="285752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70" name="Connecteur droit avec flèche 69"/>
          <p:cNvCxnSpPr/>
          <p:nvPr/>
        </p:nvCxnSpPr>
        <p:spPr>
          <a:xfrm rot="5400000" flipH="1" flipV="1">
            <a:off x="-356396" y="1642255"/>
            <a:ext cx="1285884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1" name="Connecteur droit avec flèche 70"/>
          <p:cNvCxnSpPr/>
          <p:nvPr/>
        </p:nvCxnSpPr>
        <p:spPr>
          <a:xfrm>
            <a:off x="285752" y="2285991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73" name="Connecteur droit avec flèche 72"/>
          <p:cNvCxnSpPr/>
          <p:nvPr/>
        </p:nvCxnSpPr>
        <p:spPr>
          <a:xfrm>
            <a:off x="0" y="2928933"/>
            <a:ext cx="642942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74" name="Connecteur droit avec flèche 73"/>
          <p:cNvCxnSpPr/>
          <p:nvPr/>
        </p:nvCxnSpPr>
        <p:spPr>
          <a:xfrm>
            <a:off x="142876" y="3571875"/>
            <a:ext cx="500066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75" name="Connecteur droit avec flèche 74"/>
          <p:cNvCxnSpPr/>
          <p:nvPr/>
        </p:nvCxnSpPr>
        <p:spPr>
          <a:xfrm rot="5400000" flipH="1" flipV="1">
            <a:off x="-71438" y="4572007"/>
            <a:ext cx="714380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6" name="Connecteur droit avec flèche 75"/>
          <p:cNvCxnSpPr/>
          <p:nvPr/>
        </p:nvCxnSpPr>
        <p:spPr>
          <a:xfrm>
            <a:off x="285752" y="4214817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sp>
        <p:nvSpPr>
          <p:cNvPr id="218" name="Rectangle 217"/>
          <p:cNvSpPr/>
          <p:nvPr/>
        </p:nvSpPr>
        <p:spPr>
          <a:xfrm>
            <a:off x="571472" y="4429132"/>
            <a:ext cx="8358246" cy="2000264"/>
          </a:xfrm>
          <a:prstGeom prst="wedgeRectCallout">
            <a:avLst>
              <a:gd name="adj1" fmla="val -32179"/>
              <a:gd name="adj2" fmla="val -80156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7" name="Connecteur droit avec flèche 76"/>
          <p:cNvCxnSpPr/>
          <p:nvPr/>
        </p:nvCxnSpPr>
        <p:spPr>
          <a:xfrm rot="5400000">
            <a:off x="2643177" y="3571875"/>
            <a:ext cx="714378" cy="4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sp>
        <p:nvSpPr>
          <p:cNvPr id="83" name="Rectangle 82"/>
          <p:cNvSpPr/>
          <p:nvPr/>
        </p:nvSpPr>
        <p:spPr>
          <a:xfrm>
            <a:off x="571472" y="3214686"/>
            <a:ext cx="1571636" cy="71438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b="1" dirty="0" smtClean="0"/>
              <a:t>Descriptions structurelle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Description de la chaîne d’énergie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Description de la chaîne d’information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Synthèse – Diagramme de blocs internes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5143512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une photo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Décrire succinctement le fonctionnement du composant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Si vous avez le temps, ajouter le diagramme de bloc interne</a:t>
            </a:r>
          </a:p>
        </p:txBody>
      </p:sp>
      <p:sp>
        <p:nvSpPr>
          <p:cNvPr id="41" name="Rectangle à coins arrondis 40"/>
          <p:cNvSpPr/>
          <p:nvPr/>
        </p:nvSpPr>
        <p:spPr>
          <a:xfrm>
            <a:off x="428628" y="1214422"/>
            <a:ext cx="6286545" cy="3571900"/>
          </a:xfrm>
          <a:prstGeom prst="roundRect">
            <a:avLst>
              <a:gd name="adj" fmla="val 4221"/>
            </a:avLst>
          </a:prstGeom>
          <a:solidFill>
            <a:schemeClr val="accent3">
              <a:lumMod val="40000"/>
              <a:lumOff val="60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42942" y="1357297"/>
            <a:ext cx="1440000" cy="5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714644" y="2643181"/>
            <a:ext cx="1440000" cy="5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– </a:t>
            </a:r>
            <a:r>
              <a:rPr lang="fr-FR" sz="1000" b="1" kern="0" dirty="0" smtClean="0">
                <a:solidFill>
                  <a:prstClr val="black"/>
                </a:solidFill>
                <a:latin typeface="Calibri"/>
              </a:rPr>
              <a:t>MEMORISER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4" name="Connecteur droit avec flèche 43"/>
          <p:cNvCxnSpPr/>
          <p:nvPr/>
        </p:nvCxnSpPr>
        <p:spPr>
          <a:xfrm rot="10800000">
            <a:off x="4143404" y="3071809"/>
            <a:ext cx="357190" cy="158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45" name="Connecteur droit avec flèche 44"/>
          <p:cNvCxnSpPr/>
          <p:nvPr/>
        </p:nvCxnSpPr>
        <p:spPr>
          <a:xfrm>
            <a:off x="6286544" y="2643181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46" name="Connecteur droit avec flèche 45"/>
          <p:cNvCxnSpPr/>
          <p:nvPr/>
        </p:nvCxnSpPr>
        <p:spPr>
          <a:xfrm>
            <a:off x="6286544" y="3286123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accent3"/>
            </a:solidFill>
            <a:prstDash val="solid"/>
            <a:headEnd type="arrow"/>
            <a:tailEnd type="arrow"/>
          </a:ln>
          <a:effectLst/>
        </p:spPr>
      </p:cxnSp>
      <p:sp>
        <p:nvSpPr>
          <p:cNvPr id="47" name="ZoneTexte 46"/>
          <p:cNvSpPr txBox="1"/>
          <p:nvPr/>
        </p:nvSpPr>
        <p:spPr>
          <a:xfrm>
            <a:off x="7000924" y="2428867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au PC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7000924" y="3071809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du système et et venant 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42942" y="2000239"/>
            <a:ext cx="1440000" cy="5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42942" y="2643181"/>
            <a:ext cx="1440000" cy="5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42942" y="3929065"/>
            <a:ext cx="1440000" cy="5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42942" y="3286123"/>
            <a:ext cx="1440000" cy="5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cxnSp>
        <p:nvCxnSpPr>
          <p:cNvPr id="53" name="Connecteur droit avec flèche 52"/>
          <p:cNvCxnSpPr>
            <a:stCxn id="50" idx="3"/>
            <a:endCxn id="43" idx="1"/>
          </p:cNvCxnSpPr>
          <p:nvPr/>
        </p:nvCxnSpPr>
        <p:spPr>
          <a:xfrm>
            <a:off x="2082942" y="2931181"/>
            <a:ext cx="631702" cy="1588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54" name="Connecteur droit avec flèche 53"/>
          <p:cNvCxnSpPr/>
          <p:nvPr/>
        </p:nvCxnSpPr>
        <p:spPr>
          <a:xfrm flipV="1">
            <a:off x="2071702" y="2285991"/>
            <a:ext cx="324000" cy="0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5" name="Connecteur droit avec flèche 54"/>
          <p:cNvCxnSpPr/>
          <p:nvPr/>
        </p:nvCxnSpPr>
        <p:spPr>
          <a:xfrm flipV="1">
            <a:off x="2071702" y="1643049"/>
            <a:ext cx="324000" cy="0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6" name="Connecteur droit avec flèche 55"/>
          <p:cNvCxnSpPr/>
          <p:nvPr/>
        </p:nvCxnSpPr>
        <p:spPr>
          <a:xfrm flipV="1">
            <a:off x="2071702" y="3571875"/>
            <a:ext cx="324000" cy="0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7" name="Connecteur droit avec flèche 56"/>
          <p:cNvCxnSpPr/>
          <p:nvPr/>
        </p:nvCxnSpPr>
        <p:spPr>
          <a:xfrm flipV="1">
            <a:off x="2071702" y="4214817"/>
            <a:ext cx="324000" cy="0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8" name="Connecteur droit avec flèche 57"/>
          <p:cNvCxnSpPr/>
          <p:nvPr/>
        </p:nvCxnSpPr>
        <p:spPr>
          <a:xfrm rot="16200000" flipV="1">
            <a:off x="1112248" y="2924549"/>
            <a:ext cx="2580536" cy="0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9" name="Connecteur droit avec flèche 58"/>
          <p:cNvCxnSpPr/>
          <p:nvPr/>
        </p:nvCxnSpPr>
        <p:spPr>
          <a:xfrm rot="5400000" flipH="1" flipV="1">
            <a:off x="4394231" y="3178966"/>
            <a:ext cx="213520" cy="794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>
          <a:xfrm>
            <a:off x="4857784" y="2357429"/>
            <a:ext cx="1440000" cy="5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RESTITUER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857784" y="3000371"/>
            <a:ext cx="1440000" cy="5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COMMUNIQUER</a:t>
            </a:r>
          </a:p>
        </p:txBody>
      </p:sp>
      <p:cxnSp>
        <p:nvCxnSpPr>
          <p:cNvPr id="62" name="Connecteur droit avec flèche 61"/>
          <p:cNvCxnSpPr/>
          <p:nvPr/>
        </p:nvCxnSpPr>
        <p:spPr>
          <a:xfrm rot="10800000" flipH="1">
            <a:off x="4500594" y="3286123"/>
            <a:ext cx="357190" cy="158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63" name="Connecteur droit avec flèche 62"/>
          <p:cNvCxnSpPr/>
          <p:nvPr/>
        </p:nvCxnSpPr>
        <p:spPr>
          <a:xfrm rot="10800000" flipH="1">
            <a:off x="4500594" y="2643181"/>
            <a:ext cx="357190" cy="158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64" name="Connecteur droit avec flèche 63"/>
          <p:cNvCxnSpPr/>
          <p:nvPr/>
        </p:nvCxnSpPr>
        <p:spPr>
          <a:xfrm rot="5400000" flipH="1" flipV="1">
            <a:off x="4429553" y="2714222"/>
            <a:ext cx="142876" cy="794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5" name="Connecteur droit avec flèche 64"/>
          <p:cNvCxnSpPr/>
          <p:nvPr/>
        </p:nvCxnSpPr>
        <p:spPr>
          <a:xfrm rot="10800000">
            <a:off x="4143404" y="2786057"/>
            <a:ext cx="357190" cy="1588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6" name="Connecteur droit avec flèche 65"/>
          <p:cNvCxnSpPr/>
          <p:nvPr/>
        </p:nvCxnSpPr>
        <p:spPr>
          <a:xfrm>
            <a:off x="285752" y="1000107"/>
            <a:ext cx="6581064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7" name="Connecteur droit avec flèche 66"/>
          <p:cNvCxnSpPr/>
          <p:nvPr/>
        </p:nvCxnSpPr>
        <p:spPr>
          <a:xfrm>
            <a:off x="357190" y="1071545"/>
            <a:ext cx="6438188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8" name="Connecteur droit avec flèche 67"/>
          <p:cNvCxnSpPr/>
          <p:nvPr/>
        </p:nvCxnSpPr>
        <p:spPr>
          <a:xfrm rot="5400000" flipH="1" flipV="1">
            <a:off x="143670" y="1285065"/>
            <a:ext cx="428628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9" name="Connecteur droit avec flèche 68"/>
          <p:cNvCxnSpPr/>
          <p:nvPr/>
        </p:nvCxnSpPr>
        <p:spPr>
          <a:xfrm>
            <a:off x="357190" y="1500173"/>
            <a:ext cx="285752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70" name="Connecteur droit avec flèche 69"/>
          <p:cNvCxnSpPr/>
          <p:nvPr/>
        </p:nvCxnSpPr>
        <p:spPr>
          <a:xfrm rot="5400000" flipH="1" flipV="1">
            <a:off x="-356396" y="1642255"/>
            <a:ext cx="1285884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1" name="Connecteur droit avec flèche 70"/>
          <p:cNvCxnSpPr/>
          <p:nvPr/>
        </p:nvCxnSpPr>
        <p:spPr>
          <a:xfrm>
            <a:off x="285752" y="2285991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73" name="Connecteur droit avec flèche 72"/>
          <p:cNvCxnSpPr/>
          <p:nvPr/>
        </p:nvCxnSpPr>
        <p:spPr>
          <a:xfrm>
            <a:off x="0" y="2928933"/>
            <a:ext cx="642942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74" name="Connecteur droit avec flèche 73"/>
          <p:cNvCxnSpPr/>
          <p:nvPr/>
        </p:nvCxnSpPr>
        <p:spPr>
          <a:xfrm>
            <a:off x="142876" y="3571875"/>
            <a:ext cx="500066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75" name="Connecteur droit avec flèche 74"/>
          <p:cNvCxnSpPr/>
          <p:nvPr/>
        </p:nvCxnSpPr>
        <p:spPr>
          <a:xfrm rot="5400000" flipH="1" flipV="1">
            <a:off x="-71438" y="4572007"/>
            <a:ext cx="714380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6" name="Connecteur droit avec flèche 75"/>
          <p:cNvCxnSpPr/>
          <p:nvPr/>
        </p:nvCxnSpPr>
        <p:spPr>
          <a:xfrm>
            <a:off x="285752" y="4214817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sp>
        <p:nvSpPr>
          <p:cNvPr id="218" name="Rectangle 217"/>
          <p:cNvSpPr/>
          <p:nvPr/>
        </p:nvSpPr>
        <p:spPr>
          <a:xfrm>
            <a:off x="571472" y="4429132"/>
            <a:ext cx="8358246" cy="2000264"/>
          </a:xfrm>
          <a:prstGeom prst="wedgeRectCallout">
            <a:avLst>
              <a:gd name="adj1" fmla="val -31259"/>
              <a:gd name="adj2" fmla="val -63067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7" name="Connecteur droit avec flèche 76"/>
          <p:cNvCxnSpPr/>
          <p:nvPr/>
        </p:nvCxnSpPr>
        <p:spPr>
          <a:xfrm rot="5400000">
            <a:off x="2643177" y="3571875"/>
            <a:ext cx="714378" cy="4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sp>
        <p:nvSpPr>
          <p:cNvPr id="83" name="Rectangle 82"/>
          <p:cNvSpPr/>
          <p:nvPr/>
        </p:nvSpPr>
        <p:spPr>
          <a:xfrm>
            <a:off x="571472" y="3857628"/>
            <a:ext cx="1571636" cy="71438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b="1" dirty="0" smtClean="0"/>
              <a:t>Descriptions structurelle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Description de la chaîne d’énergie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Description de la chaîne d’information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Synthèse – Diagramme de blocs internes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5143512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une photo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Décrire succinctement le fonctionnement du composant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Si vous avez le temps, ajouter le diagramme de bloc interne</a:t>
            </a:r>
          </a:p>
        </p:txBody>
      </p:sp>
      <p:sp>
        <p:nvSpPr>
          <p:cNvPr id="41" name="Rectangle à coins arrondis 40"/>
          <p:cNvSpPr/>
          <p:nvPr/>
        </p:nvSpPr>
        <p:spPr>
          <a:xfrm>
            <a:off x="428628" y="1214422"/>
            <a:ext cx="6286545" cy="3571900"/>
          </a:xfrm>
          <a:prstGeom prst="roundRect">
            <a:avLst>
              <a:gd name="adj" fmla="val 4221"/>
            </a:avLst>
          </a:prstGeom>
          <a:solidFill>
            <a:schemeClr val="accent3">
              <a:lumMod val="40000"/>
              <a:lumOff val="60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42942" y="1357297"/>
            <a:ext cx="1440000" cy="5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714644" y="2643181"/>
            <a:ext cx="1440000" cy="5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– </a:t>
            </a:r>
            <a:r>
              <a:rPr lang="fr-FR" sz="1000" b="1" kern="0" dirty="0" smtClean="0">
                <a:solidFill>
                  <a:prstClr val="black"/>
                </a:solidFill>
                <a:latin typeface="Calibri"/>
              </a:rPr>
              <a:t>MEMORISER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4" name="Connecteur droit avec flèche 43"/>
          <p:cNvCxnSpPr/>
          <p:nvPr/>
        </p:nvCxnSpPr>
        <p:spPr>
          <a:xfrm rot="10800000">
            <a:off x="4143404" y="3071809"/>
            <a:ext cx="357190" cy="158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45" name="Connecteur droit avec flèche 44"/>
          <p:cNvCxnSpPr/>
          <p:nvPr/>
        </p:nvCxnSpPr>
        <p:spPr>
          <a:xfrm>
            <a:off x="6286544" y="2643181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46" name="Connecteur droit avec flèche 45"/>
          <p:cNvCxnSpPr/>
          <p:nvPr/>
        </p:nvCxnSpPr>
        <p:spPr>
          <a:xfrm>
            <a:off x="6286544" y="3286123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accent3"/>
            </a:solidFill>
            <a:prstDash val="solid"/>
            <a:headEnd type="arrow"/>
            <a:tailEnd type="arrow"/>
          </a:ln>
          <a:effectLst/>
        </p:spPr>
      </p:cxnSp>
      <p:sp>
        <p:nvSpPr>
          <p:cNvPr id="47" name="ZoneTexte 46"/>
          <p:cNvSpPr txBox="1"/>
          <p:nvPr/>
        </p:nvSpPr>
        <p:spPr>
          <a:xfrm>
            <a:off x="7000924" y="2428867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au PC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7000924" y="3071809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du système et et venant 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42942" y="2000239"/>
            <a:ext cx="1440000" cy="5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42942" y="2643181"/>
            <a:ext cx="1440000" cy="5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42942" y="3929065"/>
            <a:ext cx="1440000" cy="5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42942" y="3286123"/>
            <a:ext cx="1440000" cy="5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cxnSp>
        <p:nvCxnSpPr>
          <p:cNvPr id="53" name="Connecteur droit avec flèche 52"/>
          <p:cNvCxnSpPr>
            <a:stCxn id="50" idx="3"/>
            <a:endCxn id="43" idx="1"/>
          </p:cNvCxnSpPr>
          <p:nvPr/>
        </p:nvCxnSpPr>
        <p:spPr>
          <a:xfrm>
            <a:off x="2082942" y="2931181"/>
            <a:ext cx="631702" cy="1588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54" name="Connecteur droit avec flèche 53"/>
          <p:cNvCxnSpPr/>
          <p:nvPr/>
        </p:nvCxnSpPr>
        <p:spPr>
          <a:xfrm flipV="1">
            <a:off x="2071702" y="2285991"/>
            <a:ext cx="324000" cy="0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5" name="Connecteur droit avec flèche 54"/>
          <p:cNvCxnSpPr/>
          <p:nvPr/>
        </p:nvCxnSpPr>
        <p:spPr>
          <a:xfrm flipV="1">
            <a:off x="2071702" y="1643049"/>
            <a:ext cx="324000" cy="0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6" name="Connecteur droit avec flèche 55"/>
          <p:cNvCxnSpPr/>
          <p:nvPr/>
        </p:nvCxnSpPr>
        <p:spPr>
          <a:xfrm flipV="1">
            <a:off x="2071702" y="3571875"/>
            <a:ext cx="324000" cy="0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7" name="Connecteur droit avec flèche 56"/>
          <p:cNvCxnSpPr/>
          <p:nvPr/>
        </p:nvCxnSpPr>
        <p:spPr>
          <a:xfrm flipV="1">
            <a:off x="2071702" y="4214817"/>
            <a:ext cx="324000" cy="0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8" name="Connecteur droit avec flèche 57"/>
          <p:cNvCxnSpPr/>
          <p:nvPr/>
        </p:nvCxnSpPr>
        <p:spPr>
          <a:xfrm rot="16200000" flipV="1">
            <a:off x="1112248" y="2924549"/>
            <a:ext cx="2580536" cy="0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9" name="Connecteur droit avec flèche 58"/>
          <p:cNvCxnSpPr/>
          <p:nvPr/>
        </p:nvCxnSpPr>
        <p:spPr>
          <a:xfrm rot="5400000" flipH="1" flipV="1">
            <a:off x="4394231" y="3178966"/>
            <a:ext cx="213520" cy="794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>
          <a:xfrm>
            <a:off x="4857784" y="2357429"/>
            <a:ext cx="1440000" cy="5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RESTITUER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857784" y="3000371"/>
            <a:ext cx="1440000" cy="5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COMMUNIQUER</a:t>
            </a:r>
          </a:p>
        </p:txBody>
      </p:sp>
      <p:cxnSp>
        <p:nvCxnSpPr>
          <p:cNvPr id="62" name="Connecteur droit avec flèche 61"/>
          <p:cNvCxnSpPr/>
          <p:nvPr/>
        </p:nvCxnSpPr>
        <p:spPr>
          <a:xfrm rot="10800000" flipH="1">
            <a:off x="4500594" y="3286123"/>
            <a:ext cx="357190" cy="158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63" name="Connecteur droit avec flèche 62"/>
          <p:cNvCxnSpPr/>
          <p:nvPr/>
        </p:nvCxnSpPr>
        <p:spPr>
          <a:xfrm rot="10800000" flipH="1">
            <a:off x="4500594" y="2643181"/>
            <a:ext cx="357190" cy="158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64" name="Connecteur droit avec flèche 63"/>
          <p:cNvCxnSpPr/>
          <p:nvPr/>
        </p:nvCxnSpPr>
        <p:spPr>
          <a:xfrm rot="5400000" flipH="1" flipV="1">
            <a:off x="4429553" y="2714222"/>
            <a:ext cx="142876" cy="794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5" name="Connecteur droit avec flèche 64"/>
          <p:cNvCxnSpPr/>
          <p:nvPr/>
        </p:nvCxnSpPr>
        <p:spPr>
          <a:xfrm rot="10800000">
            <a:off x="4143404" y="2786057"/>
            <a:ext cx="357190" cy="1588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6" name="Connecteur droit avec flèche 65"/>
          <p:cNvCxnSpPr/>
          <p:nvPr/>
        </p:nvCxnSpPr>
        <p:spPr>
          <a:xfrm>
            <a:off x="285752" y="1000107"/>
            <a:ext cx="6581064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7" name="Connecteur droit avec flèche 66"/>
          <p:cNvCxnSpPr/>
          <p:nvPr/>
        </p:nvCxnSpPr>
        <p:spPr>
          <a:xfrm>
            <a:off x="357190" y="1071545"/>
            <a:ext cx="6438188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8" name="Connecteur droit avec flèche 67"/>
          <p:cNvCxnSpPr/>
          <p:nvPr/>
        </p:nvCxnSpPr>
        <p:spPr>
          <a:xfrm rot="5400000" flipH="1" flipV="1">
            <a:off x="143670" y="1285065"/>
            <a:ext cx="428628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9" name="Connecteur droit avec flèche 68"/>
          <p:cNvCxnSpPr/>
          <p:nvPr/>
        </p:nvCxnSpPr>
        <p:spPr>
          <a:xfrm>
            <a:off x="357190" y="1500173"/>
            <a:ext cx="285752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70" name="Connecteur droit avec flèche 69"/>
          <p:cNvCxnSpPr/>
          <p:nvPr/>
        </p:nvCxnSpPr>
        <p:spPr>
          <a:xfrm rot="5400000" flipH="1" flipV="1">
            <a:off x="-356396" y="1642255"/>
            <a:ext cx="1285884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1" name="Connecteur droit avec flèche 70"/>
          <p:cNvCxnSpPr/>
          <p:nvPr/>
        </p:nvCxnSpPr>
        <p:spPr>
          <a:xfrm>
            <a:off x="285752" y="2285991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73" name="Connecteur droit avec flèche 72"/>
          <p:cNvCxnSpPr/>
          <p:nvPr/>
        </p:nvCxnSpPr>
        <p:spPr>
          <a:xfrm>
            <a:off x="0" y="2928933"/>
            <a:ext cx="642942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74" name="Connecteur droit avec flèche 73"/>
          <p:cNvCxnSpPr/>
          <p:nvPr/>
        </p:nvCxnSpPr>
        <p:spPr>
          <a:xfrm>
            <a:off x="142876" y="3571875"/>
            <a:ext cx="500066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75" name="Connecteur droit avec flèche 74"/>
          <p:cNvCxnSpPr/>
          <p:nvPr/>
        </p:nvCxnSpPr>
        <p:spPr>
          <a:xfrm rot="5400000" flipH="1" flipV="1">
            <a:off x="-71438" y="4572007"/>
            <a:ext cx="714380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6" name="Connecteur droit avec flèche 75"/>
          <p:cNvCxnSpPr/>
          <p:nvPr/>
        </p:nvCxnSpPr>
        <p:spPr>
          <a:xfrm>
            <a:off x="285752" y="4214817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sp>
        <p:nvSpPr>
          <p:cNvPr id="218" name="Rectangle 217"/>
          <p:cNvSpPr/>
          <p:nvPr/>
        </p:nvSpPr>
        <p:spPr>
          <a:xfrm>
            <a:off x="571472" y="4429132"/>
            <a:ext cx="8358246" cy="2000264"/>
          </a:xfrm>
          <a:prstGeom prst="wedgeRectCallout">
            <a:avLst>
              <a:gd name="adj1" fmla="val -15411"/>
              <a:gd name="adj2" fmla="val -106218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7" name="Connecteur droit avec flèche 76"/>
          <p:cNvCxnSpPr/>
          <p:nvPr/>
        </p:nvCxnSpPr>
        <p:spPr>
          <a:xfrm rot="5400000">
            <a:off x="2643177" y="3571875"/>
            <a:ext cx="714378" cy="4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sp>
        <p:nvSpPr>
          <p:cNvPr id="83" name="Rectangle 82"/>
          <p:cNvSpPr/>
          <p:nvPr/>
        </p:nvSpPr>
        <p:spPr>
          <a:xfrm>
            <a:off x="2643174" y="2571744"/>
            <a:ext cx="1571636" cy="71438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b="1" dirty="0" smtClean="0"/>
              <a:t>Descriptions structurelle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Description de la chaîne d’énergie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Description de la chaîne d’information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Synthèse – Diagramme de blocs internes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5143512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une photo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Décrire succinctement le fonctionnement du composant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Si vous avez le temps, ajouter le diagramme de bloc interne</a:t>
            </a:r>
          </a:p>
        </p:txBody>
      </p:sp>
      <p:sp>
        <p:nvSpPr>
          <p:cNvPr id="41" name="Rectangle à coins arrondis 40"/>
          <p:cNvSpPr/>
          <p:nvPr/>
        </p:nvSpPr>
        <p:spPr>
          <a:xfrm>
            <a:off x="428628" y="1214422"/>
            <a:ext cx="6286545" cy="3571900"/>
          </a:xfrm>
          <a:prstGeom prst="roundRect">
            <a:avLst>
              <a:gd name="adj" fmla="val 4221"/>
            </a:avLst>
          </a:prstGeom>
          <a:solidFill>
            <a:schemeClr val="accent3">
              <a:lumMod val="40000"/>
              <a:lumOff val="60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42942" y="1357297"/>
            <a:ext cx="1440000" cy="5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714644" y="2643181"/>
            <a:ext cx="1440000" cy="5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– </a:t>
            </a:r>
            <a:r>
              <a:rPr lang="fr-FR" sz="1000" b="1" kern="0" dirty="0" smtClean="0">
                <a:solidFill>
                  <a:prstClr val="black"/>
                </a:solidFill>
                <a:latin typeface="Calibri"/>
              </a:rPr>
              <a:t>MEMORISER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4" name="Connecteur droit avec flèche 43"/>
          <p:cNvCxnSpPr/>
          <p:nvPr/>
        </p:nvCxnSpPr>
        <p:spPr>
          <a:xfrm rot="10800000">
            <a:off x="4143404" y="3071809"/>
            <a:ext cx="357190" cy="158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45" name="Connecteur droit avec flèche 44"/>
          <p:cNvCxnSpPr/>
          <p:nvPr/>
        </p:nvCxnSpPr>
        <p:spPr>
          <a:xfrm>
            <a:off x="6286544" y="2643181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46" name="Connecteur droit avec flèche 45"/>
          <p:cNvCxnSpPr/>
          <p:nvPr/>
        </p:nvCxnSpPr>
        <p:spPr>
          <a:xfrm>
            <a:off x="6286544" y="3286123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accent3"/>
            </a:solidFill>
            <a:prstDash val="solid"/>
            <a:headEnd type="arrow"/>
            <a:tailEnd type="arrow"/>
          </a:ln>
          <a:effectLst/>
        </p:spPr>
      </p:cxnSp>
      <p:sp>
        <p:nvSpPr>
          <p:cNvPr id="47" name="ZoneTexte 46"/>
          <p:cNvSpPr txBox="1"/>
          <p:nvPr/>
        </p:nvSpPr>
        <p:spPr>
          <a:xfrm>
            <a:off x="7000924" y="2428867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au PC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7000924" y="3071809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du système et et venant 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42942" y="2000239"/>
            <a:ext cx="1440000" cy="5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42942" y="2643181"/>
            <a:ext cx="1440000" cy="5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42942" y="3929065"/>
            <a:ext cx="1440000" cy="5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42942" y="3286123"/>
            <a:ext cx="1440000" cy="5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cxnSp>
        <p:nvCxnSpPr>
          <p:cNvPr id="53" name="Connecteur droit avec flèche 52"/>
          <p:cNvCxnSpPr>
            <a:stCxn id="50" idx="3"/>
            <a:endCxn id="43" idx="1"/>
          </p:cNvCxnSpPr>
          <p:nvPr/>
        </p:nvCxnSpPr>
        <p:spPr>
          <a:xfrm>
            <a:off x="2082942" y="2931181"/>
            <a:ext cx="631702" cy="1588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54" name="Connecteur droit avec flèche 53"/>
          <p:cNvCxnSpPr/>
          <p:nvPr/>
        </p:nvCxnSpPr>
        <p:spPr>
          <a:xfrm flipV="1">
            <a:off x="2071702" y="2285991"/>
            <a:ext cx="324000" cy="0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5" name="Connecteur droit avec flèche 54"/>
          <p:cNvCxnSpPr/>
          <p:nvPr/>
        </p:nvCxnSpPr>
        <p:spPr>
          <a:xfrm flipV="1">
            <a:off x="2071702" y="1643049"/>
            <a:ext cx="324000" cy="0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6" name="Connecteur droit avec flèche 55"/>
          <p:cNvCxnSpPr/>
          <p:nvPr/>
        </p:nvCxnSpPr>
        <p:spPr>
          <a:xfrm flipV="1">
            <a:off x="2071702" y="3571875"/>
            <a:ext cx="324000" cy="0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7" name="Connecteur droit avec flèche 56"/>
          <p:cNvCxnSpPr/>
          <p:nvPr/>
        </p:nvCxnSpPr>
        <p:spPr>
          <a:xfrm flipV="1">
            <a:off x="2071702" y="4214817"/>
            <a:ext cx="324000" cy="0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8" name="Connecteur droit avec flèche 57"/>
          <p:cNvCxnSpPr/>
          <p:nvPr/>
        </p:nvCxnSpPr>
        <p:spPr>
          <a:xfrm rot="16200000" flipV="1">
            <a:off x="1112248" y="2924549"/>
            <a:ext cx="2580536" cy="0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9" name="Connecteur droit avec flèche 58"/>
          <p:cNvCxnSpPr/>
          <p:nvPr/>
        </p:nvCxnSpPr>
        <p:spPr>
          <a:xfrm rot="5400000" flipH="1" flipV="1">
            <a:off x="4394231" y="3178966"/>
            <a:ext cx="213520" cy="794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>
          <a:xfrm>
            <a:off x="4857784" y="2357429"/>
            <a:ext cx="1440000" cy="5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RESTITUER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857784" y="3000371"/>
            <a:ext cx="1440000" cy="5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COMMUNIQUER</a:t>
            </a:r>
          </a:p>
        </p:txBody>
      </p:sp>
      <p:cxnSp>
        <p:nvCxnSpPr>
          <p:cNvPr id="62" name="Connecteur droit avec flèche 61"/>
          <p:cNvCxnSpPr/>
          <p:nvPr/>
        </p:nvCxnSpPr>
        <p:spPr>
          <a:xfrm rot="10800000" flipH="1">
            <a:off x="4500594" y="3286123"/>
            <a:ext cx="357190" cy="158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63" name="Connecteur droit avec flèche 62"/>
          <p:cNvCxnSpPr/>
          <p:nvPr/>
        </p:nvCxnSpPr>
        <p:spPr>
          <a:xfrm rot="10800000" flipH="1">
            <a:off x="4500594" y="2643181"/>
            <a:ext cx="357190" cy="158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64" name="Connecteur droit avec flèche 63"/>
          <p:cNvCxnSpPr/>
          <p:nvPr/>
        </p:nvCxnSpPr>
        <p:spPr>
          <a:xfrm rot="5400000" flipH="1" flipV="1">
            <a:off x="4429553" y="2714222"/>
            <a:ext cx="142876" cy="794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5" name="Connecteur droit avec flèche 64"/>
          <p:cNvCxnSpPr/>
          <p:nvPr/>
        </p:nvCxnSpPr>
        <p:spPr>
          <a:xfrm rot="10800000">
            <a:off x="4143404" y="2786057"/>
            <a:ext cx="357190" cy="1588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6" name="Connecteur droit avec flèche 65"/>
          <p:cNvCxnSpPr/>
          <p:nvPr/>
        </p:nvCxnSpPr>
        <p:spPr>
          <a:xfrm>
            <a:off x="285752" y="1000107"/>
            <a:ext cx="6581064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7" name="Connecteur droit avec flèche 66"/>
          <p:cNvCxnSpPr/>
          <p:nvPr/>
        </p:nvCxnSpPr>
        <p:spPr>
          <a:xfrm>
            <a:off x="357190" y="1071545"/>
            <a:ext cx="6438188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8" name="Connecteur droit avec flèche 67"/>
          <p:cNvCxnSpPr/>
          <p:nvPr/>
        </p:nvCxnSpPr>
        <p:spPr>
          <a:xfrm rot="5400000" flipH="1" flipV="1">
            <a:off x="143670" y="1285065"/>
            <a:ext cx="428628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9" name="Connecteur droit avec flèche 68"/>
          <p:cNvCxnSpPr/>
          <p:nvPr/>
        </p:nvCxnSpPr>
        <p:spPr>
          <a:xfrm>
            <a:off x="357190" y="1500173"/>
            <a:ext cx="285752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70" name="Connecteur droit avec flèche 69"/>
          <p:cNvCxnSpPr/>
          <p:nvPr/>
        </p:nvCxnSpPr>
        <p:spPr>
          <a:xfrm rot="5400000" flipH="1" flipV="1">
            <a:off x="-356396" y="1642255"/>
            <a:ext cx="1285884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1" name="Connecteur droit avec flèche 70"/>
          <p:cNvCxnSpPr/>
          <p:nvPr/>
        </p:nvCxnSpPr>
        <p:spPr>
          <a:xfrm>
            <a:off x="285752" y="2285991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73" name="Connecteur droit avec flèche 72"/>
          <p:cNvCxnSpPr/>
          <p:nvPr/>
        </p:nvCxnSpPr>
        <p:spPr>
          <a:xfrm>
            <a:off x="0" y="2928933"/>
            <a:ext cx="642942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74" name="Connecteur droit avec flèche 73"/>
          <p:cNvCxnSpPr/>
          <p:nvPr/>
        </p:nvCxnSpPr>
        <p:spPr>
          <a:xfrm>
            <a:off x="142876" y="3571875"/>
            <a:ext cx="500066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75" name="Connecteur droit avec flèche 74"/>
          <p:cNvCxnSpPr/>
          <p:nvPr/>
        </p:nvCxnSpPr>
        <p:spPr>
          <a:xfrm rot="5400000" flipH="1" flipV="1">
            <a:off x="-71438" y="4572007"/>
            <a:ext cx="714380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6" name="Connecteur droit avec flèche 75"/>
          <p:cNvCxnSpPr/>
          <p:nvPr/>
        </p:nvCxnSpPr>
        <p:spPr>
          <a:xfrm>
            <a:off x="285752" y="4214817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sp>
        <p:nvSpPr>
          <p:cNvPr id="218" name="Rectangle 217"/>
          <p:cNvSpPr/>
          <p:nvPr/>
        </p:nvSpPr>
        <p:spPr>
          <a:xfrm>
            <a:off x="571472" y="4429132"/>
            <a:ext cx="8358246" cy="2000264"/>
          </a:xfrm>
          <a:prstGeom prst="wedgeRectCallout">
            <a:avLst>
              <a:gd name="adj1" fmla="val 11275"/>
              <a:gd name="adj2" fmla="val -120744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7" name="Connecteur droit avec flèche 76"/>
          <p:cNvCxnSpPr/>
          <p:nvPr/>
        </p:nvCxnSpPr>
        <p:spPr>
          <a:xfrm rot="5400000">
            <a:off x="2643177" y="3571875"/>
            <a:ext cx="714378" cy="4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sp>
        <p:nvSpPr>
          <p:cNvPr id="83" name="Rectangle 82"/>
          <p:cNvSpPr/>
          <p:nvPr/>
        </p:nvSpPr>
        <p:spPr>
          <a:xfrm>
            <a:off x="4786314" y="2285992"/>
            <a:ext cx="1571636" cy="71438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b="1" dirty="0" smtClean="0"/>
              <a:t>Descriptions structurelle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Description de la chaîne d’énergie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Description de la chaîne d’information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Synthèse – Diagramme de blocs internes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5143512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une photo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Décrire succinctement le fonctionnement du composant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Si vous avez le temps, ajouter le diagramme de bloc interne</a:t>
            </a:r>
          </a:p>
        </p:txBody>
      </p:sp>
      <p:sp>
        <p:nvSpPr>
          <p:cNvPr id="41" name="Rectangle à coins arrondis 40"/>
          <p:cNvSpPr/>
          <p:nvPr/>
        </p:nvSpPr>
        <p:spPr>
          <a:xfrm>
            <a:off x="428628" y="1214422"/>
            <a:ext cx="6286545" cy="3571900"/>
          </a:xfrm>
          <a:prstGeom prst="roundRect">
            <a:avLst>
              <a:gd name="adj" fmla="val 4221"/>
            </a:avLst>
          </a:prstGeom>
          <a:solidFill>
            <a:schemeClr val="accent3">
              <a:lumMod val="40000"/>
              <a:lumOff val="60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42942" y="1357297"/>
            <a:ext cx="1440000" cy="5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714644" y="2643181"/>
            <a:ext cx="1440000" cy="5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 – </a:t>
            </a:r>
            <a:r>
              <a:rPr lang="fr-FR" sz="1000" b="1" kern="0" dirty="0" smtClean="0">
                <a:solidFill>
                  <a:prstClr val="black"/>
                </a:solidFill>
                <a:latin typeface="Calibri"/>
              </a:rPr>
              <a:t>MEMORISER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4" name="Connecteur droit avec flèche 43"/>
          <p:cNvCxnSpPr/>
          <p:nvPr/>
        </p:nvCxnSpPr>
        <p:spPr>
          <a:xfrm rot="10800000">
            <a:off x="4143404" y="3071809"/>
            <a:ext cx="357190" cy="158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45" name="Connecteur droit avec flèche 44"/>
          <p:cNvCxnSpPr/>
          <p:nvPr/>
        </p:nvCxnSpPr>
        <p:spPr>
          <a:xfrm>
            <a:off x="6286544" y="2643181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46" name="Connecteur droit avec flèche 45"/>
          <p:cNvCxnSpPr/>
          <p:nvPr/>
        </p:nvCxnSpPr>
        <p:spPr>
          <a:xfrm>
            <a:off x="6286544" y="3286123"/>
            <a:ext cx="765922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accent3"/>
            </a:solidFill>
            <a:prstDash val="solid"/>
            <a:headEnd type="arrow"/>
            <a:tailEnd type="arrow"/>
          </a:ln>
          <a:effectLst/>
        </p:spPr>
      </p:cxnSp>
      <p:sp>
        <p:nvSpPr>
          <p:cNvPr id="47" name="ZoneTexte 46"/>
          <p:cNvSpPr txBox="1"/>
          <p:nvPr/>
        </p:nvSpPr>
        <p:spPr>
          <a:xfrm>
            <a:off x="7000924" y="2428867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au PC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7000924" y="3071809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du système et et venant 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42942" y="2000239"/>
            <a:ext cx="1440000" cy="5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42942" y="2643181"/>
            <a:ext cx="1440000" cy="5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42942" y="3929065"/>
            <a:ext cx="1440000" cy="5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42942" y="3286123"/>
            <a:ext cx="1440000" cy="5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cxnSp>
        <p:nvCxnSpPr>
          <p:cNvPr id="53" name="Connecteur droit avec flèche 52"/>
          <p:cNvCxnSpPr>
            <a:stCxn id="50" idx="3"/>
            <a:endCxn id="43" idx="1"/>
          </p:cNvCxnSpPr>
          <p:nvPr/>
        </p:nvCxnSpPr>
        <p:spPr>
          <a:xfrm>
            <a:off x="2082942" y="2931181"/>
            <a:ext cx="631702" cy="1588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54" name="Connecteur droit avec flèche 53"/>
          <p:cNvCxnSpPr/>
          <p:nvPr/>
        </p:nvCxnSpPr>
        <p:spPr>
          <a:xfrm flipV="1">
            <a:off x="2071702" y="2285991"/>
            <a:ext cx="324000" cy="0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5" name="Connecteur droit avec flèche 54"/>
          <p:cNvCxnSpPr/>
          <p:nvPr/>
        </p:nvCxnSpPr>
        <p:spPr>
          <a:xfrm flipV="1">
            <a:off x="2071702" y="1643049"/>
            <a:ext cx="324000" cy="0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6" name="Connecteur droit avec flèche 55"/>
          <p:cNvCxnSpPr/>
          <p:nvPr/>
        </p:nvCxnSpPr>
        <p:spPr>
          <a:xfrm flipV="1">
            <a:off x="2071702" y="3571875"/>
            <a:ext cx="324000" cy="0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7" name="Connecteur droit avec flèche 56"/>
          <p:cNvCxnSpPr/>
          <p:nvPr/>
        </p:nvCxnSpPr>
        <p:spPr>
          <a:xfrm flipV="1">
            <a:off x="2071702" y="4214817"/>
            <a:ext cx="324000" cy="0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8" name="Connecteur droit avec flèche 57"/>
          <p:cNvCxnSpPr/>
          <p:nvPr/>
        </p:nvCxnSpPr>
        <p:spPr>
          <a:xfrm rot="16200000" flipV="1">
            <a:off x="1112248" y="2924549"/>
            <a:ext cx="2580536" cy="0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9" name="Connecteur droit avec flèche 58"/>
          <p:cNvCxnSpPr/>
          <p:nvPr/>
        </p:nvCxnSpPr>
        <p:spPr>
          <a:xfrm rot="5400000" flipH="1" flipV="1">
            <a:off x="4394231" y="3178966"/>
            <a:ext cx="213520" cy="794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>
          <a:xfrm>
            <a:off x="4857784" y="2357429"/>
            <a:ext cx="1440000" cy="5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RESTITUER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857784" y="3000371"/>
            <a:ext cx="1440000" cy="57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COMMUNIQUER</a:t>
            </a:r>
          </a:p>
        </p:txBody>
      </p:sp>
      <p:cxnSp>
        <p:nvCxnSpPr>
          <p:cNvPr id="62" name="Connecteur droit avec flèche 61"/>
          <p:cNvCxnSpPr/>
          <p:nvPr/>
        </p:nvCxnSpPr>
        <p:spPr>
          <a:xfrm rot="10800000" flipH="1">
            <a:off x="4500594" y="3286123"/>
            <a:ext cx="357190" cy="158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63" name="Connecteur droit avec flèche 62"/>
          <p:cNvCxnSpPr/>
          <p:nvPr/>
        </p:nvCxnSpPr>
        <p:spPr>
          <a:xfrm rot="10800000" flipH="1">
            <a:off x="4500594" y="2643181"/>
            <a:ext cx="357190" cy="158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64" name="Connecteur droit avec flèche 63"/>
          <p:cNvCxnSpPr/>
          <p:nvPr/>
        </p:nvCxnSpPr>
        <p:spPr>
          <a:xfrm rot="5400000" flipH="1" flipV="1">
            <a:off x="4429553" y="2714222"/>
            <a:ext cx="142876" cy="794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5" name="Connecteur droit avec flèche 64"/>
          <p:cNvCxnSpPr/>
          <p:nvPr/>
        </p:nvCxnSpPr>
        <p:spPr>
          <a:xfrm rot="10800000">
            <a:off x="4143404" y="2786057"/>
            <a:ext cx="357190" cy="1588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6" name="Connecteur droit avec flèche 65"/>
          <p:cNvCxnSpPr/>
          <p:nvPr/>
        </p:nvCxnSpPr>
        <p:spPr>
          <a:xfrm>
            <a:off x="285752" y="1000107"/>
            <a:ext cx="6581064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7" name="Connecteur droit avec flèche 66"/>
          <p:cNvCxnSpPr/>
          <p:nvPr/>
        </p:nvCxnSpPr>
        <p:spPr>
          <a:xfrm>
            <a:off x="357190" y="1071545"/>
            <a:ext cx="6438188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8" name="Connecteur droit avec flèche 67"/>
          <p:cNvCxnSpPr/>
          <p:nvPr/>
        </p:nvCxnSpPr>
        <p:spPr>
          <a:xfrm rot="5400000" flipH="1" flipV="1">
            <a:off x="143670" y="1285065"/>
            <a:ext cx="428628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9" name="Connecteur droit avec flèche 68"/>
          <p:cNvCxnSpPr/>
          <p:nvPr/>
        </p:nvCxnSpPr>
        <p:spPr>
          <a:xfrm>
            <a:off x="357190" y="1500173"/>
            <a:ext cx="285752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70" name="Connecteur droit avec flèche 69"/>
          <p:cNvCxnSpPr/>
          <p:nvPr/>
        </p:nvCxnSpPr>
        <p:spPr>
          <a:xfrm rot="5400000" flipH="1" flipV="1">
            <a:off x="-356396" y="1642255"/>
            <a:ext cx="1285884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1" name="Connecteur droit avec flèche 70"/>
          <p:cNvCxnSpPr/>
          <p:nvPr/>
        </p:nvCxnSpPr>
        <p:spPr>
          <a:xfrm>
            <a:off x="285752" y="2285991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73" name="Connecteur droit avec flèche 72"/>
          <p:cNvCxnSpPr/>
          <p:nvPr/>
        </p:nvCxnSpPr>
        <p:spPr>
          <a:xfrm>
            <a:off x="0" y="2928933"/>
            <a:ext cx="642942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74" name="Connecteur droit avec flèche 73"/>
          <p:cNvCxnSpPr/>
          <p:nvPr/>
        </p:nvCxnSpPr>
        <p:spPr>
          <a:xfrm>
            <a:off x="142876" y="3571875"/>
            <a:ext cx="500066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cxnSp>
        <p:nvCxnSpPr>
          <p:cNvPr id="75" name="Connecteur droit avec flèche 74"/>
          <p:cNvCxnSpPr/>
          <p:nvPr/>
        </p:nvCxnSpPr>
        <p:spPr>
          <a:xfrm rot="5400000" flipH="1" flipV="1">
            <a:off x="-71438" y="4572007"/>
            <a:ext cx="714380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6" name="Connecteur droit avec flèche 75"/>
          <p:cNvCxnSpPr/>
          <p:nvPr/>
        </p:nvCxnSpPr>
        <p:spPr>
          <a:xfrm>
            <a:off x="285752" y="4214817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sp>
        <p:nvSpPr>
          <p:cNvPr id="218" name="Rectangle 217"/>
          <p:cNvSpPr/>
          <p:nvPr/>
        </p:nvSpPr>
        <p:spPr>
          <a:xfrm>
            <a:off x="571472" y="4429132"/>
            <a:ext cx="8358246" cy="2000264"/>
          </a:xfrm>
          <a:prstGeom prst="wedgeRectCallout">
            <a:avLst>
              <a:gd name="adj1" fmla="val 16387"/>
              <a:gd name="adj2" fmla="val -88274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7" name="Connecteur droit avec flèche 76"/>
          <p:cNvCxnSpPr/>
          <p:nvPr/>
        </p:nvCxnSpPr>
        <p:spPr>
          <a:xfrm rot="5400000">
            <a:off x="2643177" y="3571875"/>
            <a:ext cx="714378" cy="4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  <p:sp>
        <p:nvSpPr>
          <p:cNvPr id="83" name="Rectangle 82"/>
          <p:cNvSpPr/>
          <p:nvPr/>
        </p:nvSpPr>
        <p:spPr>
          <a:xfrm>
            <a:off x="4786314" y="2928934"/>
            <a:ext cx="1571636" cy="71438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b="1" dirty="0" smtClean="0"/>
              <a:t>Descriptions structurelle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Description de la chaîne d’énergie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Description de la chaîne d’information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Synthèse – Diagramme de blocs internes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22</a:t>
            </a:fld>
            <a:endParaRPr lang="fr-FR"/>
          </a:p>
        </p:txBody>
      </p:sp>
      <p:pic>
        <p:nvPicPr>
          <p:cNvPr id="2050" name="Picture 2" descr="C:\Documents and Settings\JIPE\Bureau\SysML_Internal_Block_Diagram__Cordeuse_SP55__Cordeuse_SP5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357298"/>
            <a:ext cx="7000924" cy="50082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des capteurs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dirty="0" smtClean="0"/>
              <a:t>Descriptions structurelle du système</a:t>
            </a:r>
            <a:br>
              <a:rPr lang="fr-FR" dirty="0" smtClean="0"/>
            </a:br>
            <a:r>
              <a:rPr lang="fr-FR" b="1" dirty="0" smtClean="0"/>
              <a:t>Fonctionnement des capteurs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Présentation du capteur</a:t>
            </a:r>
          </a:p>
          <a:p>
            <a:endParaRPr lang="fr-FR" dirty="0" smtClean="0"/>
          </a:p>
          <a:p>
            <a:r>
              <a:rPr lang="fr-FR" dirty="0" smtClean="0"/>
              <a:t>But du capteur : 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BUT DU CAPTEUR ?</a:t>
            </a:r>
          </a:p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Capteur d’effort – Jauge d’</a:t>
            </a:r>
            <a:r>
              <a:rPr lang="fr-FR" sz="1400" b="1" dirty="0" err="1" smtClean="0">
                <a:solidFill>
                  <a:schemeClr val="tx2"/>
                </a:solidFill>
                <a:latin typeface="Calibri" pitchFamily="34" charset="0"/>
              </a:rPr>
              <a:t>extensométrie</a:t>
            </a:r>
            <a:endParaRPr lang="fr-FR" sz="1400" b="1" dirty="0" smtClean="0">
              <a:solidFill>
                <a:schemeClr val="tx2"/>
              </a:solidFill>
              <a:latin typeface="Calibri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400" dirty="0" smtClean="0">
              <a:solidFill>
                <a:schemeClr val="tx2"/>
              </a:solidFill>
              <a:latin typeface="Calibri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Capteur d’effort – Capteur interne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42910" y="5000636"/>
            <a:ext cx="7929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Photo du capteur d’effort,  jauges, </a:t>
            </a:r>
            <a:r>
              <a:rPr lang="fr-FR" b="1" dirty="0" err="1" smtClean="0">
                <a:solidFill>
                  <a:srgbClr val="FF0000"/>
                </a:solidFill>
              </a:rPr>
              <a:t>etc</a:t>
            </a:r>
            <a:r>
              <a:rPr lang="fr-FR" b="1" dirty="0" smtClean="0">
                <a:solidFill>
                  <a:srgbClr val="FF0000"/>
                </a:solidFill>
              </a:rPr>
              <a:t> …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Indiquer chacune des fonctions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1928794" y="3160967"/>
            <a:ext cx="5271921" cy="77723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sz="1000" kern="0" dirty="0" smtClean="0">
                <a:solidFill>
                  <a:prstClr val="black"/>
                </a:solidFill>
              </a:rPr>
              <a:t>ACQUERIR</a:t>
            </a:r>
          </a:p>
        </p:txBody>
      </p:sp>
      <p:cxnSp>
        <p:nvCxnSpPr>
          <p:cNvPr id="10" name="Connecteur droit avec flèche 9"/>
          <p:cNvCxnSpPr>
            <a:stCxn id="15" idx="3"/>
          </p:cNvCxnSpPr>
          <p:nvPr/>
        </p:nvCxnSpPr>
        <p:spPr>
          <a:xfrm>
            <a:off x="7020695" y="3614162"/>
            <a:ext cx="692948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1" name="Connecteur droit 10"/>
          <p:cNvCxnSpPr>
            <a:endCxn id="12" idx="1"/>
          </p:cNvCxnSpPr>
          <p:nvPr/>
        </p:nvCxnSpPr>
        <p:spPr>
          <a:xfrm>
            <a:off x="1476079" y="3614162"/>
            <a:ext cx="687740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2" name="Rectangle 11"/>
          <p:cNvSpPr/>
          <p:nvPr/>
        </p:nvSpPr>
        <p:spPr>
          <a:xfrm>
            <a:off x="2163819" y="3434142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« Convertir »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22738" y="3434142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Capter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81657" y="3434142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Amplifier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40575" y="3434142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Filtrer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7606" y="3337163"/>
            <a:ext cx="13773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kern="0" dirty="0" smtClean="0">
                <a:solidFill>
                  <a:prstClr val="black"/>
                </a:solidFill>
              </a:rPr>
              <a:t>Grandeur physique</a:t>
            </a:r>
            <a:endParaRPr lang="fr-FR" sz="1200" dirty="0"/>
          </a:p>
        </p:txBody>
      </p:sp>
      <p:cxnSp>
        <p:nvCxnSpPr>
          <p:cNvPr id="17" name="Connecteur droit 16"/>
          <p:cNvCxnSpPr>
            <a:stCxn id="12" idx="3"/>
            <a:endCxn id="13" idx="1"/>
          </p:cNvCxnSpPr>
          <p:nvPr/>
        </p:nvCxnSpPr>
        <p:spPr>
          <a:xfrm>
            <a:off x="3243939" y="3614162"/>
            <a:ext cx="1787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" name="Connecteur droit 17"/>
          <p:cNvCxnSpPr>
            <a:stCxn id="13" idx="3"/>
            <a:endCxn id="14" idx="1"/>
          </p:cNvCxnSpPr>
          <p:nvPr/>
        </p:nvCxnSpPr>
        <p:spPr>
          <a:xfrm>
            <a:off x="4502858" y="3614162"/>
            <a:ext cx="1787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" name="Connecteur droit 18"/>
          <p:cNvCxnSpPr>
            <a:stCxn id="14" idx="3"/>
            <a:endCxn id="15" idx="1"/>
          </p:cNvCxnSpPr>
          <p:nvPr/>
        </p:nvCxnSpPr>
        <p:spPr>
          <a:xfrm>
            <a:off x="5761777" y="3614162"/>
            <a:ext cx="178798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grpSp>
        <p:nvGrpSpPr>
          <p:cNvPr id="3" name="Groupe 19"/>
          <p:cNvGrpSpPr/>
          <p:nvPr/>
        </p:nvGrpSpPr>
        <p:grpSpPr>
          <a:xfrm>
            <a:off x="1919175" y="3834966"/>
            <a:ext cx="1325959" cy="585802"/>
            <a:chOff x="755576" y="1525568"/>
            <a:chExt cx="1325959" cy="585802"/>
          </a:xfrm>
        </p:grpSpPr>
        <p:sp>
          <p:nvSpPr>
            <p:cNvPr id="21" name="Rectangle 20"/>
            <p:cNvSpPr/>
            <p:nvPr/>
          </p:nvSpPr>
          <p:spPr>
            <a:xfrm>
              <a:off x="755576" y="1772816"/>
              <a:ext cx="1124884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physique 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22" name="Éclair 21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" name="Groupe 22"/>
          <p:cNvGrpSpPr/>
          <p:nvPr/>
        </p:nvGrpSpPr>
        <p:grpSpPr>
          <a:xfrm>
            <a:off x="3170363" y="3841212"/>
            <a:ext cx="1366867" cy="585802"/>
            <a:chOff x="714668" y="1525568"/>
            <a:chExt cx="1366867" cy="585802"/>
          </a:xfrm>
        </p:grpSpPr>
        <p:sp>
          <p:nvSpPr>
            <p:cNvPr id="24" name="Rectangle 23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25" name="Éclair 24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 25"/>
          <p:cNvGrpSpPr/>
          <p:nvPr/>
        </p:nvGrpSpPr>
        <p:grpSpPr>
          <a:xfrm>
            <a:off x="4444932" y="3841212"/>
            <a:ext cx="1366867" cy="585802"/>
            <a:chOff x="714668" y="1525568"/>
            <a:chExt cx="1366867" cy="585802"/>
          </a:xfrm>
        </p:grpSpPr>
        <p:sp>
          <p:nvSpPr>
            <p:cNvPr id="27" name="Rectangle 26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28" name="Éclair 27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 28"/>
          <p:cNvGrpSpPr/>
          <p:nvPr/>
        </p:nvGrpSpPr>
        <p:grpSpPr>
          <a:xfrm>
            <a:off x="5869852" y="3843330"/>
            <a:ext cx="1366867" cy="585802"/>
            <a:chOff x="714668" y="1525568"/>
            <a:chExt cx="1366867" cy="585802"/>
          </a:xfrm>
        </p:grpSpPr>
        <p:sp>
          <p:nvSpPr>
            <p:cNvPr id="30" name="Rectangle 29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31" name="Éclair 30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dirty="0" smtClean="0"/>
              <a:t>Descriptions structurelle du système</a:t>
            </a:r>
            <a:br>
              <a:rPr lang="fr-FR" dirty="0" smtClean="0"/>
            </a:br>
            <a:r>
              <a:rPr lang="fr-FR" b="1" dirty="0" smtClean="0"/>
              <a:t>Fonctionnement des capteurs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Identification du fonctionnement du capteur</a:t>
            </a:r>
          </a:p>
          <a:p>
            <a:pPr lvl="1"/>
            <a:r>
              <a:rPr lang="fr-FR" dirty="0" smtClean="0"/>
              <a:t>Objectif  :  </a:t>
            </a:r>
            <a:r>
              <a:rPr lang="fr-FR" b="1" dirty="0" smtClean="0">
                <a:solidFill>
                  <a:srgbClr val="FF0000"/>
                </a:solidFill>
              </a:rPr>
              <a:t>objectif de l’expérimentation</a:t>
            </a:r>
          </a:p>
          <a:p>
            <a:pPr lvl="1"/>
            <a:endParaRPr lang="fr-FR" b="1" dirty="0" smtClean="0">
              <a:solidFill>
                <a:srgbClr val="FF0000"/>
              </a:solidFill>
            </a:endParaRP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Caractéristiques du capteur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Matériel nécessaire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Photo de la manœuvre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Grandeurs mesurées </a:t>
            </a:r>
          </a:p>
          <a:p>
            <a:pPr lvl="1"/>
            <a:endParaRPr lang="fr-FR" b="1" dirty="0" smtClean="0">
              <a:solidFill>
                <a:srgbClr val="FF0000"/>
              </a:solidFill>
            </a:endParaRPr>
          </a:p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Capteur d’effort – Jauge d’</a:t>
            </a:r>
            <a:r>
              <a:rPr lang="fr-FR" sz="1400" b="1" dirty="0" err="1" smtClean="0">
                <a:solidFill>
                  <a:schemeClr val="tx2"/>
                </a:solidFill>
                <a:latin typeface="Calibri" pitchFamily="34" charset="0"/>
              </a:rPr>
              <a:t>extensométrie</a:t>
            </a:r>
            <a:endParaRPr lang="fr-FR" sz="1400" b="1" dirty="0" smtClean="0">
              <a:solidFill>
                <a:schemeClr val="tx2"/>
              </a:solidFill>
              <a:latin typeface="Calibri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400" dirty="0" smtClean="0">
              <a:solidFill>
                <a:schemeClr val="tx2"/>
              </a:solidFill>
              <a:latin typeface="Calibri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Capteur d’effort – Capteur interne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dirty="0" smtClean="0"/>
              <a:t>Descriptions structurelle du système</a:t>
            </a:r>
            <a:br>
              <a:rPr lang="fr-FR" dirty="0" smtClean="0"/>
            </a:br>
            <a:r>
              <a:rPr lang="fr-FR" b="1" dirty="0" smtClean="0"/>
              <a:t>Fonctionnement des capteurs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Identification du fonctionnement du capteur</a:t>
            </a:r>
          </a:p>
          <a:p>
            <a:pPr lvl="1"/>
            <a:r>
              <a:rPr lang="fr-FR" dirty="0" smtClean="0"/>
              <a:t>Objectif  :  </a:t>
            </a:r>
            <a:r>
              <a:rPr lang="fr-FR" b="1" dirty="0" smtClean="0">
                <a:solidFill>
                  <a:srgbClr val="FF0000"/>
                </a:solidFill>
              </a:rPr>
              <a:t>objectif de l’expérimentation</a:t>
            </a:r>
          </a:p>
          <a:p>
            <a:pPr lvl="1"/>
            <a:endParaRPr lang="fr-FR" b="1" dirty="0" smtClean="0">
              <a:solidFill>
                <a:srgbClr val="FF0000"/>
              </a:solidFill>
            </a:endParaRP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Courbe de l’effort en fonction de la tension</a:t>
            </a:r>
          </a:p>
          <a:p>
            <a:pPr lvl="1"/>
            <a:endParaRPr lang="fr-FR" b="1" dirty="0" smtClean="0">
              <a:solidFill>
                <a:srgbClr val="FF0000"/>
              </a:solidFill>
            </a:endParaRPr>
          </a:p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Capteur d’effort – Jauge d’</a:t>
            </a:r>
            <a:r>
              <a:rPr lang="fr-FR" sz="1400" b="1" dirty="0" err="1" smtClean="0">
                <a:solidFill>
                  <a:schemeClr val="tx2"/>
                </a:solidFill>
                <a:latin typeface="Calibri" pitchFamily="34" charset="0"/>
              </a:rPr>
              <a:t>extensométrie</a:t>
            </a:r>
            <a:endParaRPr lang="fr-FR" sz="1400" b="1" dirty="0" smtClean="0">
              <a:solidFill>
                <a:schemeClr val="tx2"/>
              </a:solidFill>
              <a:latin typeface="Calibri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400" dirty="0" smtClean="0">
              <a:solidFill>
                <a:schemeClr val="tx2"/>
              </a:solidFill>
              <a:latin typeface="Calibri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Capteur d’effort – Capteur interne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dirty="0" smtClean="0"/>
              <a:t>Descriptions structurelle du système</a:t>
            </a:r>
            <a:br>
              <a:rPr lang="fr-FR" dirty="0" smtClean="0"/>
            </a:br>
            <a:r>
              <a:rPr lang="fr-FR" b="1" dirty="0" smtClean="0"/>
              <a:t>Fonctionnement des capteurs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27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Identification du fonctionnement du capteur</a:t>
            </a:r>
          </a:p>
          <a:p>
            <a:pPr lvl="1"/>
            <a:r>
              <a:rPr lang="fr-FR" dirty="0" smtClean="0"/>
              <a:t>Objectif  :  </a:t>
            </a:r>
          </a:p>
          <a:p>
            <a:pPr lvl="2"/>
            <a:r>
              <a:rPr lang="fr-FR" b="1" dirty="0" smtClean="0">
                <a:solidFill>
                  <a:srgbClr val="FF0000"/>
                </a:solidFill>
              </a:rPr>
              <a:t>objectif de l’expérimentation</a:t>
            </a:r>
          </a:p>
          <a:p>
            <a:pPr lvl="1"/>
            <a:endParaRPr lang="fr-FR" b="1" dirty="0" smtClean="0">
              <a:solidFill>
                <a:srgbClr val="FF0000"/>
              </a:solidFill>
            </a:endParaRP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Courbe de l’effort en fonction de la tension</a:t>
            </a:r>
          </a:p>
          <a:p>
            <a:pPr lvl="1"/>
            <a:endParaRPr lang="fr-FR" b="1" dirty="0" smtClean="0">
              <a:solidFill>
                <a:srgbClr val="FF0000"/>
              </a:solidFill>
            </a:endParaRPr>
          </a:p>
          <a:p>
            <a:r>
              <a:rPr lang="fr-FR" b="1" dirty="0" smtClean="0">
                <a:solidFill>
                  <a:srgbClr val="FF0000"/>
                </a:solidFill>
              </a:rPr>
              <a:t>Conclusion : 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Écarts entre la documentation du capteur et la courbe expérimentale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Si possible, pour quelques valeurs, comparer la différence entre les valeurs données par le logiciel de mesure et par l’expérimentation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Capteur d’effort – Jauge d’</a:t>
            </a:r>
            <a:r>
              <a:rPr lang="fr-FR" sz="1400" b="1" dirty="0" err="1" smtClean="0">
                <a:solidFill>
                  <a:schemeClr val="tx2"/>
                </a:solidFill>
                <a:latin typeface="Calibri" pitchFamily="34" charset="0"/>
              </a:rPr>
              <a:t>extensométrie</a:t>
            </a:r>
            <a:endParaRPr lang="fr-FR" sz="1400" b="1" dirty="0" smtClean="0">
              <a:solidFill>
                <a:schemeClr val="tx2"/>
              </a:solidFill>
              <a:latin typeface="Calibri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400" dirty="0" smtClean="0">
              <a:solidFill>
                <a:schemeClr val="tx2"/>
              </a:solidFill>
              <a:latin typeface="Calibri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Capteur d’effort – Capteur interne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dirty="0" smtClean="0"/>
              <a:t>Descriptions structurelle du système</a:t>
            </a:r>
            <a:br>
              <a:rPr lang="fr-FR" dirty="0" smtClean="0"/>
            </a:br>
            <a:r>
              <a:rPr lang="fr-FR" b="1" dirty="0" smtClean="0"/>
              <a:t>Fonctionnement des capteurs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Présentation du capteur</a:t>
            </a:r>
          </a:p>
          <a:p>
            <a:endParaRPr lang="fr-FR" dirty="0" smtClean="0"/>
          </a:p>
          <a:p>
            <a:r>
              <a:rPr lang="fr-FR" dirty="0" smtClean="0"/>
              <a:t>But du capteur : 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BUT DU CAPTEUR ?</a:t>
            </a:r>
          </a:p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Capteur d’effort – Jauge d’</a:t>
            </a:r>
            <a:r>
              <a:rPr lang="fr-FR" sz="1400" dirty="0" err="1" smtClean="0">
                <a:solidFill>
                  <a:schemeClr val="tx2"/>
                </a:solidFill>
                <a:latin typeface="Calibri" pitchFamily="34" charset="0"/>
              </a:rPr>
              <a:t>extensométrie</a:t>
            </a:r>
            <a:endParaRPr lang="fr-FR" sz="1400" dirty="0" smtClean="0">
              <a:solidFill>
                <a:schemeClr val="tx2"/>
              </a:solidFill>
              <a:latin typeface="Calibri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400" dirty="0" smtClean="0">
              <a:solidFill>
                <a:schemeClr val="tx2"/>
              </a:solidFill>
              <a:latin typeface="Calibri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Capteur d’effort – Capteur interne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42910" y="5000636"/>
            <a:ext cx="7929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Photo du capteur d’effort,  jauges, </a:t>
            </a:r>
            <a:r>
              <a:rPr lang="fr-FR" b="1" dirty="0" err="1" smtClean="0">
                <a:solidFill>
                  <a:srgbClr val="FF0000"/>
                </a:solidFill>
              </a:rPr>
              <a:t>etc</a:t>
            </a:r>
            <a:r>
              <a:rPr lang="fr-FR" b="1" dirty="0" smtClean="0">
                <a:solidFill>
                  <a:srgbClr val="FF0000"/>
                </a:solidFill>
              </a:rPr>
              <a:t> …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Indiquer chacune des fonctions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1928794" y="3160967"/>
            <a:ext cx="5271921" cy="77723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sz="1000" kern="0" dirty="0" smtClean="0">
                <a:solidFill>
                  <a:prstClr val="black"/>
                </a:solidFill>
              </a:rPr>
              <a:t>ACQUERIR</a:t>
            </a:r>
          </a:p>
        </p:txBody>
      </p:sp>
      <p:cxnSp>
        <p:nvCxnSpPr>
          <p:cNvPr id="10" name="Connecteur droit avec flèche 9"/>
          <p:cNvCxnSpPr>
            <a:stCxn id="15" idx="3"/>
          </p:cNvCxnSpPr>
          <p:nvPr/>
        </p:nvCxnSpPr>
        <p:spPr>
          <a:xfrm>
            <a:off x="7020695" y="3614162"/>
            <a:ext cx="692948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1" name="Connecteur droit 10"/>
          <p:cNvCxnSpPr>
            <a:endCxn id="12" idx="1"/>
          </p:cNvCxnSpPr>
          <p:nvPr/>
        </p:nvCxnSpPr>
        <p:spPr>
          <a:xfrm>
            <a:off x="1476079" y="3614162"/>
            <a:ext cx="687740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2" name="Rectangle 11"/>
          <p:cNvSpPr/>
          <p:nvPr/>
        </p:nvSpPr>
        <p:spPr>
          <a:xfrm>
            <a:off x="2163819" y="3434142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« Convertir »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22738" y="3434142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Capter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81657" y="3434142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Amplifier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40575" y="3434142"/>
            <a:ext cx="1080120" cy="36004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050" kern="0" dirty="0" smtClean="0">
                <a:solidFill>
                  <a:prstClr val="black"/>
                </a:solidFill>
              </a:rPr>
              <a:t>Filtrer</a:t>
            </a:r>
            <a:endParaRPr sz="1050" kern="0" dirty="0" smtClean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7606" y="3337163"/>
            <a:ext cx="13773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kern="0" dirty="0" smtClean="0">
                <a:solidFill>
                  <a:prstClr val="black"/>
                </a:solidFill>
              </a:rPr>
              <a:t>Grandeur physique</a:t>
            </a:r>
            <a:endParaRPr lang="fr-FR" sz="1200" dirty="0"/>
          </a:p>
        </p:txBody>
      </p:sp>
      <p:cxnSp>
        <p:nvCxnSpPr>
          <p:cNvPr id="17" name="Connecteur droit 16"/>
          <p:cNvCxnSpPr>
            <a:stCxn id="12" idx="3"/>
            <a:endCxn id="13" idx="1"/>
          </p:cNvCxnSpPr>
          <p:nvPr/>
        </p:nvCxnSpPr>
        <p:spPr>
          <a:xfrm>
            <a:off x="3243939" y="3614162"/>
            <a:ext cx="1787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" name="Connecteur droit 17"/>
          <p:cNvCxnSpPr>
            <a:stCxn id="13" idx="3"/>
            <a:endCxn id="14" idx="1"/>
          </p:cNvCxnSpPr>
          <p:nvPr/>
        </p:nvCxnSpPr>
        <p:spPr>
          <a:xfrm>
            <a:off x="4502858" y="3614162"/>
            <a:ext cx="178799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" name="Connecteur droit 18"/>
          <p:cNvCxnSpPr>
            <a:stCxn id="14" idx="3"/>
            <a:endCxn id="15" idx="1"/>
          </p:cNvCxnSpPr>
          <p:nvPr/>
        </p:nvCxnSpPr>
        <p:spPr>
          <a:xfrm>
            <a:off x="5761777" y="3614162"/>
            <a:ext cx="178798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grpSp>
        <p:nvGrpSpPr>
          <p:cNvPr id="3" name="Groupe 19"/>
          <p:cNvGrpSpPr/>
          <p:nvPr/>
        </p:nvGrpSpPr>
        <p:grpSpPr>
          <a:xfrm>
            <a:off x="1919175" y="3834966"/>
            <a:ext cx="1325959" cy="585802"/>
            <a:chOff x="755576" y="1525568"/>
            <a:chExt cx="1325959" cy="585802"/>
          </a:xfrm>
        </p:grpSpPr>
        <p:sp>
          <p:nvSpPr>
            <p:cNvPr id="21" name="Rectangle 20"/>
            <p:cNvSpPr/>
            <p:nvPr/>
          </p:nvSpPr>
          <p:spPr>
            <a:xfrm>
              <a:off x="755576" y="1772816"/>
              <a:ext cx="1124884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physique 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22" name="Éclair 21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" name="Groupe 22"/>
          <p:cNvGrpSpPr/>
          <p:nvPr/>
        </p:nvGrpSpPr>
        <p:grpSpPr>
          <a:xfrm>
            <a:off x="3170363" y="3841212"/>
            <a:ext cx="1366867" cy="585802"/>
            <a:chOff x="714668" y="1525568"/>
            <a:chExt cx="1366867" cy="585802"/>
          </a:xfrm>
        </p:grpSpPr>
        <p:sp>
          <p:nvSpPr>
            <p:cNvPr id="24" name="Rectangle 23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25" name="Éclair 24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 25"/>
          <p:cNvGrpSpPr/>
          <p:nvPr/>
        </p:nvGrpSpPr>
        <p:grpSpPr>
          <a:xfrm>
            <a:off x="4444932" y="3841212"/>
            <a:ext cx="1366867" cy="585802"/>
            <a:chOff x="714668" y="1525568"/>
            <a:chExt cx="1366867" cy="585802"/>
          </a:xfrm>
        </p:grpSpPr>
        <p:sp>
          <p:nvSpPr>
            <p:cNvPr id="27" name="Rectangle 26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28" name="Éclair 27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 28"/>
          <p:cNvGrpSpPr/>
          <p:nvPr/>
        </p:nvGrpSpPr>
        <p:grpSpPr>
          <a:xfrm>
            <a:off x="5869852" y="3843330"/>
            <a:ext cx="1366867" cy="585802"/>
            <a:chOff x="714668" y="1525568"/>
            <a:chExt cx="1366867" cy="585802"/>
          </a:xfrm>
        </p:grpSpPr>
        <p:sp>
          <p:nvSpPr>
            <p:cNvPr id="30" name="Rectangle 29"/>
            <p:cNvSpPr/>
            <p:nvPr/>
          </p:nvSpPr>
          <p:spPr>
            <a:xfrm>
              <a:off x="714668" y="1772816"/>
              <a:ext cx="1165792" cy="33855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Grandeur électrique</a:t>
              </a:r>
            </a:p>
            <a:p>
              <a:pPr algn="ctr"/>
              <a:r>
                <a:rPr lang="fr-FR" sz="1100" kern="0" dirty="0" smtClean="0">
                  <a:solidFill>
                    <a:prstClr val="black"/>
                  </a:solidFill>
                </a:rPr>
                <a:t>(analogique)</a:t>
              </a:r>
              <a:endParaRPr lang="fr-FR" sz="1100" dirty="0"/>
            </a:p>
          </p:txBody>
        </p:sp>
        <p:sp>
          <p:nvSpPr>
            <p:cNvPr id="31" name="Éclair 30"/>
            <p:cNvSpPr/>
            <p:nvPr/>
          </p:nvSpPr>
          <p:spPr>
            <a:xfrm flipV="1">
              <a:off x="1880460" y="1525568"/>
              <a:ext cx="201075" cy="360040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dirty="0" smtClean="0"/>
              <a:t>Descriptions structurelle du système</a:t>
            </a:r>
            <a:br>
              <a:rPr lang="fr-FR" dirty="0" smtClean="0"/>
            </a:br>
            <a:r>
              <a:rPr lang="fr-FR" b="1" dirty="0" smtClean="0"/>
              <a:t>Fonctionnement des capteurs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29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Identification du fonctionnement du capteur</a:t>
            </a:r>
          </a:p>
          <a:p>
            <a:pPr lvl="1"/>
            <a:r>
              <a:rPr lang="fr-FR" dirty="0" smtClean="0"/>
              <a:t>Objectif  :  </a:t>
            </a:r>
            <a:r>
              <a:rPr lang="fr-FR" b="1" dirty="0" smtClean="0">
                <a:solidFill>
                  <a:srgbClr val="FF0000"/>
                </a:solidFill>
              </a:rPr>
              <a:t>objectif de l’expérimentation</a:t>
            </a:r>
          </a:p>
          <a:p>
            <a:pPr lvl="1"/>
            <a:endParaRPr lang="fr-FR" b="1" dirty="0" smtClean="0">
              <a:solidFill>
                <a:srgbClr val="FF0000"/>
              </a:solidFill>
            </a:endParaRP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Caractéristiques du capteur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Matériel nécessaire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Photo de la manœuvre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Grandeurs mesurées </a:t>
            </a:r>
          </a:p>
          <a:p>
            <a:pPr lvl="1"/>
            <a:endParaRPr lang="fr-FR" b="1" dirty="0" smtClean="0">
              <a:solidFill>
                <a:srgbClr val="FF0000"/>
              </a:solidFill>
            </a:endParaRPr>
          </a:p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Capteur d’effort – Jauge d’</a:t>
            </a:r>
            <a:r>
              <a:rPr lang="fr-FR" sz="1400" dirty="0" err="1" smtClean="0">
                <a:solidFill>
                  <a:schemeClr val="tx2"/>
                </a:solidFill>
                <a:latin typeface="Calibri" pitchFamily="34" charset="0"/>
              </a:rPr>
              <a:t>extensométrie</a:t>
            </a:r>
            <a:endParaRPr lang="fr-FR" sz="1400" dirty="0" smtClean="0">
              <a:solidFill>
                <a:schemeClr val="tx2"/>
              </a:solidFill>
              <a:latin typeface="Calibri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400" dirty="0" smtClean="0">
              <a:solidFill>
                <a:schemeClr val="tx2"/>
              </a:solidFill>
              <a:latin typeface="Calibri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Capteur d’effort – Capteur interne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Présentation – Problématique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Descriptions structurelle du système</a:t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Problématique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Fonctionnement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Répartition</a:t>
            </a:r>
            <a:r>
              <a:rPr kumimoji="0" lang="fr-FR" sz="14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des tâches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357694"/>
            <a:ext cx="7929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Trouver une photo du système réel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Ajouter une photo du système de laboratoire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Présenter le système dans le contexte réel d’utilisation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Présenter une différence majeure entre le système réel et le système de laboratoire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Indiquer le diagramme des cas d’utilisation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dirty="0" smtClean="0"/>
              <a:t>Descriptions structurelle du système</a:t>
            </a:r>
            <a:br>
              <a:rPr lang="fr-FR" dirty="0" smtClean="0"/>
            </a:br>
            <a:r>
              <a:rPr lang="fr-FR" b="1" dirty="0" smtClean="0"/>
              <a:t>Fonctionnement des capteurs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30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Identification du fonctionnement du capteur</a:t>
            </a:r>
          </a:p>
          <a:p>
            <a:pPr lvl="1"/>
            <a:r>
              <a:rPr lang="fr-FR" dirty="0" smtClean="0"/>
              <a:t>Objectif  :  </a:t>
            </a:r>
            <a:r>
              <a:rPr lang="fr-FR" b="1" dirty="0" smtClean="0">
                <a:solidFill>
                  <a:srgbClr val="FF0000"/>
                </a:solidFill>
              </a:rPr>
              <a:t>objectif de l’expérimentation</a:t>
            </a:r>
          </a:p>
          <a:p>
            <a:pPr lvl="1"/>
            <a:endParaRPr lang="fr-FR" b="1" dirty="0" smtClean="0">
              <a:solidFill>
                <a:srgbClr val="FF0000"/>
              </a:solidFill>
            </a:endParaRP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Courbe de l’effort en fonction de la tension</a:t>
            </a:r>
          </a:p>
          <a:p>
            <a:pPr lvl="1"/>
            <a:endParaRPr lang="fr-FR" b="1" dirty="0" smtClean="0">
              <a:solidFill>
                <a:srgbClr val="FF0000"/>
              </a:solidFill>
            </a:endParaRPr>
          </a:p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Capteur d’effort – Jauge d’</a:t>
            </a:r>
            <a:r>
              <a:rPr lang="fr-FR" sz="1400" dirty="0" err="1" smtClean="0">
                <a:solidFill>
                  <a:schemeClr val="tx2"/>
                </a:solidFill>
                <a:latin typeface="Calibri" pitchFamily="34" charset="0"/>
              </a:rPr>
              <a:t>extensométrie</a:t>
            </a:r>
            <a:endParaRPr lang="fr-FR" sz="1400" dirty="0" smtClean="0">
              <a:solidFill>
                <a:schemeClr val="tx2"/>
              </a:solidFill>
              <a:latin typeface="Calibri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400" dirty="0" smtClean="0">
              <a:solidFill>
                <a:schemeClr val="tx2"/>
              </a:solidFill>
              <a:latin typeface="Calibri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Capteur d’effort – Capteur interne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dirty="0" smtClean="0"/>
              <a:t>Descriptions structurelle du système</a:t>
            </a:r>
            <a:br>
              <a:rPr lang="fr-FR" dirty="0" smtClean="0"/>
            </a:br>
            <a:r>
              <a:rPr lang="fr-FR" b="1" dirty="0" smtClean="0"/>
              <a:t>Fonctionnement des capteurs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31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Identification du fonctionnement du capteur</a:t>
            </a:r>
          </a:p>
          <a:p>
            <a:pPr lvl="1"/>
            <a:r>
              <a:rPr lang="fr-FR" dirty="0" smtClean="0"/>
              <a:t>Objectif  :  </a:t>
            </a:r>
          </a:p>
          <a:p>
            <a:pPr lvl="2"/>
            <a:r>
              <a:rPr lang="fr-FR" b="1" dirty="0" smtClean="0">
                <a:solidFill>
                  <a:srgbClr val="FF0000"/>
                </a:solidFill>
              </a:rPr>
              <a:t>objectif de l’expérimentation</a:t>
            </a:r>
          </a:p>
          <a:p>
            <a:pPr lvl="1"/>
            <a:endParaRPr lang="fr-FR" b="1" dirty="0" smtClean="0">
              <a:solidFill>
                <a:srgbClr val="FF0000"/>
              </a:solidFill>
            </a:endParaRP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Courbe de l’effort en fonction de la tension</a:t>
            </a:r>
          </a:p>
          <a:p>
            <a:pPr lvl="1"/>
            <a:endParaRPr lang="fr-FR" b="1" dirty="0" smtClean="0">
              <a:solidFill>
                <a:srgbClr val="FF0000"/>
              </a:solidFill>
            </a:endParaRPr>
          </a:p>
          <a:p>
            <a:r>
              <a:rPr lang="fr-FR" b="1" dirty="0" smtClean="0">
                <a:solidFill>
                  <a:srgbClr val="FF0000"/>
                </a:solidFill>
              </a:rPr>
              <a:t>Conclusion : 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Écarts entre la documentation du capteur et la courbe expérimentale</a:t>
            </a:r>
          </a:p>
          <a:p>
            <a:pPr lvl="1"/>
            <a:r>
              <a:rPr lang="fr-FR" b="1" dirty="0" smtClean="0">
                <a:solidFill>
                  <a:srgbClr val="FF0000"/>
                </a:solidFill>
              </a:rPr>
              <a:t>Si possible, pour quelques valeurs, comparer la différence entre les valeurs données par le logiciel de mesure et par l’expérimentation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Capteur d’effort – Jauge d’</a:t>
            </a:r>
            <a:r>
              <a:rPr lang="fr-FR" sz="1400" dirty="0" err="1" smtClean="0">
                <a:solidFill>
                  <a:schemeClr val="tx2"/>
                </a:solidFill>
                <a:latin typeface="Calibri" pitchFamily="34" charset="0"/>
              </a:rPr>
              <a:t>extensométrie</a:t>
            </a:r>
            <a:endParaRPr lang="fr-FR" sz="1400" dirty="0" smtClean="0">
              <a:solidFill>
                <a:schemeClr val="tx2"/>
              </a:solidFill>
              <a:latin typeface="Calibri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400" dirty="0" smtClean="0">
              <a:solidFill>
                <a:schemeClr val="tx2"/>
              </a:solidFill>
              <a:latin typeface="Calibri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Capteur d’effort – Capteur interne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32</a:t>
            </a:fld>
            <a:endParaRPr lang="fr-F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dirty="0" smtClean="0"/>
              <a:t>Descriptions structurelle du système</a:t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b="1" dirty="0" smtClean="0"/>
              <a:t>Conclusion</a:t>
            </a:r>
            <a:endParaRPr lang="fr-FR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33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Problématique</a:t>
            </a:r>
          </a:p>
          <a:p>
            <a:pPr lvl="1"/>
            <a:r>
              <a:rPr lang="fr-FR" dirty="0" smtClean="0"/>
              <a:t>La tension demandée par le joueur de tennis est-elle respectée lors du cordage de la raquette ?</a:t>
            </a:r>
          </a:p>
          <a:p>
            <a:r>
              <a:rPr lang="fr-FR" dirty="0" smtClean="0"/>
              <a:t>Quantification </a:t>
            </a:r>
            <a:r>
              <a:rPr lang="fr-FR" dirty="0" smtClean="0"/>
              <a:t>des écarts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Quantification des écarts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400" dirty="0" smtClean="0">
              <a:solidFill>
                <a:schemeClr val="tx2"/>
              </a:solidFill>
              <a:latin typeface="Calibri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Origine des écarts</a:t>
            </a:r>
          </a:p>
        </p:txBody>
      </p:sp>
      <p:grpSp>
        <p:nvGrpSpPr>
          <p:cNvPr id="24" name="Groupe 23"/>
          <p:cNvGrpSpPr/>
          <p:nvPr/>
        </p:nvGrpSpPr>
        <p:grpSpPr>
          <a:xfrm>
            <a:off x="428596" y="2714620"/>
            <a:ext cx="4863844" cy="3571900"/>
            <a:chOff x="251520" y="944724"/>
            <a:chExt cx="8008199" cy="5881046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556792"/>
              <a:ext cx="909638" cy="1426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363" y="944724"/>
              <a:ext cx="1663132" cy="936104"/>
            </a:xfrm>
            <a:prstGeom prst="ellipse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9127" b="7418"/>
            <a:stretch/>
          </p:blipFill>
          <p:spPr bwMode="auto">
            <a:xfrm>
              <a:off x="251520" y="5280749"/>
              <a:ext cx="2088232" cy="15450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429000"/>
              <a:ext cx="2051035" cy="1419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Flèche droite 11"/>
            <p:cNvSpPr/>
            <p:nvPr/>
          </p:nvSpPr>
          <p:spPr>
            <a:xfrm>
              <a:off x="2771800" y="1772816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Domaine du client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3" name="Flèche droite 12"/>
            <p:cNvSpPr/>
            <p:nvPr/>
          </p:nvSpPr>
          <p:spPr>
            <a:xfrm>
              <a:off x="2771800" y="3780534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Domaine du laboratoire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4" name="Flèche droite 13"/>
            <p:cNvSpPr/>
            <p:nvPr/>
          </p:nvSpPr>
          <p:spPr>
            <a:xfrm>
              <a:off x="2771800" y="5694943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Domaine de la simulation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054787" y="1807966"/>
              <a:ext cx="1469538" cy="658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Performances</a:t>
              </a:r>
              <a:endParaRPr lang="fr-FR" sz="1000" dirty="0">
                <a:solidFill>
                  <a:prstClr val="black"/>
                </a:solidFill>
              </a:endParaRPr>
            </a:p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attendues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6054787" y="3815683"/>
              <a:ext cx="1469538" cy="658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Performances mesurées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6054787" y="5730093"/>
              <a:ext cx="1469538" cy="658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Performance simulées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8" name="Double flèche verticale 17"/>
            <p:cNvSpPr/>
            <p:nvPr/>
          </p:nvSpPr>
          <p:spPr>
            <a:xfrm>
              <a:off x="6537530" y="4564789"/>
              <a:ext cx="504056" cy="1106764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0" dirty="0">
                <a:solidFill>
                  <a:prstClr val="white"/>
                </a:solidFill>
              </a:endParaRPr>
            </a:p>
          </p:txBody>
        </p:sp>
        <p:sp>
          <p:nvSpPr>
            <p:cNvPr id="19" name="Double flèche verticale 18"/>
            <p:cNvSpPr/>
            <p:nvPr/>
          </p:nvSpPr>
          <p:spPr>
            <a:xfrm>
              <a:off x="7524328" y="2181856"/>
              <a:ext cx="504056" cy="3913986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0" dirty="0">
                <a:solidFill>
                  <a:prstClr val="white"/>
                </a:solidFill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 rot="16200000">
              <a:off x="5282733" y="2930110"/>
              <a:ext cx="1944216" cy="43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Ecart 1</a:t>
              </a:r>
            </a:p>
          </p:txBody>
        </p:sp>
        <p:sp>
          <p:nvSpPr>
            <p:cNvPr id="21" name="ZoneTexte 20"/>
            <p:cNvSpPr txBox="1"/>
            <p:nvPr/>
          </p:nvSpPr>
          <p:spPr>
            <a:xfrm rot="16200000">
              <a:off x="5282293" y="4908365"/>
              <a:ext cx="1944216" cy="43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Ecart 2</a:t>
              </a:r>
            </a:p>
          </p:txBody>
        </p:sp>
        <p:sp>
          <p:nvSpPr>
            <p:cNvPr id="22" name="ZoneTexte 21"/>
            <p:cNvSpPr txBox="1"/>
            <p:nvPr/>
          </p:nvSpPr>
          <p:spPr>
            <a:xfrm rot="16200000">
              <a:off x="7072244" y="3923480"/>
              <a:ext cx="1944216" cy="43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Ecart 3</a:t>
              </a:r>
            </a:p>
          </p:txBody>
        </p:sp>
        <p:sp>
          <p:nvSpPr>
            <p:cNvPr id="23" name="Double flèche verticale 22"/>
            <p:cNvSpPr/>
            <p:nvPr/>
          </p:nvSpPr>
          <p:spPr>
            <a:xfrm>
              <a:off x="6537530" y="2613359"/>
              <a:ext cx="504056" cy="1106764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" dirty="0" smtClean="0">
                  <a:solidFill>
                    <a:prstClr val="white"/>
                  </a:solidFill>
                </a:rPr>
                <a:t>  </a:t>
              </a:r>
              <a:endParaRPr lang="fr-FR" sz="100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ZoneTexte 24"/>
          <p:cNvSpPr txBox="1"/>
          <p:nvPr/>
        </p:nvSpPr>
        <p:spPr>
          <a:xfrm>
            <a:off x="5429256" y="2335122"/>
            <a:ext cx="3571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 Remplacer les images par des images adéquates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Préciser sur quel écart on a travaillé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Donner des valeurs des performances et des écarts mesurables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dirty="0" smtClean="0"/>
              <a:t>Descriptions structurelle du système</a:t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b="1" dirty="0" smtClean="0"/>
              <a:t>Conclusion</a:t>
            </a:r>
            <a:endParaRPr lang="fr-FR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34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b="1" dirty="0" smtClean="0"/>
              <a:t>Origine des écarts</a:t>
            </a:r>
          </a:p>
          <a:p>
            <a:endParaRPr lang="fr-FR" b="1" dirty="0" smtClean="0"/>
          </a:p>
          <a:p>
            <a:endParaRPr lang="fr-FR" b="1" dirty="0" smtClean="0"/>
          </a:p>
          <a:p>
            <a:r>
              <a:rPr lang="fr-FR" b="1" dirty="0" smtClean="0">
                <a:solidFill>
                  <a:srgbClr val="FF0000"/>
                </a:solidFill>
              </a:rPr>
              <a:t>Donner des pistes permettant de déterminer l’origine </a:t>
            </a:r>
            <a:r>
              <a:rPr lang="fr-FR" b="1" smtClean="0">
                <a:solidFill>
                  <a:srgbClr val="FF0000"/>
                </a:solidFill>
              </a:rPr>
              <a:t>des écarts</a:t>
            </a:r>
            <a:endParaRPr lang="fr-FR" b="1" dirty="0" smtClean="0">
              <a:solidFill>
                <a:srgbClr val="FF0000"/>
              </a:solidFill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Quantification des écarts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400" dirty="0" smtClean="0">
              <a:solidFill>
                <a:schemeClr val="tx2"/>
              </a:solidFill>
              <a:latin typeface="Calibri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Origine des écarts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Présentation – Problématique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Descriptions structurelle du système</a:t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Problématique</a:t>
            </a:r>
          </a:p>
          <a:p>
            <a:pPr lvl="1"/>
            <a:r>
              <a:rPr lang="fr-FR" dirty="0" smtClean="0"/>
              <a:t>La tension demandée par le joueur de tennis est-elle respectée lors du cordage de la raquette ?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Problématique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Fonctionnement</a:t>
            </a:r>
          </a:p>
          <a:p>
            <a:pPr>
              <a:spcBef>
                <a:spcPct val="0"/>
              </a:spcBef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Répartition des tâches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643446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Expliquer en quelques mots la problématique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le diagramme des exigences en mettant en valeur l’exigence concernée (ou la rajouter si elle n’existe pas).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Présentation – Problématique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Descriptions structurelle du système</a:t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Problématique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Fonctionnement</a:t>
            </a:r>
          </a:p>
          <a:p>
            <a:pPr>
              <a:spcBef>
                <a:spcPct val="0"/>
              </a:spcBef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Répartition des tâches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643446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Expliquer un cycle de cordage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S’appuyer éventuellement sur une vidéo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Expliquer pourquoi on se pose le problème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dirty="0" smtClean="0"/>
              <a:t>Descriptions structurelle du système</a:t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Problématique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Fonctionnement</a:t>
            </a:r>
          </a:p>
          <a:p>
            <a:pPr>
              <a:spcBef>
                <a:spcPct val="0"/>
              </a:spcBef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Répartition des tâches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643446"/>
            <a:ext cx="792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En vue de répondre à la problématique,  expliquer le rôle de chacun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Description structurelle du système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b="1" dirty="0" smtClean="0"/>
              <a:t>Descriptions structurelle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Description de la chaîne d’énergie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Description de la chaîne d’information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Synthèse – Diagramme de blocs internes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5143512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une photo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Décrire succinctement le fonctionnement du composant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Si vous avez le temps, ajouter le diagramme de bloc interne</a:t>
            </a:r>
          </a:p>
        </p:txBody>
      </p:sp>
      <p:sp>
        <p:nvSpPr>
          <p:cNvPr id="172" name="Rectangle à coins arrondis 171"/>
          <p:cNvSpPr/>
          <p:nvPr/>
        </p:nvSpPr>
        <p:spPr>
          <a:xfrm>
            <a:off x="372544" y="1544897"/>
            <a:ext cx="8643998" cy="2571768"/>
          </a:xfrm>
          <a:prstGeom prst="roundRect">
            <a:avLst>
              <a:gd name="adj" fmla="val 8149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4"/>
            </a:solidFill>
            <a:prstDash val="solid"/>
          </a:ln>
          <a:effectLst/>
        </p:spPr>
        <p:txBody>
          <a:bodyPr rtlCol="0" anchor="b"/>
          <a:lstStyle/>
          <a:p>
            <a:pPr algn="ctr">
              <a:defRPr/>
            </a:pPr>
            <a:r>
              <a:rPr lang="fr-FR" sz="1400" i="1" kern="0" dirty="0" smtClean="0">
                <a:solidFill>
                  <a:prstClr val="black"/>
                </a:solidFill>
                <a:latin typeface="Calibri"/>
              </a:rPr>
              <a:t>Chaîne d’énergie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515420" y="1759211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ALIMENTER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2290130" y="1759211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MODULER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cxnSp>
        <p:nvCxnSpPr>
          <p:cNvPr id="175" name="Connecteur droit 174"/>
          <p:cNvCxnSpPr>
            <a:stCxn id="173" idx="3"/>
            <a:endCxn id="174" idx="1"/>
          </p:cNvCxnSpPr>
          <p:nvPr/>
        </p:nvCxnSpPr>
        <p:spPr>
          <a:xfrm>
            <a:off x="1955420" y="2047211"/>
            <a:ext cx="334710" cy="1588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76" name="Rectangle 175"/>
          <p:cNvSpPr/>
          <p:nvPr/>
        </p:nvSpPr>
        <p:spPr>
          <a:xfrm>
            <a:off x="4076080" y="1759211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7659220" y="2259277"/>
            <a:ext cx="1071570" cy="1428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AGIR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MORS DE TIRAGE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504180" y="2687905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2290130" y="2687905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</p:txBody>
      </p:sp>
      <p:cxnSp>
        <p:nvCxnSpPr>
          <p:cNvPr id="186" name="Connecteur droit 185"/>
          <p:cNvCxnSpPr/>
          <p:nvPr/>
        </p:nvCxnSpPr>
        <p:spPr>
          <a:xfrm>
            <a:off x="3718890" y="2044963"/>
            <a:ext cx="345950" cy="1588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7" name="Connecteur droit 186"/>
          <p:cNvCxnSpPr/>
          <p:nvPr/>
        </p:nvCxnSpPr>
        <p:spPr>
          <a:xfrm>
            <a:off x="1932940" y="2973657"/>
            <a:ext cx="345950" cy="1588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8" name="Connecteur droit 187"/>
          <p:cNvCxnSpPr/>
          <p:nvPr/>
        </p:nvCxnSpPr>
        <p:spPr>
          <a:xfrm>
            <a:off x="7290790" y="2973657"/>
            <a:ext cx="345950" cy="1588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89" name="Rectangle 188"/>
          <p:cNvSpPr/>
          <p:nvPr/>
        </p:nvSpPr>
        <p:spPr>
          <a:xfrm>
            <a:off x="4076080" y="2687905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</p:txBody>
      </p:sp>
      <p:cxnSp>
        <p:nvCxnSpPr>
          <p:cNvPr id="191" name="Connecteur droit 190"/>
          <p:cNvCxnSpPr/>
          <p:nvPr/>
        </p:nvCxnSpPr>
        <p:spPr>
          <a:xfrm rot="5400000">
            <a:off x="1104989" y="2575922"/>
            <a:ext cx="215902" cy="11240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2" name="Connecteur droit 191"/>
          <p:cNvCxnSpPr/>
          <p:nvPr/>
        </p:nvCxnSpPr>
        <p:spPr>
          <a:xfrm>
            <a:off x="1218560" y="2473591"/>
            <a:ext cx="3571900" cy="1588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93" name="Connecteur droit 192"/>
          <p:cNvCxnSpPr>
            <a:endCxn id="176" idx="2"/>
          </p:cNvCxnSpPr>
          <p:nvPr/>
        </p:nvCxnSpPr>
        <p:spPr>
          <a:xfrm rot="5400000" flipH="1" flipV="1">
            <a:off x="4724080" y="2401591"/>
            <a:ext cx="138380" cy="5620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94" name="Connecteur droit 193"/>
          <p:cNvCxnSpPr/>
          <p:nvPr/>
        </p:nvCxnSpPr>
        <p:spPr>
          <a:xfrm>
            <a:off x="3718890" y="2973657"/>
            <a:ext cx="345950" cy="1588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5" name="Connecteur droit 194"/>
          <p:cNvCxnSpPr/>
          <p:nvPr/>
        </p:nvCxnSpPr>
        <p:spPr>
          <a:xfrm>
            <a:off x="5504840" y="2973657"/>
            <a:ext cx="345950" cy="1588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6" name="Connecteur droit 195"/>
          <p:cNvCxnSpPr>
            <a:endCxn id="173" idx="1"/>
          </p:cNvCxnSpPr>
          <p:nvPr/>
        </p:nvCxnSpPr>
        <p:spPr>
          <a:xfrm>
            <a:off x="158230" y="2044963"/>
            <a:ext cx="357190" cy="2248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97" name="Flèche vers le bas 196"/>
          <p:cNvSpPr/>
          <p:nvPr/>
        </p:nvSpPr>
        <p:spPr>
          <a:xfrm>
            <a:off x="8016410" y="1473459"/>
            <a:ext cx="285752" cy="78581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7373468" y="1116269"/>
            <a:ext cx="15247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Corde non tendue</a:t>
            </a:r>
            <a:endParaRPr lang="fr-FR" sz="1400" b="1" dirty="0"/>
          </a:p>
        </p:txBody>
      </p:sp>
      <p:sp>
        <p:nvSpPr>
          <p:cNvPr id="199" name="Flèche vers le bas 198"/>
          <p:cNvSpPr/>
          <p:nvPr/>
        </p:nvSpPr>
        <p:spPr>
          <a:xfrm>
            <a:off x="8016410" y="3688037"/>
            <a:ext cx="285752" cy="78581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8286777" y="3929066"/>
            <a:ext cx="85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Corde tendue</a:t>
            </a:r>
            <a:endParaRPr lang="fr-FR" sz="1400" b="1" dirty="0"/>
          </a:p>
        </p:txBody>
      </p:sp>
      <p:cxnSp>
        <p:nvCxnSpPr>
          <p:cNvPr id="201" name="Connecteur droit 200"/>
          <p:cNvCxnSpPr/>
          <p:nvPr/>
        </p:nvCxnSpPr>
        <p:spPr>
          <a:xfrm rot="5400000">
            <a:off x="15354" y="1902087"/>
            <a:ext cx="285752" cy="1588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02" name="Connecteur droit avec flèche 201"/>
          <p:cNvCxnSpPr/>
          <p:nvPr/>
        </p:nvCxnSpPr>
        <p:spPr>
          <a:xfrm rot="5400000" flipH="1" flipV="1">
            <a:off x="5011630" y="1835033"/>
            <a:ext cx="1294652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03" name="Connecteur droit avec flèche 202"/>
          <p:cNvCxnSpPr/>
          <p:nvPr/>
        </p:nvCxnSpPr>
        <p:spPr>
          <a:xfrm rot="5400000" flipH="1" flipV="1">
            <a:off x="5266047" y="2580749"/>
            <a:ext cx="214315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04" name="Connecteur droit avec flèche 203"/>
          <p:cNvCxnSpPr/>
          <p:nvPr/>
        </p:nvCxnSpPr>
        <p:spPr>
          <a:xfrm rot="10800000">
            <a:off x="5373208" y="2473591"/>
            <a:ext cx="285749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06" name="Connecteur droit avec flèche 205"/>
          <p:cNvCxnSpPr/>
          <p:nvPr/>
        </p:nvCxnSpPr>
        <p:spPr>
          <a:xfrm rot="5400000" flipH="1" flipV="1">
            <a:off x="2980824" y="3365772"/>
            <a:ext cx="214315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07" name="Connecteur droit avec flèche 206"/>
          <p:cNvCxnSpPr/>
          <p:nvPr/>
        </p:nvCxnSpPr>
        <p:spPr>
          <a:xfrm rot="10800000">
            <a:off x="229668" y="3473723"/>
            <a:ext cx="2857518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08" name="Connecteur droit avec flèche 207"/>
          <p:cNvCxnSpPr/>
          <p:nvPr/>
        </p:nvCxnSpPr>
        <p:spPr>
          <a:xfrm rot="10800000">
            <a:off x="6858016" y="4259541"/>
            <a:ext cx="944080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09" name="Connecteur droit avec flèche 208"/>
          <p:cNvCxnSpPr/>
          <p:nvPr/>
        </p:nvCxnSpPr>
        <p:spPr>
          <a:xfrm rot="5400000" flipH="1" flipV="1">
            <a:off x="7517138" y="3972995"/>
            <a:ext cx="571504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16" name="Connecteur droit avec flèche 215"/>
          <p:cNvCxnSpPr/>
          <p:nvPr/>
        </p:nvCxnSpPr>
        <p:spPr>
          <a:xfrm rot="5400000" flipH="1" flipV="1">
            <a:off x="6573058" y="2428074"/>
            <a:ext cx="571504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17" name="Connecteur droit avec flèche 216"/>
          <p:cNvCxnSpPr/>
          <p:nvPr/>
        </p:nvCxnSpPr>
        <p:spPr>
          <a:xfrm rot="5400000" flipH="1" flipV="1">
            <a:off x="6430182" y="2428074"/>
            <a:ext cx="571504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90" name="Rectangle 189"/>
          <p:cNvSpPr/>
          <p:nvPr/>
        </p:nvSpPr>
        <p:spPr>
          <a:xfrm>
            <a:off x="5862030" y="2687905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  <a:p>
            <a:pPr algn="ctr"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571472" y="4429132"/>
            <a:ext cx="8358246" cy="2000264"/>
          </a:xfrm>
          <a:prstGeom prst="wedgeRectCallout">
            <a:avLst>
              <a:gd name="adj1" fmla="val -32077"/>
              <a:gd name="adj2" fmla="val -150685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Rectangle 218"/>
          <p:cNvSpPr/>
          <p:nvPr/>
        </p:nvSpPr>
        <p:spPr>
          <a:xfrm>
            <a:off x="428596" y="1643050"/>
            <a:ext cx="1643074" cy="78581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Présentation – Problématique</a:t>
            </a:r>
            <a:br>
              <a:rPr lang="fr-FR" dirty="0" smtClean="0"/>
            </a:br>
            <a:r>
              <a:rPr lang="fr-FR" b="1" dirty="0" smtClean="0"/>
              <a:t>Descriptions structurelle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Fonctionnement des capteurs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b="1" dirty="0" smtClean="0">
                <a:solidFill>
                  <a:schemeClr val="tx2"/>
                </a:solidFill>
                <a:latin typeface="Calibri" pitchFamily="34" charset="0"/>
              </a:rPr>
              <a:t>Description de la chaîne d’énergie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Description de la chaîne d’information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</a:rPr>
              <a:t>Synthèse – Diagramme de blocs internes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5143512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une photo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Décrire succinctement le fonctionnement du composant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Si vous avez le temps, ajouter le diagramme de bloc interne</a:t>
            </a:r>
          </a:p>
        </p:txBody>
      </p:sp>
      <p:sp>
        <p:nvSpPr>
          <p:cNvPr id="172" name="Rectangle à coins arrondis 171"/>
          <p:cNvSpPr/>
          <p:nvPr/>
        </p:nvSpPr>
        <p:spPr>
          <a:xfrm>
            <a:off x="372544" y="1544897"/>
            <a:ext cx="8643998" cy="2571768"/>
          </a:xfrm>
          <a:prstGeom prst="roundRect">
            <a:avLst>
              <a:gd name="adj" fmla="val 8149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4"/>
            </a:solidFill>
            <a:prstDash val="solid"/>
          </a:ln>
          <a:effectLst/>
        </p:spPr>
        <p:txBody>
          <a:bodyPr rtlCol="0" anchor="b"/>
          <a:lstStyle/>
          <a:p>
            <a:pPr algn="ctr">
              <a:defRPr/>
            </a:pPr>
            <a:r>
              <a:rPr lang="fr-FR" sz="1400" i="1" kern="0" dirty="0" smtClean="0">
                <a:solidFill>
                  <a:prstClr val="black"/>
                </a:solidFill>
                <a:latin typeface="Calibri"/>
              </a:rPr>
              <a:t>Chaîne d’énergie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515420" y="1759211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ALIMENTER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2290130" y="1759211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MODULER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cxnSp>
        <p:nvCxnSpPr>
          <p:cNvPr id="175" name="Connecteur droit 174"/>
          <p:cNvCxnSpPr>
            <a:stCxn id="173" idx="3"/>
            <a:endCxn id="174" idx="1"/>
          </p:cNvCxnSpPr>
          <p:nvPr/>
        </p:nvCxnSpPr>
        <p:spPr>
          <a:xfrm>
            <a:off x="1955420" y="2047211"/>
            <a:ext cx="334710" cy="1588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76" name="Rectangle 175"/>
          <p:cNvSpPr/>
          <p:nvPr/>
        </p:nvSpPr>
        <p:spPr>
          <a:xfrm>
            <a:off x="4076080" y="1759211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CONVERTIR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7659220" y="2259277"/>
            <a:ext cx="1071570" cy="1428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AGIR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MORS DE TIRAGE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504180" y="2687905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2290130" y="2687905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</p:txBody>
      </p:sp>
      <p:cxnSp>
        <p:nvCxnSpPr>
          <p:cNvPr id="186" name="Connecteur droit 185"/>
          <p:cNvCxnSpPr/>
          <p:nvPr/>
        </p:nvCxnSpPr>
        <p:spPr>
          <a:xfrm>
            <a:off x="3718890" y="2044963"/>
            <a:ext cx="345950" cy="1588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7" name="Connecteur droit 186"/>
          <p:cNvCxnSpPr/>
          <p:nvPr/>
        </p:nvCxnSpPr>
        <p:spPr>
          <a:xfrm>
            <a:off x="1932940" y="2973657"/>
            <a:ext cx="345950" cy="1588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88" name="Connecteur droit 187"/>
          <p:cNvCxnSpPr/>
          <p:nvPr/>
        </p:nvCxnSpPr>
        <p:spPr>
          <a:xfrm>
            <a:off x="7290790" y="2973657"/>
            <a:ext cx="345950" cy="1588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89" name="Rectangle 188"/>
          <p:cNvSpPr/>
          <p:nvPr/>
        </p:nvSpPr>
        <p:spPr>
          <a:xfrm>
            <a:off x="4076080" y="2687905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</p:txBody>
      </p:sp>
      <p:cxnSp>
        <p:nvCxnSpPr>
          <p:cNvPr id="191" name="Connecteur droit 190"/>
          <p:cNvCxnSpPr/>
          <p:nvPr/>
        </p:nvCxnSpPr>
        <p:spPr>
          <a:xfrm rot="5400000">
            <a:off x="1104989" y="2575922"/>
            <a:ext cx="215902" cy="11240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2" name="Connecteur droit 191"/>
          <p:cNvCxnSpPr/>
          <p:nvPr/>
        </p:nvCxnSpPr>
        <p:spPr>
          <a:xfrm>
            <a:off x="1218560" y="2473591"/>
            <a:ext cx="3571900" cy="1588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93" name="Connecteur droit 192"/>
          <p:cNvCxnSpPr>
            <a:endCxn id="176" idx="2"/>
          </p:cNvCxnSpPr>
          <p:nvPr/>
        </p:nvCxnSpPr>
        <p:spPr>
          <a:xfrm rot="5400000" flipH="1" flipV="1">
            <a:off x="4724080" y="2401591"/>
            <a:ext cx="138380" cy="5620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94" name="Connecteur droit 193"/>
          <p:cNvCxnSpPr/>
          <p:nvPr/>
        </p:nvCxnSpPr>
        <p:spPr>
          <a:xfrm>
            <a:off x="3718890" y="2973657"/>
            <a:ext cx="345950" cy="1588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5" name="Connecteur droit 194"/>
          <p:cNvCxnSpPr/>
          <p:nvPr/>
        </p:nvCxnSpPr>
        <p:spPr>
          <a:xfrm>
            <a:off x="5504840" y="2973657"/>
            <a:ext cx="345950" cy="1588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6" name="Connecteur droit 195"/>
          <p:cNvCxnSpPr>
            <a:endCxn id="173" idx="1"/>
          </p:cNvCxnSpPr>
          <p:nvPr/>
        </p:nvCxnSpPr>
        <p:spPr>
          <a:xfrm>
            <a:off x="158230" y="2044963"/>
            <a:ext cx="357190" cy="2248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97" name="Flèche vers le bas 196"/>
          <p:cNvSpPr/>
          <p:nvPr/>
        </p:nvSpPr>
        <p:spPr>
          <a:xfrm>
            <a:off x="8016410" y="1473459"/>
            <a:ext cx="285752" cy="78581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7373468" y="1116269"/>
            <a:ext cx="15247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Corde non tendue</a:t>
            </a:r>
            <a:endParaRPr lang="fr-FR" sz="1400" b="1" dirty="0"/>
          </a:p>
        </p:txBody>
      </p:sp>
      <p:sp>
        <p:nvSpPr>
          <p:cNvPr id="199" name="Flèche vers le bas 198"/>
          <p:cNvSpPr/>
          <p:nvPr/>
        </p:nvSpPr>
        <p:spPr>
          <a:xfrm>
            <a:off x="8016410" y="3688037"/>
            <a:ext cx="285752" cy="78581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8286777" y="3929066"/>
            <a:ext cx="85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kern="0" dirty="0" smtClean="0">
                <a:solidFill>
                  <a:prstClr val="black"/>
                </a:solidFill>
              </a:rPr>
              <a:t>Corde tendue</a:t>
            </a:r>
            <a:endParaRPr lang="fr-FR" sz="1400" b="1" dirty="0"/>
          </a:p>
        </p:txBody>
      </p:sp>
      <p:cxnSp>
        <p:nvCxnSpPr>
          <p:cNvPr id="201" name="Connecteur droit 200"/>
          <p:cNvCxnSpPr/>
          <p:nvPr/>
        </p:nvCxnSpPr>
        <p:spPr>
          <a:xfrm rot="5400000">
            <a:off x="15354" y="1902087"/>
            <a:ext cx="285752" cy="1588"/>
          </a:xfrm>
          <a:prstGeom prst="line">
            <a:avLst/>
          </a:prstGeom>
          <a:noFill/>
          <a:ln w="28575" cap="flat" cmpd="sng" algn="ctr">
            <a:solidFill>
              <a:schemeClr val="accent4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02" name="Connecteur droit avec flèche 201"/>
          <p:cNvCxnSpPr/>
          <p:nvPr/>
        </p:nvCxnSpPr>
        <p:spPr>
          <a:xfrm rot="5400000" flipH="1" flipV="1">
            <a:off x="5011630" y="1835033"/>
            <a:ext cx="1294652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03" name="Connecteur droit avec flèche 202"/>
          <p:cNvCxnSpPr/>
          <p:nvPr/>
        </p:nvCxnSpPr>
        <p:spPr>
          <a:xfrm rot="5400000" flipH="1" flipV="1">
            <a:off x="5266047" y="2580749"/>
            <a:ext cx="214315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04" name="Connecteur droit avec flèche 203"/>
          <p:cNvCxnSpPr/>
          <p:nvPr/>
        </p:nvCxnSpPr>
        <p:spPr>
          <a:xfrm rot="10800000">
            <a:off x="5373208" y="2473591"/>
            <a:ext cx="285749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06" name="Connecteur droit avec flèche 205"/>
          <p:cNvCxnSpPr/>
          <p:nvPr/>
        </p:nvCxnSpPr>
        <p:spPr>
          <a:xfrm rot="5400000" flipH="1" flipV="1">
            <a:off x="2980824" y="3365772"/>
            <a:ext cx="214315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07" name="Connecteur droit avec flèche 206"/>
          <p:cNvCxnSpPr/>
          <p:nvPr/>
        </p:nvCxnSpPr>
        <p:spPr>
          <a:xfrm rot="10800000">
            <a:off x="229668" y="3473723"/>
            <a:ext cx="2857518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08" name="Connecteur droit avec flèche 207"/>
          <p:cNvCxnSpPr/>
          <p:nvPr/>
        </p:nvCxnSpPr>
        <p:spPr>
          <a:xfrm rot="10800000">
            <a:off x="6858016" y="4259541"/>
            <a:ext cx="944080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09" name="Connecteur droit avec flèche 208"/>
          <p:cNvCxnSpPr/>
          <p:nvPr/>
        </p:nvCxnSpPr>
        <p:spPr>
          <a:xfrm rot="5400000" flipH="1" flipV="1">
            <a:off x="7517138" y="3972995"/>
            <a:ext cx="571504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16" name="Connecteur droit avec flèche 215"/>
          <p:cNvCxnSpPr/>
          <p:nvPr/>
        </p:nvCxnSpPr>
        <p:spPr>
          <a:xfrm rot="5400000" flipH="1" flipV="1">
            <a:off x="6573058" y="2428074"/>
            <a:ext cx="571504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17" name="Connecteur droit avec flèche 216"/>
          <p:cNvCxnSpPr/>
          <p:nvPr/>
        </p:nvCxnSpPr>
        <p:spPr>
          <a:xfrm rot="5400000" flipH="1" flipV="1">
            <a:off x="6430182" y="2428074"/>
            <a:ext cx="571504" cy="1588"/>
          </a:xfrm>
          <a:prstGeom prst="straightConnector1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90" name="Rectangle 189"/>
          <p:cNvSpPr/>
          <p:nvPr/>
        </p:nvSpPr>
        <p:spPr>
          <a:xfrm>
            <a:off x="5862030" y="2687905"/>
            <a:ext cx="1440000" cy="57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200" b="1" kern="0" dirty="0" smtClean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endParaRPr lang="fr-FR" sz="1200" kern="0" dirty="0" smtClean="0">
              <a:solidFill>
                <a:prstClr val="black"/>
              </a:solidFill>
            </a:endParaRPr>
          </a:p>
          <a:p>
            <a:pPr algn="ctr">
              <a:defRPr/>
            </a:pPr>
            <a:endParaRPr lang="fr-FR" sz="1200" b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571472" y="4429132"/>
            <a:ext cx="8358246" cy="2000264"/>
          </a:xfrm>
          <a:prstGeom prst="wedgeRectCallout">
            <a:avLst>
              <a:gd name="adj1" fmla="val -19617"/>
              <a:gd name="adj2" fmla="val -150050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Rectangle 218"/>
          <p:cNvSpPr/>
          <p:nvPr/>
        </p:nvSpPr>
        <p:spPr>
          <a:xfrm>
            <a:off x="2214546" y="1643050"/>
            <a:ext cx="1643074" cy="78581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avec flèche 40"/>
          <p:cNvCxnSpPr/>
          <p:nvPr/>
        </p:nvCxnSpPr>
        <p:spPr>
          <a:xfrm rot="5400000">
            <a:off x="2428863" y="1428733"/>
            <a:ext cx="714378" cy="4"/>
          </a:xfrm>
          <a:prstGeom prst="straightConnector1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223</TotalTime>
  <Words>1681</Words>
  <Application>Microsoft Office PowerPoint</Application>
  <PresentationFormat>Affichage à l'écran (4:3)</PresentationFormat>
  <Paragraphs>509</Paragraphs>
  <Slides>34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5" baseType="lpstr">
      <vt:lpstr>Origine</vt:lpstr>
      <vt:lpstr>Cycle de TP 2 Expérimenter et analyser le fonctionnement des composants remplissant la fonction acquérir des systèmes pluritechniques </vt:lpstr>
      <vt:lpstr>Présentation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Description structurelle du système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Fonctionnement des capteurs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  <vt:lpstr>Conclusion</vt:lpstr>
      <vt:lpstr>Présentation – Problématique Descriptions structurelle du système Fonctionnement des capteurs Conclusion</vt:lpstr>
      <vt:lpstr>Présentation – Problématique Descriptions structurelle du système Fonctionnement des capteurs Conclusion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de TP 2 Expérimenter et analyser le fonctionnement des composants remplissant la fonction acquérir des systèmes pluritechniques. </dc:title>
  <dc:creator>XP</dc:creator>
  <cp:lastModifiedBy>XP</cp:lastModifiedBy>
  <cp:revision>55</cp:revision>
  <dcterms:created xsi:type="dcterms:W3CDTF">2014-09-30T07:33:25Z</dcterms:created>
  <dcterms:modified xsi:type="dcterms:W3CDTF">2014-09-30T13:21:07Z</dcterms:modified>
</cp:coreProperties>
</file>