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1" r:id="rId9"/>
    <p:sldId id="266" r:id="rId10"/>
    <p:sldId id="279" r:id="rId11"/>
    <p:sldId id="260" r:id="rId12"/>
    <p:sldId id="270" r:id="rId13"/>
    <p:sldId id="269" r:id="rId14"/>
    <p:sldId id="271" r:id="rId15"/>
    <p:sldId id="273" r:id="rId16"/>
    <p:sldId id="276" r:id="rId17"/>
    <p:sldId id="277" r:id="rId18"/>
    <p:sldId id="274" r:id="rId19"/>
    <p:sldId id="275" r:id="rId2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68" d="100"/>
          <a:sy n="68" d="100"/>
        </p:scale>
        <p:origin x="16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</dgm:pt>
    <dgm:pt modelId="{A2FC416A-EBC7-46CE-8A00-5E59C50D8257}" type="pres">
      <dgm:prSet presAssocID="{5E9DFCFE-8035-47FF-8737-041E4392E51E}" presName="parTrans" presStyleLbl="sibTrans2D1" presStyleIdx="0" presStyleCnt="7"/>
      <dgm:spPr/>
    </dgm:pt>
    <dgm:pt modelId="{C36A42E1-BA91-4E47-B26A-022A82C87076}" type="pres">
      <dgm:prSet presAssocID="{5E9DFCFE-8035-47FF-8737-041E4392E51E}" presName="connectorText" presStyleLbl="sibTrans2D1" presStyleIdx="0" presStyleCnt="7"/>
      <dgm:spPr/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</dgm:pt>
    <dgm:pt modelId="{B1A927CB-9F4B-4F29-AD07-9974F3A6F2F9}" type="pres">
      <dgm:prSet presAssocID="{FC2CD8C7-22DE-4FD8-BE5C-B5EFF3818DD1}" presName="parTrans" presStyleLbl="sibTrans2D1" presStyleIdx="1" presStyleCnt="7"/>
      <dgm:spPr/>
    </dgm:pt>
    <dgm:pt modelId="{327B7C4E-C444-4ED2-92AB-EFA2130B78B5}" type="pres">
      <dgm:prSet presAssocID="{FC2CD8C7-22DE-4FD8-BE5C-B5EFF3818DD1}" presName="connectorText" presStyleLbl="sibTrans2D1" presStyleIdx="1" presStyleCnt="7"/>
      <dgm:spPr/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</dgm:pt>
    <dgm:pt modelId="{56098039-CBAF-478E-849E-420E970445A4}" type="pres">
      <dgm:prSet presAssocID="{7B81B71B-46D0-4A6D-830C-D40787DA03E8}" presName="parTrans" presStyleLbl="sibTrans2D1" presStyleIdx="2" presStyleCnt="7"/>
      <dgm:spPr/>
    </dgm:pt>
    <dgm:pt modelId="{01C07FA7-6127-46B1-A25D-7D27D71C42AE}" type="pres">
      <dgm:prSet presAssocID="{7B81B71B-46D0-4A6D-830C-D40787DA03E8}" presName="connectorText" presStyleLbl="sibTrans2D1" presStyleIdx="2" presStyleCnt="7"/>
      <dgm:spPr/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</dgm:pt>
    <dgm:pt modelId="{1DFFE085-0465-4C9C-91D0-B8BC9794280B}" type="pres">
      <dgm:prSet presAssocID="{DB17F1C1-8100-4A84-9268-85BC9401DCC5}" presName="parTrans" presStyleLbl="sibTrans2D1" presStyleIdx="3" presStyleCnt="7"/>
      <dgm:spPr/>
    </dgm:pt>
    <dgm:pt modelId="{80B1C042-E483-4375-8C28-86D3502EDF84}" type="pres">
      <dgm:prSet presAssocID="{DB17F1C1-8100-4A84-9268-85BC9401DCC5}" presName="connectorText" presStyleLbl="sibTrans2D1" presStyleIdx="3" presStyleCnt="7"/>
      <dgm:spPr/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</dgm:pt>
    <dgm:pt modelId="{DB595E4D-B805-4A4A-88B2-DF5095B26C26}" type="pres">
      <dgm:prSet presAssocID="{3EB26ABE-F2BD-4028-99EC-F1E8582BA826}" presName="parTrans" presStyleLbl="sibTrans2D1" presStyleIdx="4" presStyleCnt="7"/>
      <dgm:spPr/>
    </dgm:pt>
    <dgm:pt modelId="{63F394C0-7139-45BF-B22D-425E9C732477}" type="pres">
      <dgm:prSet presAssocID="{3EB26ABE-F2BD-4028-99EC-F1E8582BA826}" presName="connectorText" presStyleLbl="sibTrans2D1" presStyleIdx="4" presStyleCnt="7"/>
      <dgm:spPr/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</dgm:pt>
    <dgm:pt modelId="{92EA049D-F3DB-461A-959D-8698A61CDADA}" type="pres">
      <dgm:prSet presAssocID="{5B9EB4C0-1E68-48AE-AF26-3DE02EFE5D06}" presName="parTrans" presStyleLbl="sibTrans2D1" presStyleIdx="5" presStyleCnt="7"/>
      <dgm:spPr/>
    </dgm:pt>
    <dgm:pt modelId="{88188D4A-CCE1-4990-A9B4-FA0168379059}" type="pres">
      <dgm:prSet presAssocID="{5B9EB4C0-1E68-48AE-AF26-3DE02EFE5D06}" presName="connectorText" presStyleLbl="sibTrans2D1" presStyleIdx="5" presStyleCnt="7"/>
      <dgm:spPr/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</dgm:pt>
    <dgm:pt modelId="{D73A92E1-6647-4ED8-BAB6-78EC34CB8AD1}" type="pres">
      <dgm:prSet presAssocID="{51BD329E-6830-43BB-B09C-E770653834F2}" presName="parTrans" presStyleLbl="sibTrans2D1" presStyleIdx="6" presStyleCnt="7"/>
      <dgm:spPr/>
    </dgm:pt>
    <dgm:pt modelId="{644D3658-E40F-435C-8159-E49BEEDB7CAC}" type="pres">
      <dgm:prSet presAssocID="{51BD329E-6830-43BB-B09C-E770653834F2}" presName="connectorText" presStyleLbl="sibTrans2D1" presStyleIdx="6" presStyleCnt="7"/>
      <dgm:spPr/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</dgm:pt>
  </dgm:ptLst>
  <dgm:cxnLst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22/05/2017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22/05/2017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22/05/2017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22/05/2017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22/05/2017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22/05/2017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/>
              <a:t>Xavier Pessoles - Jean-Pierre Pupier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22/05/2017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22/05/2017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22/05/2017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22/05/2017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/>
              <a:t>Xavier Pessoles - Jean-Pierre Pupier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22/05/2017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22/05/2017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/>
              <a:t>Xavier Pessoles - Jean-Pierre Pupier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22/05/2017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/>
              <a:t>Xavier Pessoles - Jean-Pierre Pupier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22/05/2017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/>
              <a:t>Xavier Pessoles - Jean-Pierre Pupier</a:t>
            </a: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7092280" cy="3389762"/>
          </a:xfrm>
        </p:spPr>
        <p:txBody>
          <a:bodyPr>
            <a:normAutofit/>
          </a:bodyPr>
          <a:lstStyle/>
          <a:p>
            <a:r>
              <a:rPr lang="fr-FR" dirty="0"/>
              <a:t>Acquisition et Pilotage – Cartes </a:t>
            </a:r>
            <a:r>
              <a:rPr lang="fr-FR" dirty="0" err="1"/>
              <a:t>Arduino</a:t>
            </a:r>
            <a:r>
              <a:rPr lang="fr-FR" dirty="0"/>
              <a:t> et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Shield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116888237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61752" y="435118"/>
            <a:ext cx="2104905" cy="158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97945" y="360648"/>
            <a:ext cx="2280133" cy="17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732" y="188640"/>
            <a:ext cx="1629393" cy="20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4752"/>
            <a:ext cx="1645050" cy="210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864096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</a:rPr>
              <a:t>REMARQUE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1520" y="1343452"/>
            <a:ext cx="8352928" cy="4101772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>
                <a:solidFill>
                  <a:srgbClr val="FF0000"/>
                </a:solidFill>
              </a:rPr>
              <a:t>DEBRANCHER LA CARTE ARDUINO DU PORT USB AVANT TOUT BRANCHEMENT (POTENTIOMETRE, BATTERIE, CARTE SHIELD…)</a:t>
            </a:r>
          </a:p>
        </p:txBody>
      </p:sp>
    </p:spTree>
    <p:extLst>
      <p:ext uri="{BB962C8B-B14F-4D97-AF65-F5344CB8AC3E}">
        <p14:creationId xmlns:p14="http://schemas.microsoft.com/office/powerpoint/2010/main" val="204946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du Potentiomètre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Omeg</a:t>
            </a:r>
            <a:r>
              <a:rPr lang="fr-FR" dirty="0"/>
              <a:t> PC20BU-47K-Lin</a:t>
            </a:r>
          </a:p>
          <a:p>
            <a:pPr lvl="1"/>
            <a:r>
              <a:rPr lang="fr-FR" dirty="0"/>
              <a:t>Type de potentiomètre : axial, </a:t>
            </a:r>
            <a:r>
              <a:rPr lang="fr-FR" dirty="0" err="1"/>
              <a:t>monotour</a:t>
            </a:r>
            <a:endParaRPr lang="fr-FR" dirty="0"/>
          </a:p>
          <a:p>
            <a:pPr lvl="1"/>
            <a:r>
              <a:rPr lang="fr-FR" dirty="0"/>
              <a:t>Résistance : 47 k</a:t>
            </a:r>
            <a:r>
              <a:rPr lang="el-GR" dirty="0"/>
              <a:t>Ω</a:t>
            </a:r>
            <a:endParaRPr lang="fr-FR" dirty="0"/>
          </a:p>
          <a:p>
            <a:pPr lvl="1"/>
            <a:r>
              <a:rPr lang="fr-FR" dirty="0"/>
              <a:t>Puissance = 0,4 kW</a:t>
            </a:r>
          </a:p>
          <a:p>
            <a:pPr lvl="1"/>
            <a:r>
              <a:rPr lang="fr-FR" dirty="0"/>
              <a:t>Tolérance : ±20%</a:t>
            </a:r>
          </a:p>
          <a:p>
            <a:pPr lvl="1"/>
            <a:r>
              <a:rPr lang="fr-FR" dirty="0"/>
              <a:t>Diamètre de l’axe : 6 mm</a:t>
            </a:r>
          </a:p>
          <a:p>
            <a:pPr lvl="1"/>
            <a:r>
              <a:rPr lang="fr-FR" dirty="0"/>
              <a:t>Caractéristique : linéaire</a:t>
            </a:r>
          </a:p>
          <a:p>
            <a:pPr lvl="1"/>
            <a:r>
              <a:rPr lang="fr-FR" dirty="0"/>
              <a:t>Montage : THT</a:t>
            </a:r>
          </a:p>
          <a:p>
            <a:pPr lvl="1"/>
            <a:r>
              <a:rPr lang="fr-FR" dirty="0"/>
              <a:t>Encombrement du corps : Diamètre 20mm x 10mm</a:t>
            </a:r>
          </a:p>
          <a:p>
            <a:pPr lvl="1"/>
            <a:r>
              <a:rPr lang="fr-FR" dirty="0"/>
              <a:t>Matériau de la piste : plastique</a:t>
            </a:r>
          </a:p>
          <a:p>
            <a:pPr lvl="1"/>
            <a:r>
              <a:rPr lang="fr-FR" dirty="0"/>
              <a:t>Type d’usinage de l’axe : lisse</a:t>
            </a:r>
          </a:p>
          <a:p>
            <a:pPr lvl="1"/>
            <a:r>
              <a:rPr lang="fr-FR" dirty="0"/>
              <a:t>Longueur de l’axe : 43 mm</a:t>
            </a:r>
          </a:p>
          <a:p>
            <a:pPr lvl="1"/>
            <a:r>
              <a:rPr lang="fr-FR" dirty="0"/>
              <a:t>Longueur du filetage : 7 mm</a:t>
            </a:r>
          </a:p>
          <a:p>
            <a:pPr lvl="1"/>
            <a:r>
              <a:rPr lang="fr-FR" dirty="0"/>
              <a:t>Trame des pistes : 5,08 mm</a:t>
            </a:r>
          </a:p>
          <a:p>
            <a:pPr lvl="1"/>
            <a:r>
              <a:rPr lang="fr-FR" dirty="0"/>
              <a:t>Course mécanique : 300°</a:t>
            </a:r>
          </a:p>
          <a:p>
            <a:pPr lvl="1"/>
            <a:r>
              <a:rPr lang="fr-FR" dirty="0"/>
              <a:t>Caractéristique des potentiomètres : mono</a:t>
            </a:r>
          </a:p>
          <a:p>
            <a:pPr lvl="1"/>
            <a:r>
              <a:rPr lang="fr-FR" dirty="0"/>
              <a:t>Tension de travail maxi : 500 VDC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2" y="55878"/>
            <a:ext cx="2688234" cy="19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3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Acquisition potentiomètre</a:t>
            </a:r>
            <a:br>
              <a:rPr lang="fr-FR" dirty="0"/>
            </a:br>
            <a:r>
              <a:rPr lang="fr-FR" dirty="0"/>
              <a:t>Matériel et câblage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Une carte </a:t>
            </a:r>
            <a:r>
              <a:rPr lang="fr-FR" dirty="0" err="1"/>
              <a:t>arduino</a:t>
            </a:r>
            <a:r>
              <a:rPr lang="fr-FR" dirty="0"/>
              <a:t> UNO</a:t>
            </a:r>
          </a:p>
          <a:p>
            <a:r>
              <a:rPr lang="fr-FR" dirty="0"/>
              <a:t>Un potentiomètre rotatif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pic>
        <p:nvPicPr>
          <p:cNvPr id="1026" name="Picture 2" descr="C:\Users\Xavier\Desktop\Potentiomètre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3881438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Réaliser le câblage</a:t>
            </a:r>
          </a:p>
          <a:p>
            <a:r>
              <a:rPr lang="fr-FR" dirty="0"/>
              <a:t>Écrire et tester le programme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4293096"/>
            <a:ext cx="66247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A5;    // Déclaration de l’entrée du potentiomètre</a:t>
            </a: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valeur = 0;        // Déclaration de la valeur lue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, INPUT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(57600);      // ouverture du port série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valeur 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IOcapteur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// Lecture et affectation de la valeur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(valeur); // Affichage de la valeur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74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Pilotage d’un moteur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DEBRANCHER LE PORT USB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86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Spécifications du moteur et de la carte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Shield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6707088" cy="52772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Matériel nécessaire : </a:t>
            </a:r>
          </a:p>
          <a:p>
            <a:pPr lvl="1"/>
            <a:r>
              <a:rPr lang="fr-FR" dirty="0"/>
              <a:t>Carte </a:t>
            </a:r>
            <a:r>
              <a:rPr lang="fr-FR" dirty="0" err="1"/>
              <a:t>arduino</a:t>
            </a:r>
            <a:r>
              <a:rPr lang="fr-FR" dirty="0"/>
              <a:t> UNO</a:t>
            </a:r>
          </a:p>
          <a:p>
            <a:pPr lvl="1"/>
            <a:r>
              <a:rPr lang="fr-FR" dirty="0"/>
              <a:t>Carte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Shield</a:t>
            </a:r>
            <a:endParaRPr lang="fr-FR" dirty="0"/>
          </a:p>
          <a:p>
            <a:pPr lvl="1"/>
            <a:r>
              <a:rPr lang="fr-FR" dirty="0"/>
              <a:t>Un moteur électrique</a:t>
            </a:r>
          </a:p>
          <a:p>
            <a:pPr lvl="1"/>
            <a:r>
              <a:rPr lang="fr-FR" dirty="0"/>
              <a:t>Batterie (attention, il n’y en a pas assez pour tous, mais elle n’est pas indispensable)</a:t>
            </a:r>
          </a:p>
          <a:p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Shield</a:t>
            </a:r>
            <a:endParaRPr lang="fr-FR" dirty="0"/>
          </a:p>
          <a:p>
            <a:pPr lvl="1"/>
            <a:r>
              <a:rPr lang="en-US" dirty="0"/>
              <a:t>Operating Voltage : 5V to 12V</a:t>
            </a:r>
          </a:p>
          <a:p>
            <a:pPr lvl="1"/>
            <a:r>
              <a:rPr lang="en-US" dirty="0"/>
              <a:t>Motor controller : L298P, Drives 2 DC motors or 1 stepper motor</a:t>
            </a:r>
          </a:p>
          <a:p>
            <a:pPr lvl="1"/>
            <a:r>
              <a:rPr lang="en-US" dirty="0"/>
              <a:t>Max current : 2A per channel or 4A max (with external power supply)</a:t>
            </a:r>
          </a:p>
          <a:p>
            <a:pPr lvl="1"/>
            <a:r>
              <a:rPr lang="en-US" dirty="0"/>
              <a:t>Current sensing : 1.65V/A</a:t>
            </a:r>
          </a:p>
          <a:p>
            <a:pPr lvl="1"/>
            <a:r>
              <a:rPr lang="en-US" dirty="0"/>
              <a:t>Free running stop and brake function</a:t>
            </a:r>
          </a:p>
          <a:p>
            <a:r>
              <a:rPr lang="en-US" dirty="0" err="1"/>
              <a:t>Moteur</a:t>
            </a:r>
            <a:r>
              <a:rPr lang="en-US" dirty="0"/>
              <a:t> </a:t>
            </a:r>
            <a:r>
              <a:rPr lang="en-US" dirty="0" err="1"/>
              <a:t>électrique</a:t>
            </a:r>
            <a:r>
              <a:rPr lang="en-US" dirty="0"/>
              <a:t> à courant </a:t>
            </a:r>
            <a:r>
              <a:rPr lang="en-US" dirty="0" err="1"/>
              <a:t>continu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74" y="630705"/>
            <a:ext cx="1175317" cy="149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734" y="620688"/>
            <a:ext cx="1186611" cy="151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66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Pilotage d’un moteur</a:t>
            </a:r>
            <a:br>
              <a:rPr lang="fr-FR" dirty="0"/>
            </a:br>
            <a:r>
              <a:rPr lang="fr-FR" dirty="0"/>
              <a:t>Câblage et Programme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1800" dirty="0"/>
                  <a:t>Réaliser le câblage ci-contre. Les deux cartes doivent être branchées l’une sur l’autre.</a:t>
                </a:r>
              </a:p>
              <a:p>
                <a:r>
                  <a:rPr lang="fr-FR" sz="1800" dirty="0"/>
                  <a:t>Pour piloter la sortie B du moteur, il faut utiliser la sortie PWM B à savoir la sortie 11.</a:t>
                </a:r>
              </a:p>
              <a:p>
                <a:pPr lvl="1"/>
                <a:r>
                  <a:rPr lang="fr-FR" sz="1800" dirty="0"/>
                  <a:t>Pour piloter la sortie PWM, il faut écrire un nombre de 0 à 255 qui sera proportionnel à la tension d’alimentation.</a:t>
                </a:r>
              </a:p>
              <a:p>
                <a:pPr lvl="1"/>
                <a:r>
                  <a:rPr lang="fr-FR" sz="1800" dirty="0"/>
                  <a:t>Exemple, si la batterie est de 6V et qu’on envoie le nombre 64 sur le PWM, le moteur sera alimenté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6⋅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255</m:t>
                        </m:r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≃1,5 </m:t>
                    </m:r>
                    <m:r>
                      <a:rPr lang="fr-FR" sz="1800" b="0" i="1" smtClean="0">
                        <a:latin typeface="Cambria Math"/>
                      </a:rPr>
                      <m:t>𝑉</m:t>
                    </m:r>
                  </m:oMath>
                </a14:m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96752"/>
                <a:ext cx="5544616" cy="3096344"/>
              </a:xfrm>
              <a:blipFill rotWithShape="1">
                <a:blip r:embed="rId2"/>
                <a:stretch>
                  <a:fillRect t="-1772" r="-8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9972" y="4077072"/>
            <a:ext cx="76984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11;    // LED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digital pin 11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setup() 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 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fade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min to max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255;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+=25)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(500);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 fade out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max to min in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5 points: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255 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-=25) {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sets the value (range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0 to 255):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pwmPin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fadeValue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dimming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(500);                           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75" name="Picture 3" descr="C:\Users\Xavier\Desktop\Moteur_b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54" y="1196752"/>
            <a:ext cx="271794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4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Pilotage d’un moteur</a:t>
            </a:r>
            <a:br>
              <a:rPr lang="fr-FR" dirty="0"/>
            </a:br>
            <a:r>
              <a:rPr lang="fr-FR" dirty="0"/>
              <a:t>Travail à réaliser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Câbler et saisir le programme.</a:t>
            </a:r>
          </a:p>
          <a:p>
            <a:r>
              <a:rPr lang="fr-FR" dirty="0"/>
              <a:t>Expliquer le déroulement du programme.</a:t>
            </a:r>
          </a:p>
          <a:p>
            <a:r>
              <a:rPr lang="fr-FR" dirty="0"/>
              <a:t>Tester le programme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</p:spTree>
    <p:extLst>
      <p:ext uri="{BB962C8B-B14F-4D97-AF65-F5344CB8AC3E}">
        <p14:creationId xmlns:p14="http://schemas.microsoft.com/office/powerpoint/2010/main" val="412125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Pilotage d’un moteur en boucle ouverte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DEBRANCHER LE PORT USB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60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 l’aide du travail réalisé trouver une solution permettant de faire en sorte que la vitesse du moteur soit fonction de l’angle du potentiomètre.</a:t>
            </a:r>
          </a:p>
          <a:p>
            <a:r>
              <a:rPr lang="fr-FR" dirty="0"/>
              <a:t>Détecter la commande de seuil du moteur et ajuster </a:t>
            </a:r>
            <a:r>
              <a:rPr lang="fr-FR"/>
              <a:t>votre programme.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</p:spTree>
    <p:extLst>
      <p:ext uri="{BB962C8B-B14F-4D97-AF65-F5344CB8AC3E}">
        <p14:creationId xmlns:p14="http://schemas.microsoft.com/office/powerpoint/2010/main" val="2569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carte </a:t>
            </a:r>
            <a:r>
              <a:rPr lang="fr-FR" dirty="0" err="1"/>
              <a:t>arduino</a:t>
            </a:r>
            <a:r>
              <a:rPr lang="fr-FR" dirty="0"/>
              <a:t> pour quoi faire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1080120"/>
          </a:xfrm>
        </p:spPr>
        <p:txBody>
          <a:bodyPr/>
          <a:lstStyle/>
          <a:p>
            <a:r>
              <a:rPr lang="fr-FR" dirty="0"/>
              <a:t>… pour réaliser des (mini ?) projets </a:t>
            </a:r>
          </a:p>
        </p:txBody>
      </p:sp>
      <p:pic>
        <p:nvPicPr>
          <p:cNvPr id="2052" name="Picture 4" descr="Laser Ha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2159396" cy="1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0916" y="1556792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Harpe laser</a:t>
            </a:r>
          </a:p>
          <a:p>
            <a:r>
              <a:rPr lang="fr-FR" sz="1600" dirty="0"/>
              <a:t>http://makezine.com/projects/laser-harp/</a:t>
            </a:r>
          </a:p>
        </p:txBody>
      </p:sp>
      <p:pic>
        <p:nvPicPr>
          <p:cNvPr id="2054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16" y="316358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24555" y="3176339"/>
            <a:ext cx="4686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Joute  robotique</a:t>
            </a:r>
          </a:p>
          <a:p>
            <a:r>
              <a:rPr lang="fr-FR" sz="1600" dirty="0"/>
              <a:t>http://makezine.com/video/ready-set-joust/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2877" y="4815301"/>
            <a:ext cx="2681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Réveil</a:t>
            </a:r>
          </a:p>
          <a:p>
            <a:r>
              <a:rPr lang="fr-FR" sz="1600" dirty="0"/>
              <a:t>http://makezine.com/video/never-forget-to-set-an-alarm-because-this-alarm-clock-sets-itself/</a:t>
            </a:r>
          </a:p>
        </p:txBody>
      </p:sp>
      <p:pic>
        <p:nvPicPr>
          <p:cNvPr id="2056" name="Picture 8" descr="1H1A58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16" y="4820562"/>
            <a:ext cx="243196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carte </a:t>
            </a:r>
            <a:r>
              <a:rPr lang="fr-FR" dirty="0" err="1"/>
              <a:t>Arduino</a:t>
            </a:r>
            <a:r>
              <a:rPr lang="fr-FR" dirty="0"/>
              <a:t> UNO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4330824" cy="5277200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  <a:p>
            <a:r>
              <a:rPr lang="fr-FR" dirty="0" err="1"/>
              <a:t>Microcontroller</a:t>
            </a:r>
            <a:r>
              <a:rPr lang="fr-FR" dirty="0"/>
              <a:t> : ATmega328</a:t>
            </a:r>
          </a:p>
          <a:p>
            <a:r>
              <a:rPr lang="fr-FR" dirty="0"/>
              <a:t>Operating Voltage : 5V</a:t>
            </a:r>
          </a:p>
          <a:p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/>
              <a:t>) : 7-12V</a:t>
            </a:r>
          </a:p>
          <a:p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/>
              <a:t>) : 6-20V</a:t>
            </a:r>
          </a:p>
          <a:p>
            <a:r>
              <a:rPr lang="fr-FR" dirty="0"/>
              <a:t>Digital I/O Pins : 14 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r>
              <a:rPr lang="fr-FR" dirty="0" err="1"/>
              <a:t>Analog</a:t>
            </a:r>
            <a:r>
              <a:rPr lang="fr-FR" dirty="0"/>
              <a:t> Input Pins : 6</a:t>
            </a:r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Pin : 40 mA</a:t>
            </a:r>
          </a:p>
          <a:p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Pin : 50 mA</a:t>
            </a:r>
          </a:p>
          <a:p>
            <a:r>
              <a:rPr lang="fr-FR" dirty="0"/>
              <a:t>Flash Memory : 32 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r>
              <a:rPr lang="fr-FR" dirty="0"/>
              <a:t>SRAM : 2 KB (ATmega328)</a:t>
            </a:r>
          </a:p>
          <a:p>
            <a:r>
              <a:rPr lang="fr-FR" dirty="0"/>
              <a:t>EEPROM : 1 KB (ATmega328)</a:t>
            </a:r>
          </a:p>
          <a:p>
            <a:r>
              <a:rPr lang="fr-FR" dirty="0" err="1"/>
              <a:t>Clock</a:t>
            </a:r>
            <a:r>
              <a:rPr lang="fr-FR" dirty="0"/>
              <a:t> Speed : 16 MHz</a:t>
            </a:r>
          </a:p>
          <a:p>
            <a:r>
              <a:rPr lang="fr-FR" dirty="0" err="1"/>
              <a:t>Length</a:t>
            </a:r>
            <a:r>
              <a:rPr lang="fr-FR" dirty="0"/>
              <a:t> : 68.6 mm</a:t>
            </a:r>
          </a:p>
          <a:p>
            <a:r>
              <a:rPr lang="fr-FR" dirty="0" err="1"/>
              <a:t>Width</a:t>
            </a:r>
            <a:r>
              <a:rPr lang="fr-FR" dirty="0"/>
              <a:t> : 53.4 mm</a:t>
            </a:r>
          </a:p>
          <a:p>
            <a:r>
              <a:rPr lang="fr-FR" dirty="0" err="1"/>
              <a:t>Weight</a:t>
            </a:r>
            <a:r>
              <a:rPr lang="fr-FR" dirty="0"/>
              <a:t> : 25 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978916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22" y="3717032"/>
            <a:ext cx="3312368" cy="26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L’interface Logicielle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248472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249848" cy="50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528" y="2276872"/>
            <a:ext cx="3960440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/>
            <a:r>
              <a:rPr lang="fr-FR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3726" y="4383894"/>
            <a:ext cx="28069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4048" y="4005064"/>
            <a:ext cx="3312368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8144" y="3717032"/>
            <a:ext cx="21602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60985" y="3429000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4804308" y="1916832"/>
            <a:ext cx="0" cy="271909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004048" y="1916832"/>
            <a:ext cx="0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03178" y="2564904"/>
            <a:ext cx="0" cy="130452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8172400" y="2758422"/>
            <a:ext cx="0" cy="78370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1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réalisation</a:t>
            </a:r>
            <a:br>
              <a:rPr lang="fr-FR" dirty="0"/>
            </a:br>
            <a:r>
              <a:rPr lang="fr-FR" dirty="0"/>
              <a:t>Clignotement d’une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3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Allumer et éteindre une </a:t>
            </a:r>
            <a:r>
              <a:rPr lang="fr-FR" dirty="0" err="1"/>
              <a:t>Led</a:t>
            </a:r>
            <a:r>
              <a:rPr lang="fr-FR" dirty="0"/>
              <a:t> par période de 1 seconde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144016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 la différence de Python, il faut déclarer les variables et leur type.</a:t>
            </a:r>
          </a:p>
          <a:p>
            <a:r>
              <a:rPr lang="fr-FR" dirty="0"/>
              <a:t>Les lignes doivent se terminer par des </a:t>
            </a:r>
          </a:p>
          <a:p>
            <a:r>
              <a:rPr lang="fr-FR" dirty="0" err="1"/>
              <a:t>Void</a:t>
            </a:r>
            <a:r>
              <a:rPr lang="fr-FR" dirty="0"/>
              <a:t> désigne la déclaration d’une fonction</a:t>
            </a:r>
          </a:p>
          <a:p>
            <a:r>
              <a:rPr lang="fr-FR" dirty="0"/>
              <a:t>Pour réaliser un commentaire il faut faire précéder le commentaire de //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48296"/>
              </p:ext>
            </p:extLst>
          </p:nvPr>
        </p:nvGraphicFramePr>
        <p:xfrm>
          <a:off x="251520" y="2708920"/>
          <a:ext cx="828092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led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b="0" baseline="0" dirty="0" err="1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b="0" baseline="0" dirty="0" err="1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b="0" baseline="0" dirty="0" err="1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b="0" baseline="0" dirty="0" err="1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setup() {                </a:t>
                      </a:r>
                    </a:p>
                    <a:p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pinMode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OUTPUT);     </a:t>
                      </a:r>
                    </a:p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b="0" baseline="0" dirty="0" err="1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loop() {</a:t>
                      </a:r>
                    </a:p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</a:t>
                      </a:r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HIGH);</a:t>
                      </a:r>
                    </a:p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delay(1000); </a:t>
                      </a:r>
                    </a:p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LOW</a:t>
                      </a:r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</a:t>
                      </a:r>
                    </a:p>
                    <a:p>
                      <a:r>
                        <a:rPr lang="en-US" sz="14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b="0" dirty="0" err="1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b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b="0" baseline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b="0" baseline="0" dirty="0" err="1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b="0" baseline="0" dirty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147248" cy="864096"/>
          </a:xfrm>
        </p:spPr>
        <p:txBody>
          <a:bodyPr>
            <a:normAutofit fontScale="90000"/>
          </a:bodyPr>
          <a:lstStyle/>
          <a:p>
            <a:r>
              <a:rPr lang="fr-FR" dirty="0"/>
              <a:t>Travail à réaliser – Clignotement d’une LED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 l’aide de l’image page 3 et de la carte situer la </a:t>
            </a:r>
            <a:r>
              <a:rPr lang="fr-FR" dirty="0" err="1"/>
              <a:t>led</a:t>
            </a:r>
            <a:endParaRPr lang="fr-FR" dirty="0"/>
          </a:p>
          <a:p>
            <a:r>
              <a:rPr lang="fr-FR" dirty="0"/>
              <a:t>Saisir le code suivant sur le logiciel 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Lancer la vérification</a:t>
            </a:r>
          </a:p>
          <a:p>
            <a:r>
              <a:rPr lang="fr-FR" dirty="0"/>
              <a:t>Implanter le programme sur la carte</a:t>
            </a:r>
          </a:p>
          <a:p>
            <a:r>
              <a:rPr lang="fr-FR" dirty="0"/>
              <a:t>Vérifier son bon fonctionnement</a:t>
            </a:r>
          </a:p>
          <a:p>
            <a:endParaRPr lang="fr-FR" dirty="0"/>
          </a:p>
          <a:p>
            <a:r>
              <a:rPr lang="fr-FR" dirty="0"/>
              <a:t>Modifier le programme pour déterminer la fréquence correspondant à la persistance rétinienne.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</p:spTree>
    <p:extLst>
      <p:ext uri="{BB962C8B-B14F-4D97-AF65-F5344CB8AC3E}">
        <p14:creationId xmlns:p14="http://schemas.microsoft.com/office/powerpoint/2010/main" val="70710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Travail à réaliser – Clignotement d’une LED</a:t>
            </a:r>
            <a:br>
              <a:rPr lang="fr-FR" sz="2400" dirty="0"/>
            </a:br>
            <a:r>
              <a:rPr lang="fr-FR" sz="2400" dirty="0"/>
              <a:t>Affichage sur la console série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23928" y="3192360"/>
            <a:ext cx="4680520" cy="5277200"/>
          </a:xfrm>
        </p:spPr>
        <p:txBody>
          <a:bodyPr/>
          <a:lstStyle/>
          <a:p>
            <a:r>
              <a:rPr lang="fr-FR" dirty="0"/>
              <a:t>Modifier  le code précédent en utilisant le code ci-contre</a:t>
            </a:r>
          </a:p>
          <a:p>
            <a:endParaRPr lang="fr-FR" dirty="0"/>
          </a:p>
          <a:p>
            <a:r>
              <a:rPr lang="fr-FR" dirty="0"/>
              <a:t>Pour afficher les messages :</a:t>
            </a:r>
          </a:p>
          <a:p>
            <a:pPr lvl="1"/>
            <a:r>
              <a:rPr lang="fr-FR" dirty="0"/>
              <a:t>Menu Outils</a:t>
            </a:r>
          </a:p>
          <a:p>
            <a:pPr lvl="1"/>
            <a:r>
              <a:rPr lang="fr-FR" dirty="0"/>
              <a:t>Moniteur série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69713" y="319236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             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  </a:t>
            </a: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(57600);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delay(1000); </a:t>
            </a: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(“JOUR \n");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 </a:t>
            </a: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(“NUIT \n");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052736"/>
            <a:ext cx="7467600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La console série permet d’afficher sur l’écran de l’ordinateur des informations à destination de l’utilisateur</a:t>
            </a:r>
          </a:p>
          <a:p>
            <a:r>
              <a:rPr lang="fr-FR"/>
              <a:t>Modifier le programme précédent de la manière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98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Acquérir les informations d’un potentiomètre rotatif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Xavier Pessoles - Jean-Pierre Pupier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03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1457</TotalTime>
  <Words>1299</Words>
  <Application>Microsoft Office PowerPoint</Application>
  <PresentationFormat>Affichage à l'écran (4:3)</PresentationFormat>
  <Paragraphs>220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Century Schoolbook</vt:lpstr>
      <vt:lpstr>Courier New</vt:lpstr>
      <vt:lpstr>Wingdings</vt:lpstr>
      <vt:lpstr>Wingdings 2</vt:lpstr>
      <vt:lpstr>Oriel</vt:lpstr>
      <vt:lpstr>Acquisition et Pilotage – Cartes Arduino et Motor Shield</vt:lpstr>
      <vt:lpstr>Une carte arduino pour quoi faire …</vt:lpstr>
      <vt:lpstr>La carte Arduino UNO</vt:lpstr>
      <vt:lpstr>L’interface Logicielle</vt:lpstr>
      <vt:lpstr>Première réalisation Clignotement d’une led</vt:lpstr>
      <vt:lpstr>Allumer et éteindre une Led par période de 1 seconde</vt:lpstr>
      <vt:lpstr>Travail à réaliser – Clignotement d’une LED</vt:lpstr>
      <vt:lpstr>Travail à réaliser – Clignotement d’une LED Affichage sur la console série</vt:lpstr>
      <vt:lpstr>Acquérir les informations d’un potentiomètre rotatif</vt:lpstr>
      <vt:lpstr>REMARQUE</vt:lpstr>
      <vt:lpstr>Spécifications du Potentiomètre</vt:lpstr>
      <vt:lpstr>Acquisition potentiomètre Matériel et câblage</vt:lpstr>
      <vt:lpstr>Travail à réaliser</vt:lpstr>
      <vt:lpstr>Pilotage d’un moteur</vt:lpstr>
      <vt:lpstr>Spécifications du moteur et de la carte Motor Shield</vt:lpstr>
      <vt:lpstr>Pilotage d’un moteur Câblage et Programme</vt:lpstr>
      <vt:lpstr>Pilotage d’un moteur Travail à réaliser</vt:lpstr>
      <vt:lpstr>Pilotage d’un moteur en boucle ouverte</vt:lpstr>
      <vt:lpstr>Travail à réaliser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147</cp:revision>
  <dcterms:created xsi:type="dcterms:W3CDTF">2014-07-08T14:08:53Z</dcterms:created>
  <dcterms:modified xsi:type="dcterms:W3CDTF">2017-05-22T11:43:56Z</dcterms:modified>
</cp:coreProperties>
</file>