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8" r:id="rId5"/>
    <p:sldId id="260" r:id="rId6"/>
    <p:sldId id="268" r:id="rId7"/>
    <p:sldId id="259" r:id="rId8"/>
    <p:sldId id="261" r:id="rId9"/>
    <p:sldId id="262" r:id="rId10"/>
    <p:sldId id="263" r:id="rId11"/>
    <p:sldId id="265" r:id="rId12"/>
    <p:sldId id="273" r:id="rId13"/>
    <p:sldId id="264" r:id="rId14"/>
    <p:sldId id="270" r:id="rId15"/>
    <p:sldId id="269" r:id="rId16"/>
    <p:sldId id="271" r:id="rId17"/>
    <p:sldId id="257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87C"/>
    <a:srgbClr val="CEE3E0"/>
    <a:srgbClr val="CB4E3D"/>
    <a:srgbClr val="F6AB32"/>
    <a:srgbClr val="455368"/>
    <a:srgbClr val="1CAE97"/>
    <a:srgbClr val="118977"/>
    <a:srgbClr val="D1E5E2"/>
    <a:srgbClr val="CCE4DF"/>
    <a:srgbClr val="1DA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7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re de section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0000" y="0"/>
            <a:ext cx="6037553" cy="1600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5760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5996679" cy="49727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895753" y="1564341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7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2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76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5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7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52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16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3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6258" y="1"/>
            <a:ext cx="11399484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2229" y="1248228"/>
            <a:ext cx="11727542" cy="511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2229" y="64032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D1E5E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fld id="{1A3D9B3B-1EC8-4BC4-B783-7630517B3190}" type="datetimeFigureOut">
              <a:rPr lang="fr-FR" smtClean="0"/>
              <a:pPr/>
              <a:t>13/06/2022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599" y="64032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CCE4D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endParaRPr lang="fr-FR" dirty="0"/>
          </a:p>
        </p:txBody>
      </p:sp>
      <p:sp>
        <p:nvSpPr>
          <p:cNvPr id="11" name="Ellipse 10"/>
          <p:cNvSpPr/>
          <p:nvPr userDrawn="1"/>
        </p:nvSpPr>
        <p:spPr>
          <a:xfrm>
            <a:off x="11795742" y="35861"/>
            <a:ext cx="360398" cy="360398"/>
          </a:xfrm>
          <a:prstGeom prst="ellipse">
            <a:avLst/>
          </a:prstGeom>
          <a:solidFill>
            <a:srgbClr val="1D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fld id="{02196018-509E-4570-898D-D0D576E6803E}" type="slidenum">
              <a:rPr lang="fr-FR" sz="1100" smtClean="0"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rPr>
              <a:pPr/>
              <a:t>‹N°›</a:t>
            </a:fld>
            <a:endParaRPr lang="fr-FR" sz="1100" dirty="0">
              <a:latin typeface="Segoe UI Semibold" panose="020B0702040204020203" pitchFamily="34" charset="0"/>
              <a:ea typeface="Adobe Gothic Std B" panose="020B0800000000000000" pitchFamily="34" charset="-128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2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455368"/>
          </a:solidFill>
          <a:latin typeface="Segoe UI Semibold" panose="020B0702040204020203" pitchFamily="34" charset="0"/>
          <a:ea typeface="Adobe Gothic Std B" panose="020B0800000000000000" pitchFamily="34" charset="-128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Protocoles expérimentaux en Travaux Pratiques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866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5C1ABFBF-C921-4E80-86CB-00D406BF6EE4}"/>
              </a:ext>
            </a:extLst>
          </p:cNvPr>
          <p:cNvSpPr txBox="1"/>
          <p:nvPr/>
        </p:nvSpPr>
        <p:spPr>
          <a:xfrm>
            <a:off x="0" y="2380278"/>
            <a:ext cx="5565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https://upload.wikimedia.org/wikipedia/commons/7/76/Tribometre_Vinci_1.jpg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</a:t>
            </a: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55C49EB8-6511-4B80-9B5C-CC6A5D862A9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7" b="9647"/>
          <a:stretch>
            <a:fillRect/>
          </a:stretch>
        </p:blipFill>
        <p:spPr>
          <a:xfrm>
            <a:off x="0" y="-566530"/>
            <a:ext cx="5760000" cy="6858000"/>
          </a:xfrm>
        </p:spPr>
      </p:pic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1DB4DF-4142-4A39-9F9F-14E2A2526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9612"/>
            <a:ext cx="5800874" cy="355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 sec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59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 visqueux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344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d’un moteur à courant continu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BEA7E6-FC2C-48A2-9A44-2D00D9873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9A3B17-9173-41BC-BBBE-C5C7242A9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760000" cy="399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22DC41DD-CC33-FCE3-F89B-897F51B756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5506521-2237-4335-3CDD-101C539C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80" y="4066348"/>
            <a:ext cx="3627840" cy="27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204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la constante électrique ou de la constante de couple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3182B1-2E49-4758-9780-442FDA2C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543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la résistance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3182B1-2E49-4758-9780-442FDA2C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07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l’inductance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3182B1-2E49-4758-9780-442FDA2C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56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950258" y="1414258"/>
            <a:ext cx="259977" cy="259977"/>
          </a:xfrm>
          <a:prstGeom prst="rect">
            <a:avLst/>
          </a:prstGeom>
          <a:solidFill>
            <a:srgbClr val="118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1897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0258" y="1883412"/>
            <a:ext cx="259977" cy="259977"/>
          </a:xfrm>
          <a:prstGeom prst="rect">
            <a:avLst/>
          </a:prstGeom>
          <a:solidFill>
            <a:srgbClr val="1C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50258" y="2258382"/>
            <a:ext cx="259977" cy="259977"/>
          </a:xfrm>
          <a:prstGeom prst="rect">
            <a:avLst/>
          </a:prstGeom>
          <a:solidFill>
            <a:srgbClr val="CEE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EE3E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9514" y="2741238"/>
            <a:ext cx="259977" cy="259977"/>
          </a:xfrm>
          <a:prstGeom prst="rect">
            <a:avLst/>
          </a:prstGeom>
          <a:solidFill>
            <a:srgbClr val="F6A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AB3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7493" y="3135596"/>
            <a:ext cx="259977" cy="259977"/>
          </a:xfrm>
          <a:prstGeom prst="rect">
            <a:avLst/>
          </a:prstGeom>
          <a:solidFill>
            <a:srgbClr val="FAC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020258" y="3531937"/>
            <a:ext cx="259977" cy="259977"/>
          </a:xfrm>
          <a:prstGeom prst="rect">
            <a:avLst/>
          </a:prstGeom>
          <a:solidFill>
            <a:srgbClr val="FEE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17493" y="3911102"/>
            <a:ext cx="259977" cy="259977"/>
          </a:xfrm>
          <a:prstGeom prst="rect">
            <a:avLst/>
          </a:prstGeom>
          <a:solidFill>
            <a:srgbClr val="CB4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7255" y="4415886"/>
            <a:ext cx="259977" cy="259977"/>
          </a:xfrm>
          <a:prstGeom prst="rect">
            <a:avLst/>
          </a:prstGeom>
          <a:solidFill>
            <a:srgbClr val="E79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80022" y="4851190"/>
            <a:ext cx="259977" cy="259977"/>
          </a:xfrm>
          <a:prstGeom prst="rect">
            <a:avLst/>
          </a:prstGeom>
          <a:solidFill>
            <a:srgbClr val="F3D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803" y="5327250"/>
            <a:ext cx="259977" cy="259977"/>
          </a:xfrm>
          <a:prstGeom prst="rect">
            <a:avLst/>
          </a:prstGeom>
          <a:solidFill>
            <a:srgbClr val="55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55687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15778" y="5673321"/>
            <a:ext cx="259977" cy="259977"/>
          </a:xfrm>
          <a:prstGeom prst="rect">
            <a:avLst/>
          </a:prstGeom>
          <a:solidFill>
            <a:srgbClr val="BBC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BC7D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0258" y="1106755"/>
            <a:ext cx="259977" cy="259977"/>
          </a:xfrm>
          <a:prstGeom prst="rect">
            <a:avLst/>
          </a:prstGeom>
          <a:solidFill>
            <a:srgbClr val="455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8702"/>
            <a:ext cx="3152775" cy="11525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338" y="3063879"/>
            <a:ext cx="1724502" cy="66338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510" y="3814562"/>
            <a:ext cx="3820139" cy="72090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508" y="4535438"/>
            <a:ext cx="2490175" cy="825871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510" y="5924549"/>
            <a:ext cx="2352587" cy="54185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5840" y="5993887"/>
            <a:ext cx="2556985" cy="54986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4332" y="1785377"/>
            <a:ext cx="1771650" cy="108585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460248B-FF48-49DE-8DA2-099732AD8E83}"/>
              </a:ext>
            </a:extLst>
          </p:cNvPr>
          <p:cNvSpPr txBox="1"/>
          <p:nvPr/>
        </p:nvSpPr>
        <p:spPr>
          <a:xfrm>
            <a:off x="1210235" y="1373521"/>
            <a:ext cx="173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#118977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0CECD6C-2540-44B5-96C9-1E5C26732843}"/>
              </a:ext>
            </a:extLst>
          </p:cNvPr>
          <p:cNvSpPr txBox="1"/>
          <p:nvPr/>
        </p:nvSpPr>
        <p:spPr>
          <a:xfrm>
            <a:off x="1275755" y="1780646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#1CAE97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0B7A1B0-A0EA-415A-BD9F-3D1368ECB67D}"/>
              </a:ext>
            </a:extLst>
          </p:cNvPr>
          <p:cNvSpPr txBox="1"/>
          <p:nvPr/>
        </p:nvSpPr>
        <p:spPr>
          <a:xfrm>
            <a:off x="1275755" y="2152950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#CEE3E0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475E71E-62E7-4940-B19F-94C99AF18DE7}"/>
              </a:ext>
            </a:extLst>
          </p:cNvPr>
          <p:cNvSpPr txBox="1"/>
          <p:nvPr/>
        </p:nvSpPr>
        <p:spPr>
          <a:xfrm>
            <a:off x="1210235" y="101776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#455368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793CD8C-A67B-4DFD-B6D2-E9398A9B9BAE}"/>
              </a:ext>
            </a:extLst>
          </p:cNvPr>
          <p:cNvSpPr txBox="1"/>
          <p:nvPr/>
        </p:nvSpPr>
        <p:spPr>
          <a:xfrm>
            <a:off x="1303780" y="271024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CB4E3D"/>
                </a:solidFill>
              </a:rPr>
              <a:t>#F6AB32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F610191-175A-41B6-8AAF-DCF20AFD5E54}"/>
              </a:ext>
            </a:extLst>
          </p:cNvPr>
          <p:cNvSpPr txBox="1"/>
          <p:nvPr/>
        </p:nvSpPr>
        <p:spPr>
          <a:xfrm>
            <a:off x="1339999" y="389416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#CB4E3D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285B10A-76A4-4E86-9978-EBCC5CD76582}"/>
              </a:ext>
            </a:extLst>
          </p:cNvPr>
          <p:cNvSpPr txBox="1"/>
          <p:nvPr/>
        </p:nvSpPr>
        <p:spPr>
          <a:xfrm>
            <a:off x="1339999" y="536130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#55687C</a:t>
            </a:r>
          </a:p>
        </p:txBody>
      </p:sp>
    </p:spTree>
    <p:extLst>
      <p:ext uri="{BB962C8B-B14F-4D97-AF65-F5344CB8AC3E}">
        <p14:creationId xmlns:p14="http://schemas.microsoft.com/office/powerpoint/2010/main" val="1283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du modèle de comportement d’un système ou d’un composant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198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  <a:br>
              <a:rPr lang="fr-FR" dirty="0"/>
            </a:br>
            <a:r>
              <a:rPr lang="fr-FR" dirty="0"/>
              <a:t>Comportement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53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  <a:br>
              <a:rPr lang="fr-FR" dirty="0"/>
            </a:br>
            <a:r>
              <a:rPr lang="fr-FR" dirty="0"/>
              <a:t>Identification du comportement d’un système d’ordre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918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  <a:br>
              <a:rPr lang="fr-FR" dirty="0"/>
            </a:br>
            <a:r>
              <a:rPr lang="fr-FR" dirty="0"/>
              <a:t>Identification du comportement d’un système d’ordre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786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4589" y="5287561"/>
            <a:ext cx="4860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https://upload.wikimedia.org/wikipedia/commons/a/ad/Foucault_gyroscope-CnAM_7688-IMG_5428-gradient.jpg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Moment d’inertie</a:t>
            </a:r>
            <a:br>
              <a:rPr lang="fr-FR" dirty="0"/>
            </a:br>
            <a:r>
              <a:rPr lang="fr-FR" dirty="0"/>
              <a:t>Inertie équivalente</a:t>
            </a:r>
          </a:p>
        </p:txBody>
      </p:sp>
      <p:pic>
        <p:nvPicPr>
          <p:cNvPr id="11" name="Espace réservé pour une image  10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4" t="12788" r="20468" b="11817"/>
          <a:stretch/>
        </p:blipFill>
        <p:spPr>
          <a:xfrm>
            <a:off x="0" y="0"/>
            <a:ext cx="5309936" cy="6882063"/>
          </a:xfrm>
        </p:spPr>
      </p:pic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93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d’un moment d’inertie</a:t>
            </a:r>
            <a:br>
              <a:rPr lang="fr-FR" dirty="0"/>
            </a:br>
            <a:r>
              <a:rPr lang="fr-FR" dirty="0"/>
              <a:t>Inertie d’une pièce – Oscillations libres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40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d’un moment d’inertie</a:t>
            </a:r>
            <a:br>
              <a:rPr lang="fr-FR" dirty="0"/>
            </a:br>
            <a:r>
              <a:rPr lang="fr-FR" dirty="0"/>
              <a:t>Inertie d’une pièce – Oscillations forcées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70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l’inertie équivalente d’un ensemble de pièces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3535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173</Words>
  <Application>Microsoft Office PowerPoint</Application>
  <PresentationFormat>Grand écran</PresentationFormat>
  <Paragraphs>25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Adobe Gothic Std B</vt:lpstr>
      <vt:lpstr>Arial</vt:lpstr>
      <vt:lpstr>Calibri</vt:lpstr>
      <vt:lpstr>Segoe UI Semibold</vt:lpstr>
      <vt:lpstr>Thème Office</vt:lpstr>
      <vt:lpstr>Protocoles expérimentaux en Travaux Pratiques</vt:lpstr>
      <vt:lpstr>Identification du modèle de comportement d’un système ou d’un composant</vt:lpstr>
      <vt:lpstr>Modèle de comportement Comportement linéaire</vt:lpstr>
      <vt:lpstr>Modèle de comportement Identification du comportement d’un système d’ordre 1</vt:lpstr>
      <vt:lpstr>Modèle de comportement Identification du comportement d’un système d’ordre 2</vt:lpstr>
      <vt:lpstr>Moment d’inertie Inertie équivalente</vt:lpstr>
      <vt:lpstr>Détermination d’un moment d’inertie Inertie d’une pièce – Oscillations libres</vt:lpstr>
      <vt:lpstr>Détermination d’un moment d’inertie Inertie d’une pièce – Oscillations forcées</vt:lpstr>
      <vt:lpstr>Détermination de l’inertie équivalente d’un ensemble de pièces</vt:lpstr>
      <vt:lpstr>Détermination du frottement</vt:lpstr>
      <vt:lpstr>Détermination du frottement sec</vt:lpstr>
      <vt:lpstr>Détermination du frottement visqueux</vt:lpstr>
      <vt:lpstr>Caractéristiques d’un moteur à courant continu</vt:lpstr>
      <vt:lpstr>Détermination de la constante électrique ou de la constante de couple</vt:lpstr>
      <vt:lpstr>Détermination de la résistance</vt:lpstr>
      <vt:lpstr>Détermination de l’inductance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Xavier PESSOLES</cp:lastModifiedBy>
  <cp:revision>12</cp:revision>
  <dcterms:created xsi:type="dcterms:W3CDTF">2021-12-09T09:25:13Z</dcterms:created>
  <dcterms:modified xsi:type="dcterms:W3CDTF">2022-06-13T12:07:05Z</dcterms:modified>
</cp:coreProperties>
</file>