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8" r:id="rId5"/>
    <p:sldId id="260" r:id="rId6"/>
    <p:sldId id="268" r:id="rId7"/>
    <p:sldId id="259" r:id="rId8"/>
    <p:sldId id="261" r:id="rId9"/>
    <p:sldId id="262" r:id="rId10"/>
    <p:sldId id="263" r:id="rId11"/>
    <p:sldId id="265" r:id="rId12"/>
    <p:sldId id="274" r:id="rId13"/>
    <p:sldId id="273" r:id="rId14"/>
    <p:sldId id="264" r:id="rId15"/>
    <p:sldId id="270" r:id="rId16"/>
    <p:sldId id="269" r:id="rId17"/>
    <p:sldId id="271" r:id="rId18"/>
    <p:sldId id="257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368"/>
    <a:srgbClr val="55687C"/>
    <a:srgbClr val="CEE3E0"/>
    <a:srgbClr val="CB4E3D"/>
    <a:srgbClr val="F6AB32"/>
    <a:srgbClr val="1CAE97"/>
    <a:srgbClr val="118977"/>
    <a:srgbClr val="D1E5E2"/>
    <a:srgbClr val="CCE4DF"/>
    <a:srgbClr val="1D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>
        <p:scale>
          <a:sx n="75" d="100"/>
          <a:sy n="75" d="100"/>
        </p:scale>
        <p:origin x="32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22/05/2023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Protocoles expérimentaux en Travaux Pratiques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C1ABFBF-C921-4E80-86CB-00D406BF6EE4}"/>
              </a:ext>
            </a:extLst>
          </p:cNvPr>
          <p:cNvSpPr txBox="1"/>
          <p:nvPr/>
        </p:nvSpPr>
        <p:spPr>
          <a:xfrm>
            <a:off x="0" y="2380278"/>
            <a:ext cx="5565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https://upload.wikimedia.org/wikipedia/commons/7/76/Tribometre_Vinci_1.jpg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55C49EB8-6511-4B80-9B5C-CC6A5D862A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7" b="9647"/>
          <a:stretch>
            <a:fillRect/>
          </a:stretch>
        </p:blipFill>
        <p:spPr>
          <a:xfrm>
            <a:off x="0" y="-566530"/>
            <a:ext cx="5760000" cy="6858000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DB4DF-4142-4A39-9F9F-14E2A252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9612"/>
            <a:ext cx="5800874" cy="35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Idées : </a:t>
            </a:r>
          </a:p>
          <a:p>
            <a:pPr lvl="1"/>
            <a:r>
              <a:rPr lang="fr-FR" dirty="0"/>
              <a:t>Le frottement s’oppose à l’établissement d’un mouvement</a:t>
            </a:r>
          </a:p>
          <a:p>
            <a:pPr lvl="1"/>
            <a:r>
              <a:rPr lang="fr-FR" dirty="0"/>
              <a:t>Il empêche un système de se mettre en mouvement à basse vitesse</a:t>
            </a:r>
          </a:p>
          <a:p>
            <a:pPr lvl="1"/>
            <a:r>
              <a:rPr lang="fr-FR" dirty="0"/>
              <a:t>Il est souvent dû à des frottements dans plusieurs liaisons</a:t>
            </a:r>
          </a:p>
          <a:p>
            <a:pPr lvl="2"/>
            <a:r>
              <a:rPr lang="fr-FR" dirty="0"/>
              <a:t>Liaisons pivot, hélicoïdale, roue et vis sans fin etc…</a:t>
            </a:r>
          </a:p>
          <a:p>
            <a:pPr lvl="1"/>
            <a:r>
              <a:rPr lang="fr-FR" dirty="0"/>
              <a:t>On peut ramener l’effet du frottement à un couple résistant au niveau du moteur ou à un effort résistant au niveau d’un vérin</a:t>
            </a:r>
          </a:p>
          <a:p>
            <a:r>
              <a:rPr lang="fr-FR" dirty="0"/>
              <a:t>Modèles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59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D14AD-921D-69FD-A1BA-CC905E0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  <a:br>
              <a:rPr lang="fr-FR" dirty="0"/>
            </a:br>
            <a:r>
              <a:rPr lang="fr-FR" dirty="0"/>
              <a:t>Protocoles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FE8FE1-A6F7-64D3-99E8-856B381F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En boucle ouverte, déterminer la tension du moteur à partir de laquelle le système se met en mouvement.</a:t>
            </a:r>
          </a:p>
          <a:p>
            <a:pPr lvl="1"/>
            <a:r>
              <a:rPr lang="fr-FR" dirty="0"/>
              <a:t>Mesurer le courant et en déduire le couple</a:t>
            </a:r>
          </a:p>
          <a:p>
            <a:pPr lvl="1"/>
            <a:endParaRPr lang="fr-FR" dirty="0"/>
          </a:p>
          <a:p>
            <a:r>
              <a:rPr lang="fr-FR" dirty="0"/>
              <a:t>Sur un déplacement où la pesanteur ne travaille pas (</a:t>
            </a:r>
            <a:r>
              <a:rPr lang="fr-FR" dirty="0" err="1"/>
              <a:t>ControlX</a:t>
            </a:r>
            <a:r>
              <a:rPr lang="fr-FR" dirty="0"/>
              <a:t>, MaxPID à plat, </a:t>
            </a:r>
            <a:r>
              <a:rPr lang="fr-FR" dirty="0" err="1"/>
              <a:t>BrasBeta</a:t>
            </a:r>
            <a:r>
              <a:rPr lang="fr-FR" dirty="0"/>
              <a:t>, Mouvement horizontal du Moby </a:t>
            </a:r>
            <a:r>
              <a:rPr lang="fr-FR" dirty="0" err="1"/>
              <a:t>Crea</a:t>
            </a:r>
            <a:r>
              <a:rPr lang="fr-FR" dirty="0"/>
              <a:t>, BGR a plat)</a:t>
            </a:r>
          </a:p>
          <a:p>
            <a:pPr lvl="1"/>
            <a:r>
              <a:rPr lang="fr-FR" dirty="0"/>
              <a:t>Faire des essais à vitesse différentes</a:t>
            </a:r>
          </a:p>
          <a:p>
            <a:pPr lvl="1"/>
            <a:r>
              <a:rPr lang="fr-FR" dirty="0"/>
              <a:t>Mesurer le couple grâce au courant</a:t>
            </a:r>
          </a:p>
          <a:p>
            <a:pPr lvl="2"/>
            <a:r>
              <a:rPr lang="fr-FR" dirty="0"/>
              <a:t>Le couple à fournir par l’actionneur doit être nul ou constant.</a:t>
            </a:r>
          </a:p>
          <a:p>
            <a:pPr lvl="3"/>
            <a:r>
              <a:rPr lang="fr-FR" dirty="0"/>
              <a:t>Si couple nul, pas de frottement sec (ou négligeable)</a:t>
            </a:r>
          </a:p>
          <a:p>
            <a:pPr lvl="3"/>
            <a:r>
              <a:rPr lang="fr-FR" dirty="0"/>
              <a:t>Si couple constant, frottement sec</a:t>
            </a:r>
          </a:p>
          <a:p>
            <a:pPr lvl="3"/>
            <a:r>
              <a:rPr lang="fr-FR" dirty="0"/>
              <a:t>Si couple variable, frottement sec + autre frottement</a:t>
            </a:r>
          </a:p>
          <a:p>
            <a:pPr lvl="3"/>
            <a:endParaRPr lang="fr-FR" dirty="0"/>
          </a:p>
          <a:p>
            <a:r>
              <a:rPr lang="fr-FR" dirty="0"/>
              <a:t>Sur un déplacement où la pesanteur travaille (Comax, Robot Delta 2D)</a:t>
            </a:r>
          </a:p>
          <a:p>
            <a:pPr lvl="1"/>
            <a:r>
              <a:rPr lang="fr-FR" dirty="0"/>
              <a:t>Se positionner à une vitesse constante, plutôt en phase de montée</a:t>
            </a:r>
          </a:p>
          <a:p>
            <a:pPr lvl="1"/>
            <a:r>
              <a:rPr lang="fr-FR" dirty="0"/>
              <a:t>Evaluer le couple à fournir pour compenser le poids</a:t>
            </a:r>
          </a:p>
          <a:p>
            <a:pPr lvl="1"/>
            <a:r>
              <a:rPr lang="fr-FR" dirty="0"/>
              <a:t>En déduire le couple de frottement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60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visqueux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4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d’un moteur à courant continu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BEA7E6-FC2C-48A2-9A44-2D00D987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9A3B17-9173-41BC-BBBE-C5C7242A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760000" cy="39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22DC41DD-CC33-FCE3-F89B-897F51B756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5506521-2237-4335-3CDD-101C539C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0" y="4066348"/>
            <a:ext cx="3627840" cy="27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0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constante électrique ou de la constante de couple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</p:spPr>
            <p:txBody>
              <a:bodyPr/>
              <a:lstStyle/>
              <a:p>
                <a:r>
                  <a:rPr lang="fr-FR" dirty="0"/>
                  <a:t>Utilisation d’un moteur (à vide). </a:t>
                </a:r>
              </a:p>
              <a:p>
                <a:r>
                  <a:rPr lang="fr-FR" dirty="0"/>
                  <a:t>On utilise un codeur ou un tachymètre pour avoir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On fait varier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. En régime permanent, on a alors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i="1" dirty="0"/>
                  <a:t> </a:t>
                </a:r>
                <a:r>
                  <a:rPr lang="fr-FR" dirty="0"/>
                  <a:t>et donc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Par suite,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𝑅𝑖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  <a:blipFill>
                <a:blip r:embed="rId2"/>
                <a:stretch>
                  <a:fillRect l="-1212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34A94D06-0425-E509-B002-D55E208182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4800" y="1400629"/>
                <a:ext cx="2917370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34A94D06-0425-E509-B002-D55E20818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800" y="1400629"/>
                <a:ext cx="2917370" cy="1576251"/>
              </a:xfrm>
              <a:prstGeom prst="rect">
                <a:avLst/>
              </a:prstGeom>
              <a:blipFill>
                <a:blip r:embed="rId3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54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résistance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7560491" cy="5110161"/>
              </a:xfrm>
            </p:spPr>
            <p:txBody>
              <a:bodyPr/>
              <a:lstStyle/>
              <a:p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alors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En régime permanent, on a alors </a:t>
                </a:r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On peut alors parler d’essai « rotor bloqué ». </a:t>
                </a:r>
              </a:p>
              <a:p>
                <a:r>
                  <a:rPr lang="fr-FR" dirty="0"/>
                  <a:t>En bloquant le moteur, on peut alors mesurer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/>
                  <a:t> en faisant varier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Il peut être intéressant de faire les essais « à chaud » quand le moteur a travaillé.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7560491" cy="5110161"/>
              </a:xfrm>
              <a:blipFill>
                <a:blip r:embed="rId2"/>
                <a:stretch>
                  <a:fillRect l="-1452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4F494113-301F-6C2D-6326-14787B2C6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3349" y="1390469"/>
                <a:ext cx="4268651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4F494113-301F-6C2D-6326-14787B2C6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349" y="1390469"/>
                <a:ext cx="4268651" cy="1576251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07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l’inductance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3182B1-2E49-4758-9780-442FDA2C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5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50258" y="1414258"/>
            <a:ext cx="259977" cy="259977"/>
          </a:xfrm>
          <a:prstGeom prst="rect">
            <a:avLst/>
          </a:prstGeom>
          <a:solidFill>
            <a:srgbClr val="11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189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0258" y="1883412"/>
            <a:ext cx="259977" cy="259977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50258" y="2258382"/>
            <a:ext cx="259977" cy="259977"/>
          </a:xfrm>
          <a:prstGeom prst="rect">
            <a:avLst/>
          </a:prstGeom>
          <a:solidFill>
            <a:srgbClr val="CE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EE3E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9514" y="2741238"/>
            <a:ext cx="259977" cy="259977"/>
          </a:xfrm>
          <a:prstGeom prst="rect">
            <a:avLst/>
          </a:prstGeom>
          <a:solidFill>
            <a:srgbClr val="F6A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AB3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493" y="3135596"/>
            <a:ext cx="259977" cy="259977"/>
          </a:xfrm>
          <a:prstGeom prst="rect">
            <a:avLst/>
          </a:prstGeom>
          <a:solidFill>
            <a:srgbClr val="FAC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20258" y="3531937"/>
            <a:ext cx="259977" cy="259977"/>
          </a:xfrm>
          <a:prstGeom prst="rect">
            <a:avLst/>
          </a:prstGeom>
          <a:solidFill>
            <a:srgbClr val="FEE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17493" y="3911102"/>
            <a:ext cx="259977" cy="259977"/>
          </a:xfrm>
          <a:prstGeom prst="rect">
            <a:avLst/>
          </a:prstGeom>
          <a:solidFill>
            <a:srgbClr val="CB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7255" y="4415886"/>
            <a:ext cx="259977" cy="259977"/>
          </a:xfrm>
          <a:prstGeom prst="rect">
            <a:avLst/>
          </a:prstGeom>
          <a:solidFill>
            <a:srgbClr val="E79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80022" y="4851190"/>
            <a:ext cx="259977" cy="259977"/>
          </a:xfrm>
          <a:prstGeom prst="rect">
            <a:avLst/>
          </a:prstGeom>
          <a:solidFill>
            <a:srgbClr val="F3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803" y="5327250"/>
            <a:ext cx="259977" cy="259977"/>
          </a:xfrm>
          <a:prstGeom prst="rect">
            <a:avLst/>
          </a:prstGeom>
          <a:solidFill>
            <a:srgbClr val="55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5687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5778" y="5673321"/>
            <a:ext cx="259977" cy="259977"/>
          </a:xfrm>
          <a:prstGeom prst="rect">
            <a:avLst/>
          </a:prstGeom>
          <a:solidFill>
            <a:srgbClr val="BB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BC7D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0258" y="1106755"/>
            <a:ext cx="259977" cy="259977"/>
          </a:xfrm>
          <a:prstGeom prst="rect">
            <a:avLst/>
          </a:prstGeom>
          <a:solidFill>
            <a:srgbClr val="45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8702"/>
            <a:ext cx="3152775" cy="11525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8" y="3063879"/>
            <a:ext cx="1724502" cy="66338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10" y="3814562"/>
            <a:ext cx="3820139" cy="72090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508" y="4535438"/>
            <a:ext cx="2490175" cy="82587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510" y="5924549"/>
            <a:ext cx="2352587" cy="5418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840" y="5993887"/>
            <a:ext cx="2556985" cy="54986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4332" y="1785377"/>
            <a:ext cx="1771650" cy="10858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460248B-FF48-49DE-8DA2-099732AD8E83}"/>
              </a:ext>
            </a:extLst>
          </p:cNvPr>
          <p:cNvSpPr txBox="1"/>
          <p:nvPr/>
        </p:nvSpPr>
        <p:spPr>
          <a:xfrm>
            <a:off x="1210235" y="1373521"/>
            <a:ext cx="173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#118977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CECD6C-2540-44B5-96C9-1E5C26732843}"/>
              </a:ext>
            </a:extLst>
          </p:cNvPr>
          <p:cNvSpPr txBox="1"/>
          <p:nvPr/>
        </p:nvSpPr>
        <p:spPr>
          <a:xfrm>
            <a:off x="1275755" y="178064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#1CAE97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0B7A1B0-A0EA-415A-BD9F-3D1368ECB67D}"/>
              </a:ext>
            </a:extLst>
          </p:cNvPr>
          <p:cNvSpPr txBox="1"/>
          <p:nvPr/>
        </p:nvSpPr>
        <p:spPr>
          <a:xfrm>
            <a:off x="1275755" y="215295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#CEE3E0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475E71E-62E7-4940-B19F-94C99AF18DE7}"/>
              </a:ext>
            </a:extLst>
          </p:cNvPr>
          <p:cNvSpPr txBox="1"/>
          <p:nvPr/>
        </p:nvSpPr>
        <p:spPr>
          <a:xfrm>
            <a:off x="1210235" y="101776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#455368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93CD8C-A67B-4DFD-B6D2-E9398A9B9BAE}"/>
              </a:ext>
            </a:extLst>
          </p:cNvPr>
          <p:cNvSpPr txBox="1"/>
          <p:nvPr/>
        </p:nvSpPr>
        <p:spPr>
          <a:xfrm>
            <a:off x="1303780" y="271024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B4E3D"/>
                </a:solidFill>
              </a:rPr>
              <a:t>#F6AB32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F610191-175A-41B6-8AAF-DCF20AFD5E54}"/>
              </a:ext>
            </a:extLst>
          </p:cNvPr>
          <p:cNvSpPr txBox="1"/>
          <p:nvPr/>
        </p:nvSpPr>
        <p:spPr>
          <a:xfrm>
            <a:off x="1339999" y="389416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#CB4E3D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285B10A-76A4-4E86-9978-EBCC5CD76582}"/>
              </a:ext>
            </a:extLst>
          </p:cNvPr>
          <p:cNvSpPr txBox="1"/>
          <p:nvPr/>
        </p:nvSpPr>
        <p:spPr>
          <a:xfrm>
            <a:off x="1339999" y="536130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#55687C</a:t>
            </a:r>
          </a:p>
        </p:txBody>
      </p:sp>
    </p:spTree>
    <p:extLst>
      <p:ext uri="{BB962C8B-B14F-4D97-AF65-F5344CB8AC3E}">
        <p14:creationId xmlns:p14="http://schemas.microsoft.com/office/powerpoint/2010/main" val="128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du modèle de comportement d’un système ou d’un composant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98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Comportement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3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18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86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4589" y="5287561"/>
            <a:ext cx="4860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https://upload.wikimedia.org/wikipedia/commons/a/ad/Foucault_gyroscope-CnAM_7688-IMG_5428-gradient.jpg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Moment d’inertie</a:t>
            </a:r>
            <a:br>
              <a:rPr lang="fr-FR" dirty="0"/>
            </a:br>
            <a:r>
              <a:rPr lang="fr-FR" dirty="0"/>
              <a:t>Inertie équivalente</a:t>
            </a:r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4" t="12788" r="20468" b="11817"/>
          <a:stretch/>
        </p:blipFill>
        <p:spPr>
          <a:xfrm>
            <a:off x="0" y="0"/>
            <a:ext cx="5309936" cy="6882063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71C3288-508A-F830-AD9D-FD3BE6B6C6D0}"/>
              </a:ext>
            </a:extLst>
          </p:cNvPr>
          <p:cNvCxnSpPr>
            <a:cxnSpLocks/>
          </p:cNvCxnSpPr>
          <p:nvPr/>
        </p:nvCxnSpPr>
        <p:spPr>
          <a:xfrm flipV="1">
            <a:off x="11136544" y="1872970"/>
            <a:ext cx="0" cy="836328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FEBE480-2096-1166-B319-DAD7798AEEA4}"/>
              </a:ext>
            </a:extLst>
          </p:cNvPr>
          <p:cNvCxnSpPr>
            <a:cxnSpLocks/>
          </p:cNvCxnSpPr>
          <p:nvPr/>
        </p:nvCxnSpPr>
        <p:spPr>
          <a:xfrm rot="5400000" flipV="1">
            <a:off x="11554708" y="2291134"/>
            <a:ext cx="0" cy="836328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Oscillations libres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fr-FR" dirty="0"/>
                  <a:t>Idée : on fait penduler la pièce autour de son axe et on relie la période d’oscillation à l’inertie. </a:t>
                </a:r>
              </a:p>
              <a:p>
                <a:endParaRPr lang="fr-FR" dirty="0"/>
              </a:p>
              <a:p>
                <a:r>
                  <a:rPr lang="fr-FR" dirty="0"/>
                  <a:t>Modèle issu du TMD (ou du TEC)</a:t>
                </a:r>
              </a:p>
              <a:p>
                <a:pPr lvl="1"/>
                <a:r>
                  <a:rPr lang="fr-FR" dirty="0"/>
                  <a:t>On isole la pièce</a:t>
                </a:r>
              </a:p>
              <a:p>
                <a:pPr lvl="1"/>
                <a:r>
                  <a:rPr lang="fr-FR" dirty="0"/>
                  <a:t>BAME :</a:t>
                </a:r>
              </a:p>
              <a:p>
                <a:pPr lvl="2"/>
                <a:r>
                  <a:rPr lang="fr-FR" dirty="0"/>
                  <a:t>Pesanteur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Frottements dans la liaison pivot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Action de la liaison pivot</a:t>
                </a:r>
              </a:p>
              <a:p>
                <a:pPr lvl="1"/>
                <a:r>
                  <a:rPr lang="fr-FR" dirty="0"/>
                  <a:t>TMD en O en projection sur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On fait l’hypothèse que le frottement est nul</a:t>
                </a:r>
              </a:p>
              <a:p>
                <a:pPr lvl="1"/>
                <a:r>
                  <a:rPr lang="fr-FR" dirty="0"/>
                  <a:t>On linéarise l’équation différentielle (Pour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∈[−110°,−70°]</m:t>
                    </m:r>
                  </m:oMath>
                </a14:m>
                <a:r>
                  <a:rPr lang="fr-FR" dirty="0"/>
                  <a:t>)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̈"/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pPr lvl="1"/>
                <a:r>
                  <a:rPr lang="fr-FR" dirty="0"/>
                  <a:t>La solution de l’équation différentielles est donnée par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𝐿𝑀𝑔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fr-FR" b="0" dirty="0"/>
              </a:p>
              <a:p>
                <a:endParaRPr lang="fr-FR" dirty="0"/>
              </a:p>
              <a:p>
                <a:r>
                  <a:rPr lang="fr-FR" dirty="0"/>
                  <a:t>On mesure la période de pendulation</a:t>
                </a:r>
              </a:p>
              <a:p>
                <a:pPr lvl="1"/>
                <a:r>
                  <a:rPr lang="fr-FR" dirty="0"/>
                  <a:t>On mesure la période avec un chronomètre</a:t>
                </a:r>
              </a:p>
              <a:p>
                <a:pPr lvl="1"/>
                <a:r>
                  <a:rPr lang="fr-FR" dirty="0"/>
                  <a:t>Codeur incrémental ou potentiomètre sur la pivot</a:t>
                </a:r>
              </a:p>
              <a:p>
                <a:pPr lvl="1"/>
                <a:r>
                  <a:rPr lang="fr-FR" dirty="0"/>
                  <a:t>Vidéo + </a:t>
                </a:r>
                <a:r>
                  <a:rPr lang="fr-FR" dirty="0" err="1"/>
                  <a:t>tracking</a:t>
                </a:r>
                <a:r>
                  <a:rPr lang="fr-FR" dirty="0"/>
                  <a:t> d’un point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On mesure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dirty="0"/>
                  <a:t> avec une balance</a:t>
                </a:r>
              </a:p>
              <a:p>
                <a:r>
                  <a:rPr lang="fr-FR" dirty="0"/>
                  <a:t>Reste à estimer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" t="-1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E4F389-07A9-8B90-3981-3858FFDB96D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1034721" y="2604994"/>
            <a:ext cx="797025" cy="107070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Nuage 6">
            <a:extLst>
              <a:ext uri="{FF2B5EF4-FFF2-40B4-BE49-F238E27FC236}">
                <a16:creationId xmlns:a16="http://schemas.microsoft.com/office/drawing/2014/main" id="{E91F96B8-5118-342F-B4AF-2176F6ADDB98}"/>
              </a:ext>
            </a:extLst>
          </p:cNvPr>
          <p:cNvSpPr/>
          <p:nvPr/>
        </p:nvSpPr>
        <p:spPr>
          <a:xfrm>
            <a:off x="11487731" y="3288257"/>
            <a:ext cx="667622" cy="707056"/>
          </a:xfrm>
          <a:prstGeom prst="cloud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6414DB5-0205-EC2A-8FAE-DAFDCB60C4EB}"/>
                  </a:ext>
                </a:extLst>
              </p:cNvPr>
              <p:cNvSpPr txBox="1"/>
              <p:nvPr/>
            </p:nvSpPr>
            <p:spPr>
              <a:xfrm>
                <a:off x="11336324" y="2269679"/>
                <a:ext cx="7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6414DB5-0205-EC2A-8FAE-DAFDCB60C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24" y="2269679"/>
                <a:ext cx="72008" cy="369332"/>
              </a:xfrm>
              <a:prstGeom prst="rect">
                <a:avLst/>
              </a:prstGeom>
              <a:blipFill>
                <a:blip r:embed="rId3"/>
                <a:stretch>
                  <a:fillRect l="-72727" r="-30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BF21BB-BCB7-2555-7ABB-337EC4FE09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1136544" y="2212853"/>
            <a:ext cx="0" cy="349964"/>
          </a:xfrm>
          <a:prstGeom prst="line">
            <a:avLst/>
          </a:prstGeom>
          <a:noFill/>
          <a:ln w="28575">
            <a:solidFill>
              <a:srgbClr val="45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E16F20C-46B3-74AA-4067-BF8A1E3149C8}"/>
              </a:ext>
            </a:extLst>
          </p:cNvPr>
          <p:cNvCxnSpPr>
            <a:cxnSpLocks/>
          </p:cNvCxnSpPr>
          <p:nvPr/>
        </p:nvCxnSpPr>
        <p:spPr>
          <a:xfrm flipH="1">
            <a:off x="10936756" y="2228093"/>
            <a:ext cx="399568" cy="0"/>
          </a:xfrm>
          <a:prstGeom prst="line">
            <a:avLst/>
          </a:prstGeom>
          <a:noFill/>
          <a:ln w="28575">
            <a:solidFill>
              <a:srgbClr val="45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6830AD02-F298-29A1-9B08-742A9538212B}"/>
              </a:ext>
            </a:extLst>
          </p:cNvPr>
          <p:cNvSpPr>
            <a:spLocks/>
          </p:cNvSpPr>
          <p:nvPr/>
        </p:nvSpPr>
        <p:spPr>
          <a:xfrm>
            <a:off x="10992544" y="2562817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F62C9A0-B361-9AA9-55A1-9D1E50FBDF4E}"/>
                  </a:ext>
                </a:extLst>
              </p:cNvPr>
              <p:cNvSpPr txBox="1"/>
              <p:nvPr/>
            </p:nvSpPr>
            <p:spPr>
              <a:xfrm>
                <a:off x="11723734" y="3503196"/>
                <a:ext cx="7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F62C9A0-B361-9AA9-55A1-9D1E50FBD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734" y="3503196"/>
                <a:ext cx="72008" cy="369332"/>
              </a:xfrm>
              <a:prstGeom prst="rect">
                <a:avLst/>
              </a:prstGeom>
              <a:blipFill>
                <a:blip r:embed="rId4"/>
                <a:stretch>
                  <a:fillRect l="-58333" r="-26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0F81F0E-9698-958F-2832-FB96148D3007}"/>
                  </a:ext>
                </a:extLst>
              </p:cNvPr>
              <p:cNvSpPr txBox="1"/>
              <p:nvPr/>
            </p:nvSpPr>
            <p:spPr>
              <a:xfrm>
                <a:off x="10779005" y="1522649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0F81F0E-9698-958F-2832-FB96148D3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005" y="1522649"/>
                <a:ext cx="626532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098A570-2427-1B98-D622-EB7E57AC64CF}"/>
                  </a:ext>
                </a:extLst>
              </p:cNvPr>
              <p:cNvSpPr txBox="1"/>
              <p:nvPr/>
            </p:nvSpPr>
            <p:spPr>
              <a:xfrm>
                <a:off x="10461317" y="2562817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098A570-2427-1B98-D622-EB7E57AC6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317" y="2562817"/>
                <a:ext cx="62653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11A5CF3-8C21-45CA-2CBC-673A7774E266}"/>
                  </a:ext>
                </a:extLst>
              </p:cNvPr>
              <p:cNvSpPr txBox="1"/>
              <p:nvPr/>
            </p:nvSpPr>
            <p:spPr>
              <a:xfrm>
                <a:off x="11565468" y="2353090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11A5CF3-8C21-45CA-2CBC-673A7774E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468" y="2353090"/>
                <a:ext cx="62653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C7A593F-E081-E564-D3F9-2DACE35C9451}"/>
              </a:ext>
            </a:extLst>
          </p:cNvPr>
          <p:cNvCxnSpPr>
            <a:cxnSpLocks/>
          </p:cNvCxnSpPr>
          <p:nvPr/>
        </p:nvCxnSpPr>
        <p:spPr>
          <a:xfrm>
            <a:off x="11870268" y="3872528"/>
            <a:ext cx="0" cy="7118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038BAB4-ABF1-9B77-F053-59E856347777}"/>
                  </a:ext>
                </a:extLst>
              </p:cNvPr>
              <p:cNvSpPr txBox="1"/>
              <p:nvPr/>
            </p:nvSpPr>
            <p:spPr>
              <a:xfrm>
                <a:off x="11280544" y="4278870"/>
                <a:ext cx="626532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038BAB4-ABF1-9B77-F053-59E856347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544" y="4278870"/>
                <a:ext cx="626532" cy="333938"/>
              </a:xfrm>
              <a:prstGeom prst="rect">
                <a:avLst/>
              </a:prstGeom>
              <a:blipFill>
                <a:blip r:embed="rId8"/>
                <a:stretch>
                  <a:fillRect t="-10909" r="-38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3E9BF695-47DA-91AE-B4F6-7840845010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8351" y="4689140"/>
            <a:ext cx="2162201" cy="215436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262F4CBB-4A95-2EF1-07DF-EA1C9E18551E}"/>
              </a:ext>
            </a:extLst>
          </p:cNvPr>
          <p:cNvSpPr>
            <a:spLocks/>
          </p:cNvSpPr>
          <p:nvPr/>
        </p:nvSpPr>
        <p:spPr>
          <a:xfrm>
            <a:off x="11100540" y="2679475"/>
            <a:ext cx="72000" cy="72000"/>
          </a:xfrm>
          <a:prstGeom prst="ellipse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40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Mise en mouvement grâce à un moteur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Idée : faire tourner la pièce grâce à un moteur dans un plan où la pesanteur ne travaille pas</a:t>
                </a:r>
              </a:p>
              <a:p>
                <a:endParaRPr lang="fr-FR" dirty="0"/>
              </a:p>
              <a:p>
                <a:r>
                  <a:rPr lang="fr-FR" dirty="0"/>
                  <a:t>Modélisation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 à accélération constante,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/>
                  <a:t> accélération constante.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Protocole expérimental :</a:t>
                </a:r>
              </a:p>
              <a:p>
                <a:pPr lvl="1"/>
                <a:r>
                  <a:rPr lang="fr-FR" dirty="0"/>
                  <a:t>On fait tourner le moteur avec une accélération constante; donc une vitesse linéaire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. Pour cela on alimente la moteur avec une tension linéaire (rampe)</a:t>
                </a:r>
              </a:p>
              <a:p>
                <a:pPr lvl="1"/>
                <a:r>
                  <a:rPr lang="fr-FR" dirty="0"/>
                  <a:t>On mesure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 grâce au courant induit dans le moteur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70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l’inertie équivalente d’un ensemble de pièces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353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Grand écran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Adobe Gothic Std B</vt:lpstr>
      <vt:lpstr>Arial</vt:lpstr>
      <vt:lpstr>Calibri</vt:lpstr>
      <vt:lpstr>Cambria Math</vt:lpstr>
      <vt:lpstr>Segoe UI Semibold</vt:lpstr>
      <vt:lpstr>Thème Office</vt:lpstr>
      <vt:lpstr>Protocoles expérimentaux en Travaux Pratiques</vt:lpstr>
      <vt:lpstr>Identification du modèle de comportement d’un système ou d’un composant</vt:lpstr>
      <vt:lpstr>Modèle de comportement Comportement linéaire</vt:lpstr>
      <vt:lpstr>Modèle de comportement Identification du comportement d’un système d’ordre 1</vt:lpstr>
      <vt:lpstr>Modèle de comportement Identification du comportement d’un système d’ordre 2</vt:lpstr>
      <vt:lpstr>Moment d’inertie Inertie équivalente</vt:lpstr>
      <vt:lpstr>Détermination d’un moment d’inertie Inertie d’une pièce – Oscillations libres</vt:lpstr>
      <vt:lpstr>Détermination d’un moment d’inertie Inertie d’une pièce – Mise en mouvement grâce à un moteur</vt:lpstr>
      <vt:lpstr>Détermination de l’inertie équivalente d’un ensemble de pièces</vt:lpstr>
      <vt:lpstr>Détermination du frottement</vt:lpstr>
      <vt:lpstr>Détermination du frottement sec</vt:lpstr>
      <vt:lpstr>Détermination du frottement sec Protocoles</vt:lpstr>
      <vt:lpstr>Détermination du frottement visqueux</vt:lpstr>
      <vt:lpstr>Caractéristiques d’un moteur à courant continu</vt:lpstr>
      <vt:lpstr>Détermination de la constante électrique ou de la constante de couple</vt:lpstr>
      <vt:lpstr>Détermination de la résistance</vt:lpstr>
      <vt:lpstr>Détermination de l’inductance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19</cp:revision>
  <dcterms:created xsi:type="dcterms:W3CDTF">2021-12-09T09:25:13Z</dcterms:created>
  <dcterms:modified xsi:type="dcterms:W3CDTF">2023-05-22T17:43:56Z</dcterms:modified>
</cp:coreProperties>
</file>