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58" r:id="rId5"/>
    <p:sldId id="260" r:id="rId6"/>
    <p:sldId id="268" r:id="rId7"/>
    <p:sldId id="259" r:id="rId8"/>
    <p:sldId id="261" r:id="rId9"/>
    <p:sldId id="262" r:id="rId10"/>
    <p:sldId id="263" r:id="rId11"/>
    <p:sldId id="265" r:id="rId12"/>
    <p:sldId id="274" r:id="rId13"/>
    <p:sldId id="273" r:id="rId14"/>
    <p:sldId id="264" r:id="rId15"/>
    <p:sldId id="269" r:id="rId16"/>
    <p:sldId id="270" r:id="rId17"/>
    <p:sldId id="271" r:id="rId18"/>
    <p:sldId id="275" r:id="rId19"/>
    <p:sldId id="25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368"/>
    <a:srgbClr val="55687C"/>
    <a:srgbClr val="CEE3E0"/>
    <a:srgbClr val="CB4E3D"/>
    <a:srgbClr val="F6AB32"/>
    <a:srgbClr val="1CAE97"/>
    <a:srgbClr val="118977"/>
    <a:srgbClr val="D1E5E2"/>
    <a:srgbClr val="CCE4DF"/>
    <a:srgbClr val="1DA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01/06/2024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01/06/2024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Protocoles expérimentaux en 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C1ABFBF-C921-4E80-86CB-00D406BF6EE4}"/>
              </a:ext>
            </a:extLst>
          </p:cNvPr>
          <p:cNvSpPr txBox="1"/>
          <p:nvPr/>
        </p:nvSpPr>
        <p:spPr>
          <a:xfrm>
            <a:off x="0" y="2380278"/>
            <a:ext cx="5565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https://upload.wikimedia.org/wikipedia/commons/7/76/Tribometre_Vinci_1.jpg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</a:t>
            </a: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55C49EB8-6511-4B80-9B5C-CC6A5D862A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7" b="9647"/>
          <a:stretch>
            <a:fillRect/>
          </a:stretch>
        </p:blipFill>
        <p:spPr>
          <a:xfrm>
            <a:off x="0" y="-566530"/>
            <a:ext cx="5760000" cy="6858000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1DB4DF-4142-4A39-9F9F-14E2A25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9612"/>
            <a:ext cx="5800874" cy="355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Idées : </a:t>
            </a:r>
          </a:p>
          <a:p>
            <a:pPr lvl="1"/>
            <a:r>
              <a:rPr lang="fr-FR" dirty="0"/>
              <a:t>Le frottement sec s’oppose à l’établissement d’un mouvement</a:t>
            </a:r>
          </a:p>
          <a:p>
            <a:pPr lvl="1"/>
            <a:r>
              <a:rPr lang="fr-FR" dirty="0"/>
              <a:t>Il empêche un système de se mettre en mouvement à basse vitesse</a:t>
            </a:r>
          </a:p>
          <a:p>
            <a:pPr lvl="1"/>
            <a:r>
              <a:rPr lang="fr-FR" dirty="0"/>
              <a:t>Il est souvent dû à des frottements dans plusieurs liaisons</a:t>
            </a:r>
          </a:p>
          <a:p>
            <a:pPr lvl="2"/>
            <a:r>
              <a:rPr lang="fr-FR" dirty="0"/>
              <a:t>Liaisons pivot, hélicoïdale, roue et vis sans fin etc…</a:t>
            </a:r>
          </a:p>
          <a:p>
            <a:pPr lvl="1"/>
            <a:r>
              <a:rPr lang="fr-FR" dirty="0"/>
              <a:t>On peut ramener l’effet du frottement à un couple résistant au niveau du moteur ou à un effort résistant au niveau d’un vérin</a:t>
            </a:r>
          </a:p>
          <a:p>
            <a:r>
              <a:rPr lang="fr-FR" dirty="0"/>
              <a:t>Modèles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259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D14AD-921D-69FD-A1BA-CC905E0B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sec</a:t>
            </a:r>
            <a:br>
              <a:rPr lang="fr-FR" dirty="0"/>
            </a:br>
            <a:r>
              <a:rPr lang="fr-FR" dirty="0"/>
              <a:t>Protocoles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FE8FE1-A6F7-64D3-99E8-856B381F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En boucle ouverte, déterminer la tension du moteur à partir de laquelle le système se met en mouvement.</a:t>
            </a:r>
          </a:p>
          <a:p>
            <a:pPr lvl="1"/>
            <a:r>
              <a:rPr lang="fr-FR" dirty="0"/>
              <a:t>Mesurer le courant et en déduire le couple</a:t>
            </a:r>
          </a:p>
          <a:p>
            <a:pPr lvl="1"/>
            <a:endParaRPr lang="fr-FR" dirty="0"/>
          </a:p>
          <a:p>
            <a:pPr algn="just"/>
            <a:r>
              <a:rPr lang="fr-FR" dirty="0"/>
              <a:t>Sur un déplacement où la pesanteur ne travaille pas (</a:t>
            </a:r>
            <a:r>
              <a:rPr lang="fr-FR" dirty="0" err="1"/>
              <a:t>ControlX</a:t>
            </a:r>
            <a:r>
              <a:rPr lang="fr-FR" dirty="0"/>
              <a:t>, MaxPID à plat, </a:t>
            </a:r>
            <a:r>
              <a:rPr lang="fr-FR" dirty="0" err="1"/>
              <a:t>BrasBeta</a:t>
            </a:r>
            <a:r>
              <a:rPr lang="fr-FR" dirty="0"/>
              <a:t>, Mouvement horizontal du Moby </a:t>
            </a:r>
            <a:r>
              <a:rPr lang="fr-FR" dirty="0" err="1"/>
              <a:t>Crea</a:t>
            </a:r>
            <a:r>
              <a:rPr lang="fr-FR" dirty="0"/>
              <a:t>, BGR a plat)</a:t>
            </a:r>
          </a:p>
          <a:p>
            <a:pPr lvl="1"/>
            <a:r>
              <a:rPr lang="fr-FR" dirty="0"/>
              <a:t>Faire des essais à vitesse différentes</a:t>
            </a:r>
          </a:p>
          <a:p>
            <a:pPr lvl="1"/>
            <a:r>
              <a:rPr lang="fr-FR" dirty="0"/>
              <a:t>Mesurer le couple grâce au courant</a:t>
            </a:r>
          </a:p>
          <a:p>
            <a:pPr lvl="2"/>
            <a:r>
              <a:rPr lang="fr-FR" dirty="0"/>
              <a:t>Le couple à fournir par l’actionneur doit être nul ou constant.</a:t>
            </a:r>
          </a:p>
          <a:p>
            <a:pPr lvl="3"/>
            <a:r>
              <a:rPr lang="fr-FR" dirty="0"/>
              <a:t>Si couple nul, pas de frottement sec (ou négligeable)</a:t>
            </a:r>
          </a:p>
          <a:p>
            <a:pPr lvl="3"/>
            <a:r>
              <a:rPr lang="fr-FR" dirty="0"/>
              <a:t>Si couple constant, frottement sec</a:t>
            </a:r>
          </a:p>
          <a:p>
            <a:pPr lvl="3"/>
            <a:r>
              <a:rPr lang="fr-FR" dirty="0"/>
              <a:t>Si couple variable, frottement sec + autre frottement</a:t>
            </a:r>
          </a:p>
          <a:p>
            <a:pPr lvl="3"/>
            <a:endParaRPr lang="fr-FR" dirty="0"/>
          </a:p>
          <a:p>
            <a:r>
              <a:rPr lang="fr-FR" dirty="0"/>
              <a:t>Sur un déplacement où la pesanteur travaille (Comax, Robot Delta 2D)</a:t>
            </a:r>
          </a:p>
          <a:p>
            <a:pPr lvl="1"/>
            <a:r>
              <a:rPr lang="fr-FR" dirty="0"/>
              <a:t>Se positionner à une vitesse constante, plutôt en phase de montée</a:t>
            </a:r>
          </a:p>
          <a:p>
            <a:pPr lvl="1"/>
            <a:r>
              <a:rPr lang="fr-FR" dirty="0"/>
              <a:t>Evaluer le couple à fournir pour compenser le poids</a:t>
            </a:r>
          </a:p>
          <a:p>
            <a:pPr lvl="1"/>
            <a:r>
              <a:rPr lang="fr-FR" dirty="0"/>
              <a:t>En déduire le couple de frottement</a:t>
            </a:r>
          </a:p>
          <a:p>
            <a:pPr lvl="3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60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frottement visqueux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Frottement visqueux sur un mouvement de translation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dirty="0"/>
                  <a:t>; 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Frottement visqueux sur un mouvement de rotation: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𝛼𝜔</m:t>
                    </m:r>
                  </m:oMath>
                </a14:m>
                <a:r>
                  <a:rPr lang="fr-FR" dirty="0"/>
                  <a:t>; donc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𝑟𝑎𝑑</m:t>
                            </m:r>
                            <m:r>
                              <m:rPr>
                                <m:lit/>
                              </m:rP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344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d’un moteur à courant continu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BEA7E6-FC2C-48A2-9A44-2D00D9873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9A3B17-9173-41BC-BBBE-C5C7242A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760000" cy="39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2DC41DD-CC33-FCE3-F89B-897F51B7566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506521-2237-4335-3CDD-101C539C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80" y="4066348"/>
            <a:ext cx="3627840" cy="27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0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résistance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alors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En régime permanent, on a alors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peut alors parler d’essai « rotor bloqué ». </a:t>
                </a:r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Ampèremètre en série avec le moteur</a:t>
                </a:r>
              </a:p>
              <a:p>
                <a:pPr lvl="1"/>
                <a:r>
                  <a:rPr lang="fr-FR" dirty="0"/>
                  <a:t>Voltmètre en parallèle avec le moteur</a:t>
                </a:r>
              </a:p>
              <a:p>
                <a:pPr lvl="1"/>
                <a:r>
                  <a:rPr lang="fr-FR" dirty="0"/>
                  <a:t>Le rotor est bloqué mécaniquement (pince par exemple)</a:t>
                </a:r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On augmente progressivement la tension avec l’alimentation stabilisée.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la courbe.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8348047" cy="5110161"/>
              </a:xfrm>
              <a:blipFill>
                <a:blip r:embed="rId2"/>
                <a:stretch>
                  <a:fillRect l="-1095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4F494113-301F-6C2D-6326-14787B2C6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3851"/>
                <a:ext cx="3107668" cy="1576251"/>
              </a:xfrm>
              <a:prstGeom prst="rect">
                <a:avLst/>
              </a:prstGeom>
              <a:blipFill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𝑹𝒊</m:t>
                    </m:r>
                    <m:d>
                      <m:dPr>
                        <m:ctrlP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fr-FR" sz="1800" b="1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D61C56B-E83A-C4BC-7789-98B6DD7FF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332" y="2348880"/>
                <a:ext cx="3107668" cy="1576251"/>
              </a:xfrm>
              <a:prstGeom prst="rect">
                <a:avLst/>
              </a:prstGeom>
              <a:blipFill>
                <a:blip r:embed="rId4"/>
                <a:stretch>
                  <a:fillRect l="-1176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lèche : bas 3">
            <a:extLst>
              <a:ext uri="{FF2B5EF4-FFF2-40B4-BE49-F238E27FC236}">
                <a16:creationId xmlns:a16="http://schemas.microsoft.com/office/drawing/2014/main" id="{3C2672FB-F6D4-1A24-9D5D-2FA15A2431CC}"/>
              </a:ext>
            </a:extLst>
          </p:cNvPr>
          <p:cNvSpPr/>
          <p:nvPr/>
        </p:nvSpPr>
        <p:spPr>
          <a:xfrm>
            <a:off x="9948428" y="1810102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99A00671-7264-8B70-DD28-433F3D1D6FB9}"/>
              </a:ext>
            </a:extLst>
          </p:cNvPr>
          <p:cNvSpPr txBox="1">
            <a:spLocks/>
          </p:cNvSpPr>
          <p:nvPr/>
        </p:nvSpPr>
        <p:spPr>
          <a:xfrm>
            <a:off x="8760296" y="4581128"/>
            <a:ext cx="3214298" cy="21962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Remarque :</a:t>
            </a:r>
          </a:p>
          <a:p>
            <a:pPr lvl="1"/>
            <a:r>
              <a:rPr lang="fr-FR" sz="1600" dirty="0"/>
              <a:t>Pourquoi ne pas mesurer R à l’ohm-mètre ? </a:t>
            </a:r>
          </a:p>
          <a:p>
            <a:pPr lvl="1" algn="just"/>
            <a:r>
              <a:rPr lang="fr-FR" sz="1600" dirty="0"/>
              <a:t>A cause de la position des  balais... </a:t>
            </a:r>
          </a:p>
          <a:p>
            <a:pPr lvl="1"/>
            <a:r>
              <a:rPr lang="fr-FR" sz="1600" dirty="0"/>
              <a:t>Mais pourquoi on n’a pas le même problème avec le rotor bloqué ?</a:t>
            </a:r>
          </a:p>
          <a:p>
            <a:pPr lvl="1"/>
            <a:r>
              <a:rPr lang="fr-FR" sz="1600" dirty="0"/>
              <a:t>Question à résoudre….</a:t>
            </a:r>
          </a:p>
        </p:txBody>
      </p:sp>
    </p:spTree>
    <p:extLst>
      <p:ext uri="{BB962C8B-B14F-4D97-AF65-F5344CB8AC3E}">
        <p14:creationId xmlns:p14="http://schemas.microsoft.com/office/powerpoint/2010/main" val="1218073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la constante électrique ou de la constante de couple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vitesse constante, en régime permanent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𝑐𝑠𝑡𝑒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𝑐𝑡𝑒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dirty="0"/>
                  <a:t> est connue grâce à la diapo précédente</a:t>
                </a:r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sz="2000" i="1" dirty="0"/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alimentation stabilisée</a:t>
                </a:r>
              </a:p>
              <a:p>
                <a:pPr lvl="1"/>
                <a:r>
                  <a:rPr lang="fr-FR" dirty="0"/>
                  <a:t>Voltmètre sur la source</a:t>
                </a:r>
              </a:p>
              <a:p>
                <a:pPr lvl="1"/>
                <a:r>
                  <a:rPr lang="fr-FR" dirty="0"/>
                  <a:t>Ampèremètre dans le circuit</a:t>
                </a:r>
              </a:p>
              <a:p>
                <a:pPr lvl="1"/>
                <a:r>
                  <a:rPr lang="fr-FR" dirty="0"/>
                  <a:t>Tachymètre pour mesurer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Pour des tensions différentes, on mesure, en RP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trace alors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sz="240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fr-FR" dirty="0"/>
                  <a:t> 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espère alors avoir une droite passant par l’origine et de pente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2" name="Espace réservé du contenu 5">
                <a:extLst>
                  <a:ext uri="{FF2B5EF4-FFF2-40B4-BE49-F238E27FC236}">
                    <a16:creationId xmlns:a16="http://schemas.microsoft.com/office/drawing/2014/main" id="{34A94D06-0425-E509-B002-D55E2081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3" name="Espace réservé du contenu 5">
                <a:extLst>
                  <a:ext uri="{FF2B5EF4-FFF2-40B4-BE49-F238E27FC236}">
                    <a16:creationId xmlns:a16="http://schemas.microsoft.com/office/drawing/2014/main" id="{C049CFD3-1346-B355-6733-727595BB3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2433494"/>
                <a:ext cx="2917370" cy="1576251"/>
              </a:xfrm>
              <a:prstGeom prst="rect">
                <a:avLst/>
              </a:prstGeom>
              <a:blipFill>
                <a:blip r:embed="rId4"/>
                <a:stretch>
                  <a:fillRect l="-1253" t="-2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bas 6">
            <a:extLst>
              <a:ext uri="{FF2B5EF4-FFF2-40B4-BE49-F238E27FC236}">
                <a16:creationId xmlns:a16="http://schemas.microsoft.com/office/drawing/2014/main" id="{DDC526B5-60C0-081F-CCD9-07AB3896008E}"/>
              </a:ext>
            </a:extLst>
          </p:cNvPr>
          <p:cNvSpPr/>
          <p:nvPr/>
        </p:nvSpPr>
        <p:spPr>
          <a:xfrm>
            <a:off x="10200456" y="2098134"/>
            <a:ext cx="360040" cy="3947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54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l’inductance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Modèle utilisé : </a:t>
                </a:r>
              </a:p>
              <a:p>
                <a:pPr lvl="1"/>
                <a:r>
                  <a:rPr lang="fr-FR" dirty="0"/>
                  <a:t>A rotor bloqué, on a </a:t>
                </a:r>
                <a14:m>
                  <m:oMath xmlns:m="http://schemas.openxmlformats.org/officeDocument/2006/math">
                    <m:r>
                      <a:rPr lang="fr-FR" sz="20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20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sz="2000" i="1" dirty="0"/>
                  <a:t> </a:t>
                </a:r>
                <a:r>
                  <a:rPr lang="fr-FR" sz="2000" dirty="0"/>
                  <a:t> soit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𝑅𝐼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𝐿𝑝𝐼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fr-FR" sz="2000" i="1" dirty="0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𝐿𝑝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sz="2000" i="1" dirty="0"/>
                  <a:t>. On a donc, pour un échelon de tension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fr-FR" sz="2000" i="1" dirty="0"/>
                  <a:t>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fr-FR" sz="2000" i="1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 </a:t>
                </a:r>
              </a:p>
              <a:p>
                <a:pPr lvl="1"/>
                <a:r>
                  <a:rPr lang="fr-FR" dirty="0"/>
                  <a:t>Moteur branché sur Générateur Basse fréquence. </a:t>
                </a:r>
              </a:p>
              <a:p>
                <a:pPr lvl="1"/>
                <a:r>
                  <a:rPr lang="fr-FR" dirty="0"/>
                  <a:t>Oscilloscope avec pince ampèremétrique pour la mesure du courant. </a:t>
                </a:r>
              </a:p>
              <a:p>
                <a:pPr lvl="1"/>
                <a:r>
                  <a:rPr lang="fr-FR" b="0" dirty="0"/>
                  <a:t>Oscilloscope avec mesure de la tension source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Essai : </a:t>
                </a:r>
              </a:p>
              <a:p>
                <a:pPr lvl="1"/>
                <a:r>
                  <a:rPr lang="fr-FR" dirty="0"/>
                  <a:t>Sollicitation du moteur avec des créneaux. </a:t>
                </a:r>
              </a:p>
              <a:p>
                <a:pPr lvl="1"/>
                <a:r>
                  <a:rPr lang="fr-FR" dirty="0"/>
                  <a:t>Mesure de la constante de temps</a:t>
                </a:r>
              </a:p>
              <a:p>
                <a:pPr lvl="1"/>
                <a:r>
                  <a:rPr lang="fr-FR" dirty="0"/>
                  <a:t>Calcul de L.</a:t>
                </a:r>
              </a:p>
              <a:p>
                <a:pPr lvl="1"/>
                <a:r>
                  <a:rPr lang="fr-FR" dirty="0"/>
                  <a:t>(Plusieurs essais éventuellement, pour faire une moyenne).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5">
                <a:extLst>
                  <a:ext uri="{FF2B5EF4-FFF2-40B4-BE49-F238E27FC236}">
                    <a16:creationId xmlns:a16="http://schemas.microsoft.com/office/drawing/2014/main" id="{A666A770-B1DC-540F-D0BF-AE0D9BD59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2229" y="1248228"/>
                <a:ext cx="9054011" cy="5110161"/>
              </a:xfrm>
              <a:blipFill>
                <a:blip r:embed="rId2"/>
                <a:stretch>
                  <a:fillRect l="-1010" t="-29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𝑅𝑖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 smtClean="0">
                        <a:latin typeface="Cambria Math" panose="02040503050406030204" pitchFamily="18" charset="0"/>
                      </a:rPr>
                      <m:t>𝐾𝑖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FR" sz="18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180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fr-FR" sz="1800" i="1" dirty="0"/>
              </a:p>
            </p:txBody>
          </p:sp>
        </mc:Choice>
        <mc:Fallback xmlns="">
          <p:sp>
            <p:nvSpPr>
              <p:cNvPr id="7" name="Espace réservé du contenu 5">
                <a:extLst>
                  <a:ext uri="{FF2B5EF4-FFF2-40B4-BE49-F238E27FC236}">
                    <a16:creationId xmlns:a16="http://schemas.microsoft.com/office/drawing/2014/main" id="{63E0CC1C-1F0D-7993-F63B-DC9C17966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039" y="620688"/>
                <a:ext cx="2917370" cy="1576251"/>
              </a:xfrm>
              <a:prstGeom prst="rect">
                <a:avLst/>
              </a:prstGeom>
              <a:blipFill>
                <a:blip r:embed="rId3"/>
                <a:stretch>
                  <a:fillRect l="-6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5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B3466BE-90DA-460C-89D2-467B99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Exprimons la fonction de transfert du moteur dans le domaine de Laplace :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𝐿𝑓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sSup>
                              <m:sSupPr>
                                <m:ctrlP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fr-F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𝑅𝑓</m:t>
                            </m:r>
                          </m:den>
                        </m:f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DD3182B1-2E49-4758-9780-442FDA2CB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687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950258" y="1414258"/>
            <a:ext cx="259977" cy="259977"/>
          </a:xfrm>
          <a:prstGeom prst="rect">
            <a:avLst/>
          </a:prstGeom>
          <a:solidFill>
            <a:srgbClr val="118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1897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0258" y="1883412"/>
            <a:ext cx="259977" cy="259977"/>
          </a:xfrm>
          <a:prstGeom prst="rect">
            <a:avLst/>
          </a:prstGeom>
          <a:solidFill>
            <a:srgbClr val="1C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950258" y="2258382"/>
            <a:ext cx="259977" cy="259977"/>
          </a:xfrm>
          <a:prstGeom prst="rect">
            <a:avLst/>
          </a:prstGeom>
          <a:solidFill>
            <a:srgbClr val="CEE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EE3E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99514" y="2741238"/>
            <a:ext cx="259977" cy="259977"/>
          </a:xfrm>
          <a:prstGeom prst="rect">
            <a:avLst/>
          </a:prstGeom>
          <a:solidFill>
            <a:srgbClr val="F6AB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AB3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17493" y="3135596"/>
            <a:ext cx="259977" cy="259977"/>
          </a:xfrm>
          <a:prstGeom prst="rect">
            <a:avLst/>
          </a:prstGeom>
          <a:solidFill>
            <a:srgbClr val="FACE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20258" y="3531937"/>
            <a:ext cx="259977" cy="259977"/>
          </a:xfrm>
          <a:prstGeom prst="rect">
            <a:avLst/>
          </a:prstGeom>
          <a:solidFill>
            <a:srgbClr val="FEE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17493" y="3911102"/>
            <a:ext cx="259977" cy="259977"/>
          </a:xfrm>
          <a:prstGeom prst="rect">
            <a:avLst/>
          </a:prstGeom>
          <a:solidFill>
            <a:srgbClr val="CB4E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7255" y="4415886"/>
            <a:ext cx="259977" cy="259977"/>
          </a:xfrm>
          <a:prstGeom prst="rect">
            <a:avLst/>
          </a:prstGeom>
          <a:solidFill>
            <a:srgbClr val="E79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1080022" y="4851190"/>
            <a:ext cx="259977" cy="259977"/>
          </a:xfrm>
          <a:prstGeom prst="rect">
            <a:avLst/>
          </a:prstGeom>
          <a:solidFill>
            <a:srgbClr val="F3D6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803" y="5327250"/>
            <a:ext cx="259977" cy="259977"/>
          </a:xfrm>
          <a:prstGeom prst="rect">
            <a:avLst/>
          </a:prstGeom>
          <a:solidFill>
            <a:srgbClr val="55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5687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15778" y="5673321"/>
            <a:ext cx="259977" cy="259977"/>
          </a:xfrm>
          <a:prstGeom prst="rect">
            <a:avLst/>
          </a:prstGeom>
          <a:solidFill>
            <a:srgbClr val="BBC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BBC7D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50258" y="1106755"/>
            <a:ext cx="259977" cy="259977"/>
          </a:xfrm>
          <a:prstGeom prst="rect">
            <a:avLst/>
          </a:prstGeom>
          <a:solidFill>
            <a:srgbClr val="4553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8702"/>
            <a:ext cx="3152775" cy="115252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338" y="3063879"/>
            <a:ext cx="1724502" cy="663388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10" y="3814562"/>
            <a:ext cx="3820139" cy="720908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508" y="4535438"/>
            <a:ext cx="2490175" cy="825871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510" y="5924549"/>
            <a:ext cx="2352587" cy="541855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840" y="5993887"/>
            <a:ext cx="2556985" cy="549865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4332" y="1785377"/>
            <a:ext cx="1771650" cy="10858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460248B-FF48-49DE-8DA2-099732AD8E83}"/>
              </a:ext>
            </a:extLst>
          </p:cNvPr>
          <p:cNvSpPr txBox="1"/>
          <p:nvPr/>
        </p:nvSpPr>
        <p:spPr>
          <a:xfrm>
            <a:off x="1210235" y="1373521"/>
            <a:ext cx="173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#118977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0CECD6C-2540-44B5-96C9-1E5C26732843}"/>
              </a:ext>
            </a:extLst>
          </p:cNvPr>
          <p:cNvSpPr txBox="1"/>
          <p:nvPr/>
        </p:nvSpPr>
        <p:spPr>
          <a:xfrm>
            <a:off x="1275755" y="1780646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#1CAE97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0B7A1B0-A0EA-415A-BD9F-3D1368ECB67D}"/>
              </a:ext>
            </a:extLst>
          </p:cNvPr>
          <p:cNvSpPr txBox="1"/>
          <p:nvPr/>
        </p:nvSpPr>
        <p:spPr>
          <a:xfrm>
            <a:off x="1275755" y="2152950"/>
            <a:ext cx="6094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#CEE3E0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475E71E-62E7-4940-B19F-94C99AF18DE7}"/>
              </a:ext>
            </a:extLst>
          </p:cNvPr>
          <p:cNvSpPr txBox="1"/>
          <p:nvPr/>
        </p:nvSpPr>
        <p:spPr>
          <a:xfrm>
            <a:off x="1210235" y="101776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#455368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793CD8C-A67B-4DFD-B6D2-E9398A9B9BAE}"/>
              </a:ext>
            </a:extLst>
          </p:cNvPr>
          <p:cNvSpPr txBox="1"/>
          <p:nvPr/>
        </p:nvSpPr>
        <p:spPr>
          <a:xfrm>
            <a:off x="1303780" y="271024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B4E3D"/>
                </a:solidFill>
              </a:rPr>
              <a:t>#F6AB32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F610191-175A-41B6-8AAF-DCF20AFD5E54}"/>
              </a:ext>
            </a:extLst>
          </p:cNvPr>
          <p:cNvSpPr txBox="1"/>
          <p:nvPr/>
        </p:nvSpPr>
        <p:spPr>
          <a:xfrm>
            <a:off x="1339999" y="389416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#CB4E3D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285B10A-76A4-4E86-9978-EBCC5CD76582}"/>
              </a:ext>
            </a:extLst>
          </p:cNvPr>
          <p:cNvSpPr txBox="1"/>
          <p:nvPr/>
        </p:nvSpPr>
        <p:spPr>
          <a:xfrm>
            <a:off x="1339999" y="5361309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#55687C</a:t>
            </a:r>
          </a:p>
        </p:txBody>
      </p:sp>
    </p:spTree>
    <p:extLst>
      <p:ext uri="{BB962C8B-B14F-4D97-AF65-F5344CB8AC3E}">
        <p14:creationId xmlns:p14="http://schemas.microsoft.com/office/powerpoint/2010/main" val="1283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du modèle de comportement d’un système ou d’un composant</a:t>
            </a:r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6195656" cy="4972722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19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Comportement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53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1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18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de comportement</a:t>
            </a:r>
            <a:br>
              <a:rPr lang="fr-FR" dirty="0"/>
            </a:br>
            <a:r>
              <a:rPr lang="fr-FR" dirty="0"/>
              <a:t>Identification du comportement d’un système d’ordre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786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24589" y="5287561"/>
            <a:ext cx="4860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https://upload.wikimedia.org/wikipedia/commons/a/ad/Foucault_gyroscope-CnAM_7688-IMG_5428-gradient.jpg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Moment d’inertie</a:t>
            </a:r>
            <a:br>
              <a:rPr lang="fr-FR" dirty="0"/>
            </a:br>
            <a:r>
              <a:rPr lang="fr-FR" dirty="0"/>
              <a:t>Inertie équivalente</a:t>
            </a:r>
          </a:p>
        </p:txBody>
      </p:sp>
      <p:pic>
        <p:nvPicPr>
          <p:cNvPr id="11" name="Espace réservé pour une image  10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64" t="12788" r="20468" b="11817"/>
          <a:stretch/>
        </p:blipFill>
        <p:spPr>
          <a:xfrm>
            <a:off x="0" y="0"/>
            <a:ext cx="5309936" cy="6882063"/>
          </a:xfrm>
        </p:spPr>
      </p:pic>
      <p:sp>
        <p:nvSpPr>
          <p:cNvPr id="7" name="Espace réservé du texte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71C3288-508A-F830-AD9D-FD3BE6B6C6D0}"/>
              </a:ext>
            </a:extLst>
          </p:cNvPr>
          <p:cNvCxnSpPr>
            <a:cxnSpLocks/>
          </p:cNvCxnSpPr>
          <p:nvPr/>
        </p:nvCxnSpPr>
        <p:spPr>
          <a:xfrm flipV="1">
            <a:off x="11136544" y="1872970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FEBE480-2096-1166-B319-DAD7798AEEA4}"/>
              </a:ext>
            </a:extLst>
          </p:cNvPr>
          <p:cNvCxnSpPr>
            <a:cxnSpLocks/>
          </p:cNvCxnSpPr>
          <p:nvPr/>
        </p:nvCxnSpPr>
        <p:spPr>
          <a:xfrm rot="5400000" flipV="1">
            <a:off x="11554708" y="2291134"/>
            <a:ext cx="0" cy="836328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Oscillations libres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b="1" dirty="0"/>
                  <a:t>Idée : on fait penduler la pièce autour de son axe et on relie la période d’oscillation à l’inertie. </a:t>
                </a:r>
              </a:p>
              <a:p>
                <a:r>
                  <a:rPr lang="fr-FR" b="1" dirty="0"/>
                  <a:t>Modèle issu du TMD (ou du TEC)</a:t>
                </a:r>
              </a:p>
              <a:p>
                <a:pPr lvl="1"/>
                <a:r>
                  <a:rPr lang="fr-FR" dirty="0"/>
                  <a:t>On isole la pièce</a:t>
                </a:r>
              </a:p>
              <a:p>
                <a:pPr lvl="1"/>
                <a:r>
                  <a:rPr lang="fr-FR" dirty="0"/>
                  <a:t>BAME :</a:t>
                </a:r>
              </a:p>
              <a:p>
                <a:pPr lvl="2"/>
                <a:r>
                  <a:rPr lang="fr-FR" dirty="0"/>
                  <a:t>Pesanteur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Frottements dans la liaison pivot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Action de la liaison pivot</a:t>
                </a:r>
              </a:p>
              <a:p>
                <a:pPr lvl="1"/>
                <a:r>
                  <a:rPr lang="fr-FR" dirty="0"/>
                  <a:t>TMD en O en projection sur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fait l’hypothèse que le frottement est nul</a:t>
                </a:r>
              </a:p>
              <a:p>
                <a:pPr lvl="1"/>
                <a:r>
                  <a:rPr lang="fr-FR" dirty="0"/>
                  <a:t>On linéarise l’équation différentielle (Pour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∈[−110°,−70°]</m:t>
                    </m:r>
                  </m:oMath>
                </a14:m>
                <a:r>
                  <a:rPr lang="fr-FR" dirty="0"/>
                  <a:t>)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𝐿𝑀𝑔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=0</a:t>
                </a:r>
              </a:p>
              <a:p>
                <a:pPr lvl="1"/>
                <a:r>
                  <a:rPr lang="fr-FR" dirty="0"/>
                  <a:t>La solution de l’équation différentielles est donnée par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𝐿𝑀𝑔</m:t>
                                    </m:r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rad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De plus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𝐿𝑀𝑔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den>
                        </m:f>
                      </m:e>
                    </m:rad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On peut donc en déduire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la période de pendulation</a:t>
                </a:r>
              </a:p>
              <a:p>
                <a:pPr lvl="1"/>
                <a:r>
                  <a:rPr lang="fr-FR" dirty="0"/>
                  <a:t>On mesure la période avec un chronomètre</a:t>
                </a:r>
              </a:p>
              <a:p>
                <a:pPr lvl="1"/>
                <a:r>
                  <a:rPr lang="fr-FR" dirty="0"/>
                  <a:t>Codeur incrémental ou potentiomètre sur la pivot</a:t>
                </a:r>
              </a:p>
              <a:p>
                <a:pPr lvl="1"/>
                <a:r>
                  <a:rPr lang="fr-FR" dirty="0"/>
                  <a:t>Vidéo + </a:t>
                </a:r>
                <a:r>
                  <a:rPr lang="fr-FR" dirty="0" err="1"/>
                  <a:t>tracking</a:t>
                </a:r>
                <a:r>
                  <a:rPr lang="fr-FR" dirty="0"/>
                  <a:t> d’un point</a:t>
                </a:r>
              </a:p>
              <a:p>
                <a:pPr lvl="1"/>
                <a:endParaRPr lang="fr-FR" dirty="0"/>
              </a:p>
              <a:p>
                <a:r>
                  <a:rPr lang="fr-FR" b="1" dirty="0"/>
                  <a:t>On mesure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fr-FR" b="1" dirty="0"/>
                  <a:t> avec une balance</a:t>
                </a:r>
              </a:p>
              <a:p>
                <a:r>
                  <a:rPr lang="fr-FR" b="1" dirty="0"/>
                  <a:t>Reste à estimer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fr-FR" b="1" dirty="0"/>
              </a:p>
              <a:p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 t="-13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4F389-07A9-8B90-3981-3858FFDB96D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1034721" y="2604994"/>
            <a:ext cx="797025" cy="1070708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Nuage 6">
            <a:extLst>
              <a:ext uri="{FF2B5EF4-FFF2-40B4-BE49-F238E27FC236}">
                <a16:creationId xmlns:a16="http://schemas.microsoft.com/office/drawing/2014/main" id="{E91F96B8-5118-342F-B4AF-2176F6ADDB98}"/>
              </a:ext>
            </a:extLst>
          </p:cNvPr>
          <p:cNvSpPr/>
          <p:nvPr/>
        </p:nvSpPr>
        <p:spPr>
          <a:xfrm>
            <a:off x="11487731" y="3288257"/>
            <a:ext cx="667622" cy="707056"/>
          </a:xfrm>
          <a:prstGeom prst="cloud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/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6414DB5-0205-EC2A-8FAE-DAFDCB60C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324" y="2269679"/>
                <a:ext cx="72008" cy="369332"/>
              </a:xfrm>
              <a:prstGeom prst="rect">
                <a:avLst/>
              </a:prstGeom>
              <a:blipFill>
                <a:blip r:embed="rId3"/>
                <a:stretch>
                  <a:fillRect l="-72727" r="-30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BF21BB-BCB7-2555-7ABB-337EC4FE09DB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136544" y="2212853"/>
            <a:ext cx="0" cy="349964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E16F20C-46B3-74AA-4067-BF8A1E3149C8}"/>
              </a:ext>
            </a:extLst>
          </p:cNvPr>
          <p:cNvCxnSpPr>
            <a:cxnSpLocks/>
          </p:cNvCxnSpPr>
          <p:nvPr/>
        </p:nvCxnSpPr>
        <p:spPr>
          <a:xfrm flipH="1">
            <a:off x="10936756" y="2228093"/>
            <a:ext cx="399568" cy="0"/>
          </a:xfrm>
          <a:prstGeom prst="line">
            <a:avLst/>
          </a:prstGeom>
          <a:noFill/>
          <a:ln w="28575">
            <a:solidFill>
              <a:srgbClr val="455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6830AD02-F298-29A1-9B08-742A9538212B}"/>
              </a:ext>
            </a:extLst>
          </p:cNvPr>
          <p:cNvSpPr>
            <a:spLocks/>
          </p:cNvSpPr>
          <p:nvPr/>
        </p:nvSpPr>
        <p:spPr>
          <a:xfrm>
            <a:off x="10992544" y="2562817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/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5F62C9A0-B361-9AA9-55A1-9D1E50FBD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3733" y="3503196"/>
                <a:ext cx="4316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/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80F81F0E-9698-958F-2832-FB96148D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005" y="1522649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/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098A570-2427-1B98-D622-EB7E57AC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317" y="2562817"/>
                <a:ext cx="62653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/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11A5CF3-8C21-45CA-2CBC-673A777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5468" y="2353090"/>
                <a:ext cx="62653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C7A593F-E081-E564-D3F9-2DACE35C9451}"/>
              </a:ext>
            </a:extLst>
          </p:cNvPr>
          <p:cNvCxnSpPr>
            <a:cxnSpLocks/>
          </p:cNvCxnSpPr>
          <p:nvPr/>
        </p:nvCxnSpPr>
        <p:spPr>
          <a:xfrm>
            <a:off x="11870268" y="3872528"/>
            <a:ext cx="0" cy="71189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/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038BAB4-ABF1-9B77-F053-59E856347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0544" y="4278870"/>
                <a:ext cx="626532" cy="333938"/>
              </a:xfrm>
              <a:prstGeom prst="rect">
                <a:avLst/>
              </a:prstGeom>
              <a:blipFill>
                <a:blip r:embed="rId8"/>
                <a:stretch>
                  <a:fillRect t="-10909" r="-38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3E9BF695-47DA-91AE-B4F6-7840845010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7116" y="1583684"/>
            <a:ext cx="2162201" cy="215436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262F4CBB-4A95-2EF1-07DF-EA1C9E18551E}"/>
              </a:ext>
            </a:extLst>
          </p:cNvPr>
          <p:cNvSpPr>
            <a:spLocks/>
          </p:cNvSpPr>
          <p:nvPr/>
        </p:nvSpPr>
        <p:spPr>
          <a:xfrm>
            <a:off x="11100540" y="2679475"/>
            <a:ext cx="72000" cy="72000"/>
          </a:xfrm>
          <a:prstGeom prst="ellipse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7A9A24E-E1BF-458F-BCC0-9AA859798AFF}"/>
              </a:ext>
            </a:extLst>
          </p:cNvPr>
          <p:cNvPicPr/>
          <p:nvPr/>
        </p:nvPicPr>
        <p:blipFill>
          <a:blip r:embed="rId10"/>
          <a:stretch>
            <a:fillRect/>
          </a:stretch>
        </p:blipFill>
        <p:spPr>
          <a:xfrm>
            <a:off x="6257280" y="5120004"/>
            <a:ext cx="2753360" cy="17379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0DE5613-1283-E184-C6FA-275374417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043" y="5140152"/>
            <a:ext cx="1077147" cy="88565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D8646E7-5ADB-3F49-3D47-C929984E6E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470" r="26614"/>
          <a:stretch/>
        </p:blipFill>
        <p:spPr>
          <a:xfrm>
            <a:off x="10543429" y="5634019"/>
            <a:ext cx="1429443" cy="116362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B65226-7C5F-54CC-D139-5D97776185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0640" y="5582979"/>
            <a:ext cx="1759454" cy="117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d’un moment d’inertie</a:t>
            </a:r>
            <a:br>
              <a:rPr lang="fr-FR" dirty="0"/>
            </a:br>
            <a:r>
              <a:rPr lang="fr-FR" dirty="0"/>
              <a:t>Inertie d’une pièce – Mise en mouvement grâce à un moteur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Idée : faire tourner la pièce grâce à un moteur dans un plan où la pesanteur ne travaille pas</a:t>
                </a:r>
              </a:p>
              <a:p>
                <a:endParaRPr lang="fr-FR" dirty="0"/>
              </a:p>
              <a:p>
                <a:r>
                  <a:rPr lang="fr-FR" dirty="0"/>
                  <a:t>Modélisation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 à accélération constante,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dirty="0"/>
                  <a:t> accélération constante.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Protocole expérimental :</a:t>
                </a:r>
              </a:p>
              <a:p>
                <a:pPr lvl="1"/>
                <a:r>
                  <a:rPr lang="fr-FR" dirty="0"/>
                  <a:t>On fait tourner le moteur avec une accélération constante; donc une vitesse linéaire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dirty="0"/>
                  <a:t>. Pour cela on alimente la moteur avec une tension linéaire (rampe)</a:t>
                </a:r>
              </a:p>
              <a:p>
                <a:pPr lvl="1"/>
                <a:r>
                  <a:rPr lang="fr-FR" dirty="0"/>
                  <a:t>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dirty="0"/>
                  <a:t> grâce au courant induit dans le moteur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≃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fr-FR" dirty="0"/>
                  <a:t>.</a:t>
                </a:r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0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de l’inertie équivalente d’un ensemble de pièces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353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Microsoft Office PowerPoint</Application>
  <PresentationFormat>Grand écran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Adobe Gothic Std B</vt:lpstr>
      <vt:lpstr>Arial</vt:lpstr>
      <vt:lpstr>Calibri</vt:lpstr>
      <vt:lpstr>Cambria Math</vt:lpstr>
      <vt:lpstr>Segoe UI Semibold</vt:lpstr>
      <vt:lpstr>Thème Office</vt:lpstr>
      <vt:lpstr>Protocoles expérimentaux en Travaux Pratiques</vt:lpstr>
      <vt:lpstr>Identification du modèle de comportement d’un système ou d’un composant</vt:lpstr>
      <vt:lpstr>Modèle de comportement Comportement linéaire</vt:lpstr>
      <vt:lpstr>Modèle de comportement Identification du comportement d’un système d’ordre 1</vt:lpstr>
      <vt:lpstr>Modèle de comportement Identification du comportement d’un système d’ordre 2</vt:lpstr>
      <vt:lpstr>Moment d’inertie Inertie équivalente</vt:lpstr>
      <vt:lpstr>Détermination d’un moment d’inertie Inertie d’une pièce – Oscillations libres</vt:lpstr>
      <vt:lpstr>Détermination d’un moment d’inertie Inertie d’une pièce – Mise en mouvement grâce à un moteur</vt:lpstr>
      <vt:lpstr>Détermination de l’inertie équivalente d’un ensemble de pièces</vt:lpstr>
      <vt:lpstr>Détermination du frottement</vt:lpstr>
      <vt:lpstr>Détermination du frottement sec</vt:lpstr>
      <vt:lpstr>Détermination du frottement sec Protocoles</vt:lpstr>
      <vt:lpstr>Détermination du frottement visqueux</vt:lpstr>
      <vt:lpstr>Caractéristiques d’un moteur à courant continu</vt:lpstr>
      <vt:lpstr>Détermination de la résistance</vt:lpstr>
      <vt:lpstr>Détermination de la constante électrique ou de la constante de couple</vt:lpstr>
      <vt:lpstr>Détermination de l’inductance</vt:lpstr>
      <vt:lpstr>Détermination de l’inertie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29</cp:revision>
  <dcterms:created xsi:type="dcterms:W3CDTF">2021-12-09T09:25:13Z</dcterms:created>
  <dcterms:modified xsi:type="dcterms:W3CDTF">2024-06-01T19:49:28Z</dcterms:modified>
</cp:coreProperties>
</file>