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69" r:id="rId16"/>
    <p:sldId id="270" r:id="rId17"/>
    <p:sldId id="271" r:id="rId18"/>
    <p:sldId id="275" r:id="rId19"/>
    <p:sldId id="25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8"/>
    <a:srgbClr val="55687C"/>
    <a:srgbClr val="CEE3E0"/>
    <a:srgbClr val="CB4E3D"/>
    <a:srgbClr val="F6AB32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02/06/2024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02/06/2024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sec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pPr algn="just"/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11727542" cy="5529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Idées :</a:t>
                </a:r>
              </a:p>
              <a:p>
                <a:pPr lvl="1"/>
                <a:r>
                  <a:rPr lang="fr-FR" dirty="0"/>
                  <a:t>Frottement visqueux sur un mouvement de translation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Frottement visqueux sur un mouvement de rotation: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𝛼𝜔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𝑁𝑚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Le PFD ou le TEC peut souvent s’écrire sous la forme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2"/>
                <a:r>
                  <a:rPr lang="fr-FR" dirty="0"/>
                  <a:t>A vitesse constante, on a donc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Protocole expérimental</a:t>
                </a:r>
              </a:p>
              <a:p>
                <a:pPr lvl="1"/>
                <a:r>
                  <a:rPr lang="fr-FR" dirty="0"/>
                  <a:t>On réalise plusieurs essais en commandant le système à vitesse constante</a:t>
                </a:r>
              </a:p>
              <a:p>
                <a:pPr lvl="1"/>
                <a:r>
                  <a:rPr lang="fr-FR" dirty="0"/>
                  <a:t>Pour chaque essai on attend le régime permanent et on mesure le courant moteur et on en déduit le couple moteur (si le moteur est à 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𝐾𝑖</m:t>
                    </m:r>
                  </m:oMath>
                </a14:m>
                <a:r>
                  <a:rPr lang="fr-FR" dirty="0"/>
                  <a:t>). </a:t>
                </a:r>
              </a:p>
              <a:p>
                <a:r>
                  <a:rPr lang="fr-FR" dirty="0"/>
                  <a:t>Analyse des essais : </a:t>
                </a:r>
              </a:p>
              <a:p>
                <a:pPr lvl="1"/>
                <a:r>
                  <a:rPr lang="fr-FR" dirty="0"/>
                  <a:t>On trace le couple moteur en fonction de la vitesse de rotation du moteur (ou l’effort en fonction de la vitesse)</a:t>
                </a:r>
              </a:p>
              <a:p>
                <a:pPr lvl="1"/>
                <a:r>
                  <a:rPr lang="fr-FR" dirty="0"/>
                  <a:t>Si la courbe est une constante : le couple de frottement est sec uniquement</a:t>
                </a:r>
              </a:p>
              <a:p>
                <a:pPr lvl="1"/>
                <a:r>
                  <a:rPr lang="fr-FR" dirty="0"/>
                  <a:t>Si la courbe est une droite qui passe par l’origine, le couple de frottement est visqueux uniquement, la pente est le coefficient de frottement visqueux.</a:t>
                </a:r>
              </a:p>
              <a:p>
                <a:pPr lvl="1"/>
                <a:r>
                  <a:rPr lang="fr-FR" dirty="0"/>
                  <a:t>Si la courbe est une droite affine, l’ordonnée à l’origine est le couple frottement sec, la pente est le coefficient de frottement visqueux.</a:t>
                </a:r>
              </a:p>
              <a:p>
                <a:pPr lvl="1"/>
                <a:r>
                  <a:rPr lang="fr-FR" dirty="0"/>
                  <a:t>Si la courbe a une autre tendance, il faut choisir un </a:t>
                </a:r>
                <a:r>
                  <a:rPr lang="fr-FR"/>
                  <a:t>autre modèle…</a:t>
                </a:r>
                <a:endParaRPr lang="fr-FR" dirty="0"/>
              </a:p>
              <a:p>
                <a:pPr lvl="1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11727542" cy="5529144"/>
              </a:xfrm>
              <a:blipFill>
                <a:blip r:embed="rId2"/>
                <a:stretch>
                  <a:fillRect l="-468" t="-20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Ampèremètre en série avec le moteur</a:t>
                </a:r>
              </a:p>
              <a:p>
                <a:pPr lvl="1"/>
                <a:r>
                  <a:rPr lang="fr-FR" dirty="0"/>
                  <a:t>Voltmètre en parallèle avec le moteur</a:t>
                </a:r>
              </a:p>
              <a:p>
                <a:pPr lvl="1"/>
                <a:r>
                  <a:rPr lang="fr-FR" dirty="0"/>
                  <a:t>Le rotor est bloqué mécaniquement (pince par exemple)</a:t>
                </a:r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On augmente progressivement la tension avec l’alimentation stabilisée.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la courbe.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  <a:blipFill>
                <a:blip r:embed="rId2"/>
                <a:stretch>
                  <a:fillRect l="-1095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𝑹𝒊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fr-FR" sz="1800" b="1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  <a:blipFill>
                <a:blip r:embed="rId4"/>
                <a:stretch>
                  <a:fillRect l="-1176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 : bas 3">
            <a:extLst>
              <a:ext uri="{FF2B5EF4-FFF2-40B4-BE49-F238E27FC236}">
                <a16:creationId xmlns:a16="http://schemas.microsoft.com/office/drawing/2014/main" id="{3C2672FB-F6D4-1A24-9D5D-2FA15A2431CC}"/>
              </a:ext>
            </a:extLst>
          </p:cNvPr>
          <p:cNvSpPr/>
          <p:nvPr/>
        </p:nvSpPr>
        <p:spPr>
          <a:xfrm>
            <a:off x="9948428" y="1810102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99A00671-7264-8B70-DD28-433F3D1D6FB9}"/>
              </a:ext>
            </a:extLst>
          </p:cNvPr>
          <p:cNvSpPr txBox="1">
            <a:spLocks/>
          </p:cNvSpPr>
          <p:nvPr/>
        </p:nvSpPr>
        <p:spPr>
          <a:xfrm>
            <a:off x="8760296" y="4581128"/>
            <a:ext cx="3214298" cy="2196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Remarque :</a:t>
            </a:r>
          </a:p>
          <a:p>
            <a:pPr lvl="1"/>
            <a:r>
              <a:rPr lang="fr-FR" sz="1600" dirty="0"/>
              <a:t>Pourquoi ne pas mesurer R à l’ohm-mètre ? </a:t>
            </a:r>
          </a:p>
          <a:p>
            <a:pPr lvl="1" algn="just"/>
            <a:r>
              <a:rPr lang="fr-FR" sz="1600" dirty="0"/>
              <a:t>A cause de la position des  balais... </a:t>
            </a:r>
          </a:p>
          <a:p>
            <a:pPr lvl="1"/>
            <a:r>
              <a:rPr lang="fr-FR" sz="1600" dirty="0"/>
              <a:t>Mais pourquoi on n’a pas le même problème avec le rotor bloqué ?</a:t>
            </a:r>
          </a:p>
          <a:p>
            <a:pPr lvl="1"/>
            <a:r>
              <a:rPr lang="fr-FR" sz="1600" dirty="0"/>
              <a:t>Question à résoudre….</a:t>
            </a:r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vitesse constante, en régime permanent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𝑐𝑠𝑡𝑒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𝑐𝑡𝑒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/>
                  <a:t> est connue grâce à la diapo précédente</a:t>
                </a:r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2000" i="1" dirty="0"/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Voltmètre sur la source</a:t>
                </a:r>
              </a:p>
              <a:p>
                <a:pPr lvl="1"/>
                <a:r>
                  <a:rPr lang="fr-FR" dirty="0"/>
                  <a:t>Ampèremètre dans le circuit</a:t>
                </a:r>
              </a:p>
              <a:p>
                <a:pPr lvl="1"/>
                <a:r>
                  <a:rPr lang="fr-FR" dirty="0"/>
                  <a:t>Tachymètre pour mesurer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Pour des tensions différentes, on mesure, en RP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espère alors avoir une droite passant par l’origine et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  <a:blipFill>
                <a:blip r:embed="rId4"/>
                <a:stretch>
                  <a:fillRect l="-1253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bas 6">
            <a:extLst>
              <a:ext uri="{FF2B5EF4-FFF2-40B4-BE49-F238E27FC236}">
                <a16:creationId xmlns:a16="http://schemas.microsoft.com/office/drawing/2014/main" id="{DDC526B5-60C0-081F-CCD9-07AB3896008E}"/>
              </a:ext>
            </a:extLst>
          </p:cNvPr>
          <p:cNvSpPr/>
          <p:nvPr/>
        </p:nvSpPr>
        <p:spPr>
          <a:xfrm>
            <a:off x="10200456" y="2098134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rotor bloqué, on a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000" i="1" dirty="0"/>
                  <a:t> </a:t>
                </a:r>
                <a:r>
                  <a:rPr lang="fr-FR" sz="2000" dirty="0"/>
                  <a:t> 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𝐿𝑝𝐼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sz="2000" i="1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𝐿𝑝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2000" i="1" dirty="0"/>
                  <a:t>. On a donc, pour un échelon de tension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fr-FR" sz="2000" i="1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r-FR" sz="2000" i="1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Générateur Basse fréquence. </a:t>
                </a:r>
              </a:p>
              <a:p>
                <a:pPr lvl="1"/>
                <a:r>
                  <a:rPr lang="fr-FR" dirty="0"/>
                  <a:t>Oscilloscope avec pince ampèremétrique pour la mesure du courant. </a:t>
                </a:r>
              </a:p>
              <a:p>
                <a:pPr lvl="1"/>
                <a:r>
                  <a:rPr lang="fr-FR" b="0" dirty="0"/>
                  <a:t>Oscilloscope avec mesure de la tension source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Sollicitation du moteur avec des créneaux. </a:t>
                </a:r>
              </a:p>
              <a:p>
                <a:pPr lvl="1"/>
                <a:r>
                  <a:rPr lang="fr-FR" dirty="0"/>
                  <a:t>Mesure de la constante de temps</a:t>
                </a:r>
              </a:p>
              <a:p>
                <a:pPr lvl="1"/>
                <a:r>
                  <a:rPr lang="fr-FR" dirty="0"/>
                  <a:t>Calcul de L.</a:t>
                </a:r>
              </a:p>
              <a:p>
                <a:pPr lvl="1"/>
                <a:r>
                  <a:rPr lang="fr-FR" dirty="0"/>
                  <a:t>(Plusieurs essais éventuellement, pour faire une moyenne).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Exprimons la fonction de transfert du moteur dans le domaine de Laplace 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8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71C3288-508A-F830-AD9D-FD3BE6B6C6D0}"/>
              </a:ext>
            </a:extLst>
          </p:cNvPr>
          <p:cNvCxnSpPr>
            <a:cxnSpLocks/>
          </p:cNvCxnSpPr>
          <p:nvPr/>
        </p:nvCxnSpPr>
        <p:spPr>
          <a:xfrm flipV="1">
            <a:off x="11136544" y="1872970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FEBE480-2096-1166-B319-DAD7798AEEA4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54708" y="2291134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b="1" dirty="0"/>
                  <a:t>Idée : on fait penduler la pièce autour de son axe et on relie la période d’oscillation à l’inertie. </a:t>
                </a:r>
              </a:p>
              <a:p>
                <a:r>
                  <a:rPr lang="fr-FR" b="1" dirty="0"/>
                  <a:t>Modèle issu du TMD (ou du TEC)</a:t>
                </a:r>
              </a:p>
              <a:p>
                <a:pPr lvl="1"/>
                <a:r>
                  <a:rPr lang="fr-FR" dirty="0"/>
                  <a:t>On isole la pièce</a:t>
                </a:r>
              </a:p>
              <a:p>
                <a:pPr lvl="1"/>
                <a:r>
                  <a:rPr lang="fr-FR" dirty="0"/>
                  <a:t>BAME :</a:t>
                </a:r>
              </a:p>
              <a:p>
                <a:pPr lvl="2"/>
                <a:r>
                  <a:rPr lang="fr-FR" dirty="0"/>
                  <a:t>Pesanteur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Frottements dans la liaison pivot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Action de la liaison pivot</a:t>
                </a:r>
              </a:p>
              <a:p>
                <a:pPr lvl="1"/>
                <a:r>
                  <a:rPr lang="fr-FR" dirty="0"/>
                  <a:t>TMD en O en projection sur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fait l’hypothèse que le frottement est nul</a:t>
                </a:r>
              </a:p>
              <a:p>
                <a:pPr lvl="1"/>
                <a:r>
                  <a:rPr lang="fr-FR" dirty="0"/>
                  <a:t>On linéarise l’équation différentielle (Pour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∈[−110°,−70°]</m:t>
                    </m:r>
                  </m:oMath>
                </a14:m>
                <a:r>
                  <a:rPr lang="fr-FR" dirty="0"/>
                  <a:t>)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vl="1"/>
                <a:r>
                  <a:rPr lang="fr-FR" dirty="0"/>
                  <a:t>La solution de l’équation différentielles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𝐿𝑀𝑔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De plus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𝐿𝑀𝑔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On peut donc en déduire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la période de pendulation</a:t>
                </a:r>
              </a:p>
              <a:p>
                <a:pPr lvl="1"/>
                <a:r>
                  <a:rPr lang="fr-FR" dirty="0"/>
                  <a:t>On mesure la période avec un chronomètre</a:t>
                </a:r>
              </a:p>
              <a:p>
                <a:pPr lvl="1"/>
                <a:r>
                  <a:rPr lang="fr-FR" dirty="0"/>
                  <a:t>Codeur incrémental ou potentiomètre sur la pivot</a:t>
                </a:r>
              </a:p>
              <a:p>
                <a:pPr lvl="1"/>
                <a:r>
                  <a:rPr lang="fr-FR" dirty="0"/>
                  <a:t>Vidéo + </a:t>
                </a:r>
                <a:r>
                  <a:rPr lang="fr-FR" dirty="0" err="1"/>
                  <a:t>tracking</a:t>
                </a:r>
                <a:r>
                  <a:rPr lang="fr-FR" dirty="0"/>
                  <a:t> d’un point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fr-FR" b="1" dirty="0"/>
                  <a:t> avec une balance</a:t>
                </a:r>
              </a:p>
              <a:p>
                <a:r>
                  <a:rPr lang="fr-FR" b="1" dirty="0"/>
                  <a:t>Reste à estimer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4F389-07A9-8B90-3981-3858FFDB96D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034721" y="2604994"/>
            <a:ext cx="797025" cy="107070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E91F96B8-5118-342F-B4AF-2176F6ADDB98}"/>
              </a:ext>
            </a:extLst>
          </p:cNvPr>
          <p:cNvSpPr/>
          <p:nvPr/>
        </p:nvSpPr>
        <p:spPr>
          <a:xfrm>
            <a:off x="11487731" y="3288257"/>
            <a:ext cx="667622" cy="707056"/>
          </a:xfrm>
          <a:prstGeom prst="clou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/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blipFill>
                <a:blip r:embed="rId3"/>
                <a:stretch>
                  <a:fillRect l="-72727" r="-30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F21BB-BCB7-2555-7ABB-337EC4FE09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136544" y="2212853"/>
            <a:ext cx="0" cy="349964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E16F20C-46B3-74AA-4067-BF8A1E3149C8}"/>
              </a:ext>
            </a:extLst>
          </p:cNvPr>
          <p:cNvCxnSpPr>
            <a:cxnSpLocks/>
          </p:cNvCxnSpPr>
          <p:nvPr/>
        </p:nvCxnSpPr>
        <p:spPr>
          <a:xfrm flipH="1">
            <a:off x="10936756" y="2228093"/>
            <a:ext cx="399568" cy="0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830AD02-F298-29A1-9B08-742A9538212B}"/>
              </a:ext>
            </a:extLst>
          </p:cNvPr>
          <p:cNvSpPr>
            <a:spLocks/>
          </p:cNvSpPr>
          <p:nvPr/>
        </p:nvSpPr>
        <p:spPr>
          <a:xfrm>
            <a:off x="10992544" y="25628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/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/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/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/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7A593F-E081-E564-D3F9-2DACE35C9451}"/>
              </a:ext>
            </a:extLst>
          </p:cNvPr>
          <p:cNvCxnSpPr>
            <a:cxnSpLocks/>
          </p:cNvCxnSpPr>
          <p:nvPr/>
        </p:nvCxnSpPr>
        <p:spPr>
          <a:xfrm>
            <a:off x="11870268" y="3872528"/>
            <a:ext cx="0" cy="7118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/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blipFill>
                <a:blip r:embed="rId8"/>
                <a:stretch>
                  <a:fillRect t="-10909" r="-3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3E9BF695-47DA-91AE-B4F6-784084501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7116" y="1583684"/>
            <a:ext cx="2162201" cy="215436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2F4CBB-4A95-2EF1-07DF-EA1C9E18551E}"/>
              </a:ext>
            </a:extLst>
          </p:cNvPr>
          <p:cNvSpPr>
            <a:spLocks/>
          </p:cNvSpPr>
          <p:nvPr/>
        </p:nvSpPr>
        <p:spPr>
          <a:xfrm>
            <a:off x="11100540" y="267947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A9A24E-E1BF-458F-BCC0-9AA859798AF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57280" y="5120004"/>
            <a:ext cx="2753360" cy="17379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DE5613-1283-E184-C6FA-27537441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043" y="5140152"/>
            <a:ext cx="1077147" cy="8856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D8646E7-5ADB-3F49-3D47-C929984E6E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470" r="26614"/>
          <a:stretch/>
        </p:blipFill>
        <p:spPr>
          <a:xfrm>
            <a:off x="10543429" y="5634019"/>
            <a:ext cx="1429443" cy="11636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B65226-7C5F-54CC-D139-5D9777618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0640" y="5582979"/>
            <a:ext cx="1759454" cy="1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Mise en mouvement grâce à un 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Idée : faire tourner la pièce grâce à un moteur dans un plan où la pesanteur ne travaille pas</a:t>
                </a:r>
              </a:p>
              <a:p>
                <a:endParaRPr lang="fr-FR" dirty="0"/>
              </a:p>
              <a:p>
                <a:r>
                  <a:rPr lang="fr-FR" dirty="0"/>
                  <a:t>Modélisation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à accélération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accélération constante.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On fait tourner le moteur avec une accélération constante; donc une vitesse linéaire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. Pour cela on alimente la moteur avec une tension linéaire (rampe)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grâce au courant induit dans le moteur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Grand écran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Mise en mouvement grâce à un moteur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résistance</vt:lpstr>
      <vt:lpstr>Détermination de la constante électrique ou de la constante de couple</vt:lpstr>
      <vt:lpstr>Détermination de l’inductance</vt:lpstr>
      <vt:lpstr>Détermination de l’inertie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30</cp:revision>
  <dcterms:created xsi:type="dcterms:W3CDTF">2021-12-09T09:25:13Z</dcterms:created>
  <dcterms:modified xsi:type="dcterms:W3CDTF">2024-06-02T18:22:38Z</dcterms:modified>
</cp:coreProperties>
</file>