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7" r:id="rId3"/>
    <p:sldId id="268" r:id="rId4"/>
    <p:sldId id="269" r:id="rId5"/>
    <p:sldId id="271" r:id="rId6"/>
    <p:sldId id="272" r:id="rId7"/>
    <p:sldId id="273" r:id="rId8"/>
    <p:sldId id="274" r:id="rId9"/>
    <p:sldId id="275" r:id="rId10"/>
    <p:sldId id="276" r:id="rId11"/>
    <p:sldId id="277" r:id="rId12"/>
    <p:sldId id="278" r:id="rId13"/>
    <p:sldId id="270" r:id="rId14"/>
    <p:sldId id="279" r:id="rId15"/>
    <p:sldId id="280" r:id="rId16"/>
    <p:sldId id="281" r:id="rId17"/>
    <p:sldId id="282" r:id="rId18"/>
    <p:sldId id="283" r:id="rId19"/>
    <p:sldId id="284" r:id="rId20"/>
    <p:sldId id="28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687C"/>
    <a:srgbClr val="CEE3E0"/>
    <a:srgbClr val="CB4E3D"/>
    <a:srgbClr val="F6AB32"/>
    <a:srgbClr val="455368"/>
    <a:srgbClr val="1CAE97"/>
    <a:srgbClr val="118977"/>
    <a:srgbClr val="D1E5E2"/>
    <a:srgbClr val="CCE4DF"/>
    <a:srgbClr val="1DAE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9C2B7-2340-4B17-AD23-4C674DC72124}" type="datetimeFigureOut">
              <a:rPr lang="fr-FR" smtClean="0"/>
              <a:t>19/06/2022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0955B-1063-41C6-B0A0-F15B79B2AA51}" type="slidenum">
              <a:rPr lang="fr-FR" smtClean="0"/>
              <a:t>‹N°›</a:t>
            </a:fld>
            <a:endParaRPr lang="fr-FR"/>
          </a:p>
        </p:txBody>
      </p:sp>
    </p:spTree>
    <p:extLst>
      <p:ext uri="{BB962C8B-B14F-4D97-AF65-F5344CB8AC3E}">
        <p14:creationId xmlns:p14="http://schemas.microsoft.com/office/powerpoint/2010/main" val="46515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BE1D80D7-E795-47DF-A270-8934FAE3AB7E}"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12627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itre de section XP">
    <p:spTree>
      <p:nvGrpSpPr>
        <p:cNvPr id="1" name=""/>
        <p:cNvGrpSpPr/>
        <p:nvPr/>
      </p:nvGrpSpPr>
      <p:grpSpPr>
        <a:xfrm>
          <a:off x="0" y="0"/>
          <a:ext cx="0" cy="0"/>
          <a:chOff x="0" y="0"/>
          <a:chExt cx="0" cy="0"/>
        </a:xfrm>
      </p:grpSpPr>
      <p:sp>
        <p:nvSpPr>
          <p:cNvPr id="2" name="Titre 1"/>
          <p:cNvSpPr>
            <a:spLocks noGrp="1"/>
          </p:cNvSpPr>
          <p:nvPr>
            <p:ph type="title"/>
          </p:nvPr>
        </p:nvSpPr>
        <p:spPr>
          <a:xfrm>
            <a:off x="5760000" y="0"/>
            <a:ext cx="6037553" cy="1600200"/>
          </a:xfrm>
        </p:spPr>
        <p:txBody>
          <a:bodyPr anchor="ctr" anchorCtr="0"/>
          <a:lstStyle>
            <a:lvl1pPr>
              <a:defRPr sz="3200"/>
            </a:lvl1pPr>
          </a:lstStyle>
          <a:p>
            <a:r>
              <a:rPr lang="fr-FR" dirty="0"/>
              <a:t>Modifiez le style du titre</a:t>
            </a:r>
          </a:p>
        </p:txBody>
      </p:sp>
      <p:sp>
        <p:nvSpPr>
          <p:cNvPr id="3" name="Espace réservé pour une image  2"/>
          <p:cNvSpPr>
            <a:spLocks noGrp="1"/>
          </p:cNvSpPr>
          <p:nvPr>
            <p:ph type="pic" idx="1"/>
          </p:nvPr>
        </p:nvSpPr>
        <p:spPr>
          <a:xfrm>
            <a:off x="0" y="0"/>
            <a:ext cx="5760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5800874" y="1885278"/>
            <a:ext cx="5996679" cy="49727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8" name="Rectangle 7"/>
          <p:cNvSpPr/>
          <p:nvPr userDrawn="1"/>
        </p:nvSpPr>
        <p:spPr>
          <a:xfrm>
            <a:off x="7895753" y="1564341"/>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1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73B48DC-66E5-4596-9135-7E043A6DB25F}"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571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BFCBD7F-D5DA-4F8D-B651-1A3D9E7B4713}"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14926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350EF65-4ABC-49B6-B8C2-CC51A8302A79}"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7" name="Rectangle 6"/>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176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EE1FE79D-B2B2-4314-98C2-97D1765D683E}" type="datetime1">
              <a:rPr lang="fr-FR" smtClean="0"/>
              <a:t>19/06/2022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86752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FA7A77D-18E6-48E1-B98A-CB51CCB05D3E}" type="datetime1">
              <a:rPr lang="fr-FR" smtClean="0"/>
              <a:t>19/06/2022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8" name="Rectangle 7"/>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5672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A21FB86-5F63-475F-95DE-71FE06FEDD9D}" type="datetime1">
              <a:rPr lang="fr-FR" smtClean="0"/>
              <a:t>19/06/2022</a:t>
            </a:fld>
            <a:endParaRPr lang="fr-FR"/>
          </a:p>
        </p:txBody>
      </p:sp>
      <p:sp>
        <p:nvSpPr>
          <p:cNvPr id="8" name="Espace réservé du pied de page 7"/>
          <p:cNvSpPr>
            <a:spLocks noGrp="1"/>
          </p:cNvSpPr>
          <p:nvPr>
            <p:ph type="ftr" sz="quarter" idx="11"/>
          </p:nvPr>
        </p:nvSpPr>
        <p:spPr/>
        <p:txBody>
          <a:bodyPr/>
          <a:lstStyle/>
          <a:p>
            <a:r>
              <a:rPr lang="fr-FR"/>
              <a:t>Xavier PESSOLES</a:t>
            </a:r>
          </a:p>
        </p:txBody>
      </p:sp>
      <p:sp>
        <p:nvSpPr>
          <p:cNvPr id="9" name="Espace réservé du numéro de diapositive 8"/>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0655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223160-E747-4298-BF2C-FC1DD17DCC41}" type="datetime1">
              <a:rPr lang="fr-FR" smtClean="0"/>
              <a:t>19/06/2022</a:t>
            </a:fld>
            <a:endParaRPr lang="fr-FR"/>
          </a:p>
        </p:txBody>
      </p:sp>
      <p:sp>
        <p:nvSpPr>
          <p:cNvPr id="4" name="Espace réservé du pied de page 3"/>
          <p:cNvSpPr>
            <a:spLocks noGrp="1"/>
          </p:cNvSpPr>
          <p:nvPr>
            <p:ph type="ftr" sz="quarter" idx="11"/>
          </p:nvPr>
        </p:nvSpPr>
        <p:spPr/>
        <p:txBody>
          <a:bodyPr/>
          <a:lstStyle/>
          <a:p>
            <a:r>
              <a:rPr lang="fr-FR"/>
              <a:t>Xavier PESSOLES</a:t>
            </a:r>
          </a:p>
        </p:txBody>
      </p:sp>
      <p:sp>
        <p:nvSpPr>
          <p:cNvPr id="5" name="Espace réservé du numéro de diapositive 4"/>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6" name="Rectangle 5"/>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84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EA20B08-C7D8-4E26-9D27-1835A20019FC}" type="datetime1">
              <a:rPr lang="fr-FR" smtClean="0"/>
              <a:t>19/06/2022</a:t>
            </a:fld>
            <a:endParaRPr lang="fr-FR"/>
          </a:p>
        </p:txBody>
      </p:sp>
      <p:sp>
        <p:nvSpPr>
          <p:cNvPr id="3" name="Espace réservé du pied de page 2"/>
          <p:cNvSpPr>
            <a:spLocks noGrp="1"/>
          </p:cNvSpPr>
          <p:nvPr>
            <p:ph type="ftr" sz="quarter" idx="11"/>
          </p:nvPr>
        </p:nvSpPr>
        <p:spPr/>
        <p:txBody>
          <a:bodyPr/>
          <a:lstStyle/>
          <a:p>
            <a:r>
              <a:rPr lang="fr-FR"/>
              <a:t>Xavier PESSOLES</a:t>
            </a:r>
          </a:p>
        </p:txBody>
      </p:sp>
      <p:sp>
        <p:nvSpPr>
          <p:cNvPr id="4" name="Espace réservé du numéro de diapositive 3"/>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27616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3BA82F3-944C-411F-B3D2-58FB800E25BF}" type="datetime1">
              <a:rPr lang="fr-FR" smtClean="0"/>
              <a:t>19/06/2022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48839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A59CB88-89C1-4EE1-8CE8-7B5CFB197E54}" type="datetime1">
              <a:rPr lang="fr-FR" smtClean="0"/>
              <a:t>19/06/2022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1745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96258" y="1"/>
            <a:ext cx="11399484" cy="1021976"/>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232229" y="1248228"/>
            <a:ext cx="11727542" cy="5110161"/>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232229" y="6403215"/>
            <a:ext cx="2743200" cy="365125"/>
          </a:xfrm>
          <a:prstGeom prst="rect">
            <a:avLst/>
          </a:prstGeom>
        </p:spPr>
        <p:txBody>
          <a:bodyPr vert="horz" lIns="91440" tIns="45720" rIns="91440" bIns="45720" rtlCol="0" anchor="ctr"/>
          <a:lstStyle>
            <a:lvl1pPr algn="l">
              <a:defRPr sz="1050">
                <a:solidFill>
                  <a:srgbClr val="D1E5E2"/>
                </a:solidFill>
                <a:latin typeface="Adobe Gothic Std B" panose="020B0800000000000000" pitchFamily="34" charset="-128"/>
                <a:ea typeface="Adobe Gothic Std B" panose="020B0800000000000000" pitchFamily="34" charset="-128"/>
              </a:defRPr>
            </a:lvl1pPr>
          </a:lstStyle>
          <a:p>
            <a:fld id="{DD926776-FF8D-4ACB-B9C3-460D6EA75E10}" type="datetime1">
              <a:rPr lang="fr-FR" smtClean="0"/>
              <a:t>19/06/2022</a:t>
            </a:fld>
            <a:endParaRPr lang="fr-FR"/>
          </a:p>
        </p:txBody>
      </p:sp>
      <p:sp>
        <p:nvSpPr>
          <p:cNvPr id="5" name="Espace réservé du pied de page 4"/>
          <p:cNvSpPr>
            <a:spLocks noGrp="1"/>
          </p:cNvSpPr>
          <p:nvPr>
            <p:ph type="ftr" sz="quarter" idx="3"/>
          </p:nvPr>
        </p:nvSpPr>
        <p:spPr>
          <a:xfrm>
            <a:off x="4038599" y="6403214"/>
            <a:ext cx="4114800" cy="365125"/>
          </a:xfrm>
          <a:prstGeom prst="rect">
            <a:avLst/>
          </a:prstGeom>
        </p:spPr>
        <p:txBody>
          <a:bodyPr vert="horz" lIns="91440" tIns="45720" rIns="91440" bIns="45720" rtlCol="0" anchor="ctr"/>
          <a:lstStyle>
            <a:lvl1pPr algn="ctr">
              <a:defRPr sz="1050">
                <a:solidFill>
                  <a:srgbClr val="CCE4DF"/>
                </a:solidFill>
                <a:latin typeface="Adobe Gothic Std B" panose="020B0800000000000000" pitchFamily="34" charset="-128"/>
                <a:ea typeface="Adobe Gothic Std B" panose="020B0800000000000000" pitchFamily="34" charset="-128"/>
              </a:defRPr>
            </a:lvl1pPr>
          </a:lstStyle>
          <a:p>
            <a:r>
              <a:rPr lang="fr-FR"/>
              <a:t>Xavier PESSOLES</a:t>
            </a:r>
            <a:endParaRPr lang="fr-FR" dirty="0"/>
          </a:p>
        </p:txBody>
      </p:sp>
      <p:sp>
        <p:nvSpPr>
          <p:cNvPr id="11" name="Ellipse 10"/>
          <p:cNvSpPr/>
          <p:nvPr userDrawn="1"/>
        </p:nvSpPr>
        <p:spPr>
          <a:xfrm>
            <a:off x="11795742" y="35861"/>
            <a:ext cx="360398" cy="360398"/>
          </a:xfrm>
          <a:prstGeom prst="ellipse">
            <a:avLst/>
          </a:prstGeom>
          <a:solidFill>
            <a:srgbClr val="1DAE9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fld id="{02196018-509E-4570-898D-D0D576E6803E}" type="slidenum">
              <a:rPr lang="fr-FR" sz="1100" smtClean="0">
                <a:latin typeface="Segoe UI Semibold" panose="020B0702040204020203" pitchFamily="34" charset="0"/>
                <a:ea typeface="Adobe Gothic Std B" panose="020B0800000000000000" pitchFamily="34" charset="-128"/>
                <a:cs typeface="Segoe UI Semibold" panose="020B0702040204020203" pitchFamily="34" charset="0"/>
              </a:rPr>
              <a:pPr/>
              <a:t>‹N°›</a:t>
            </a:fld>
            <a:endParaRPr lang="fr-FR" sz="1100" dirty="0">
              <a:latin typeface="Segoe UI Semibold" panose="020B0702040204020203" pitchFamily="34" charset="0"/>
              <a:ea typeface="Adobe Gothic Std B" panose="020B0800000000000000" pitchFamily="34" charset="-128"/>
              <a:cs typeface="Segoe UI Semibold" panose="020B0702040204020203" pitchFamily="34" charset="0"/>
            </a:endParaRPr>
          </a:p>
        </p:txBody>
      </p:sp>
    </p:spTree>
    <p:extLst>
      <p:ext uri="{BB962C8B-B14F-4D97-AF65-F5344CB8AC3E}">
        <p14:creationId xmlns:p14="http://schemas.microsoft.com/office/powerpoint/2010/main" val="324162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dt="0"/>
  <p:txStyles>
    <p:titleStyle>
      <a:lvl1pPr algn="ctr" defTabSz="914400" rtl="0" eaLnBrk="1" latinLnBrk="0" hangingPunct="1">
        <a:lnSpc>
          <a:spcPct val="90000"/>
        </a:lnSpc>
        <a:spcBef>
          <a:spcPct val="0"/>
        </a:spcBef>
        <a:buNone/>
        <a:defRPr sz="3200" b="0" kern="1200">
          <a:solidFill>
            <a:srgbClr val="455368"/>
          </a:solidFill>
          <a:latin typeface="Segoe UI Semibold" panose="020B0702040204020203" pitchFamily="34" charset="0"/>
          <a:ea typeface="Adobe Gothic Std B" panose="020B0800000000000000" pitchFamily="34" charset="-128"/>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Présentation des épreuves orales</a:t>
            </a:r>
          </a:p>
        </p:txBody>
      </p:sp>
      <p:sp>
        <p:nvSpPr>
          <p:cNvPr id="3" name="Sous-titre 2"/>
          <p:cNvSpPr>
            <a:spLocks noGrp="1"/>
          </p:cNvSpPr>
          <p:nvPr>
            <p:ph type="subTitle" idx="1"/>
          </p:nvPr>
        </p:nvSpPr>
        <p:spPr/>
        <p:txBody>
          <a:bodyPr/>
          <a:lstStyle/>
          <a:p>
            <a:r>
              <a:rPr lang="fr-FR" dirty="0"/>
              <a:t>Filière PSI</a:t>
            </a:r>
          </a:p>
          <a:p>
            <a:r>
              <a:rPr lang="fr-FR" dirty="0"/>
              <a:t>Centrale </a:t>
            </a:r>
            <a:r>
              <a:rPr lang="fr-FR" dirty="0" err="1"/>
              <a:t>Supelec</a:t>
            </a:r>
            <a:r>
              <a:rPr lang="fr-FR" dirty="0"/>
              <a:t>, Concours Commun Mines Ponts, </a:t>
            </a:r>
            <a:r>
              <a:rPr lang="fr-FR" dirty="0" err="1"/>
              <a:t>CCINP</a:t>
            </a:r>
            <a:r>
              <a:rPr lang="fr-FR" dirty="0"/>
              <a:t>, X-ENS, Mines Telecom</a:t>
            </a:r>
          </a:p>
        </p:txBody>
      </p:sp>
      <p:sp>
        <p:nvSpPr>
          <p:cNvPr id="4" name="Espace réservé du pied de page 3">
            <a:extLst>
              <a:ext uri="{FF2B5EF4-FFF2-40B4-BE49-F238E27FC236}">
                <a16:creationId xmlns:a16="http://schemas.microsoft.com/office/drawing/2014/main" id="{4732D0B9-5516-B125-68C2-AA24D1517F3E}"/>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1866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Simulations numériques</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normAutofit/>
          </a:bodyPr>
          <a:lstStyle/>
          <a:p>
            <a:r>
              <a:rPr lang="fr-FR" dirty="0"/>
              <a:t>Les modélisations et simulations s’appuient sur Scilab et Python</a:t>
            </a:r>
          </a:p>
          <a:p>
            <a:r>
              <a:rPr lang="fr-FR" dirty="0"/>
              <a:t>Elles sont utilisées dans les cas suivants</a:t>
            </a:r>
          </a:p>
          <a:p>
            <a:pPr lvl="1"/>
            <a:r>
              <a:rPr lang="fr-FR" dirty="0"/>
              <a:t>un apport d’informations facilitant la compréhension du système ;</a:t>
            </a:r>
          </a:p>
          <a:p>
            <a:pPr lvl="1"/>
            <a:r>
              <a:rPr lang="fr-FR" dirty="0"/>
              <a:t>la simplification de la résolution d’une partie de l’étude ;</a:t>
            </a:r>
          </a:p>
          <a:p>
            <a:pPr lvl="1"/>
            <a:r>
              <a:rPr lang="fr-FR" dirty="0"/>
              <a:t>une modification paramétrique d’un modèle déjà construit pour l’adapter au  système étudié (les valeurs des paramètres sont issues des documents fournis, obtenus au préalable par identification expérimentale ou encore en utilisant un modèle de connaissances fourni) ;</a:t>
            </a:r>
          </a:p>
          <a:p>
            <a:pPr lvl="1"/>
            <a:r>
              <a:rPr lang="fr-FR" dirty="0"/>
              <a:t>la détermination de résultats dont l’obtention sans outil de calcul ou de simulation numérique est fastidieuse ou difficile.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62898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77500" lnSpcReduction="20000"/>
          </a:bodyPr>
          <a:lstStyle/>
          <a:p>
            <a:r>
              <a:rPr lang="fr-FR" dirty="0"/>
              <a:t>Remarques générales </a:t>
            </a:r>
          </a:p>
          <a:p>
            <a:pPr lvl="1"/>
            <a:r>
              <a:rPr lang="fr-FR" dirty="0"/>
              <a:t>Lire les documents</a:t>
            </a:r>
          </a:p>
          <a:p>
            <a:pPr lvl="1"/>
            <a:r>
              <a:rPr lang="fr-FR" dirty="0"/>
              <a:t>Lors des restitutions auprès du jury, évoquer l’ensemble des tâches, expérimentations, modélisations réalisées (seuls les échanges avec le jury sont évalués)</a:t>
            </a:r>
          </a:p>
          <a:p>
            <a:pPr lvl="1"/>
            <a:r>
              <a:rPr lang="fr-FR" dirty="0"/>
              <a:t>Utiliser des schémas ou des diagrammes en rapport avec les explications </a:t>
            </a:r>
          </a:p>
          <a:p>
            <a:pPr lvl="1"/>
            <a:r>
              <a:rPr lang="fr-FR" dirty="0"/>
              <a:t>Utiliser les diaporamas avec discernement (inutile de recopier des données déjà présentes sur vos feuilles ou sur d’autres documents). </a:t>
            </a:r>
          </a:p>
          <a:p>
            <a:r>
              <a:rPr lang="fr-FR" dirty="0"/>
              <a:t>Partie en autonomie : </a:t>
            </a:r>
          </a:p>
          <a:p>
            <a:pPr lvl="1"/>
            <a:r>
              <a:rPr lang="fr-FR" dirty="0"/>
              <a:t>Bien lire les documents et réfléchir à la démarche avant de se lancer dans les calculs, schémas, mesures</a:t>
            </a:r>
          </a:p>
          <a:p>
            <a:r>
              <a:rPr lang="fr-FR" dirty="0"/>
              <a:t>Expérimentations </a:t>
            </a:r>
          </a:p>
          <a:p>
            <a:pPr lvl="1"/>
            <a:r>
              <a:rPr lang="fr-FR" dirty="0"/>
              <a:t>Être rigoureux dans l’analyse des essais ou des courbes</a:t>
            </a:r>
          </a:p>
          <a:p>
            <a:pPr lvl="1"/>
            <a:r>
              <a:rPr lang="fr-FR" dirty="0"/>
              <a:t>Penser à extraire des grandeurs chiffrées</a:t>
            </a:r>
          </a:p>
          <a:p>
            <a:pPr lvl="1"/>
            <a:r>
              <a:rPr lang="fr-FR" dirty="0"/>
              <a:t>Penser à comparer les valeurs identifiées avec celles du cahier des charges</a:t>
            </a:r>
          </a:p>
          <a:p>
            <a:r>
              <a:rPr lang="fr-FR" dirty="0"/>
              <a:t>En automatique </a:t>
            </a:r>
          </a:p>
          <a:p>
            <a:pPr lvl="1"/>
            <a:r>
              <a:rPr lang="fr-FR" dirty="0"/>
              <a:t>Améliorer l’analyse des comparaisons modèle/réel</a:t>
            </a:r>
          </a:p>
          <a:p>
            <a:pPr lvl="1"/>
            <a:r>
              <a:rPr lang="fr-FR" dirty="0"/>
              <a:t>Améliorer les connaissances sur les liens entre réponse harmonique et comportement du système dans le domaine temporel</a:t>
            </a:r>
          </a:p>
          <a:p>
            <a:pPr lvl="1"/>
            <a:r>
              <a:rPr lang="fr-FR" dirty="0"/>
              <a:t>Améliorer l’interprétation des diagrammes de Bode</a:t>
            </a:r>
          </a:p>
          <a:p>
            <a:pPr lvl="1"/>
            <a:endParaRPr lang="fr-FR" dirty="0"/>
          </a:p>
          <a:p>
            <a:pPr lvl="1"/>
            <a:endParaRPr lang="fr-FR" dirty="0"/>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138C4429-8A5A-9F8D-BF5C-7884AC5C2861}"/>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73435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92500" lnSpcReduction="20000"/>
          </a:bodyPr>
          <a:lstStyle/>
          <a:p>
            <a:r>
              <a:rPr lang="fr-FR" dirty="0"/>
              <a:t>Modélisation</a:t>
            </a:r>
          </a:p>
          <a:p>
            <a:pPr lvl="1"/>
            <a:r>
              <a:rPr lang="fr-FR" dirty="0"/>
              <a:t>Maîtriser les méthodes de résolution en statique, dynamique, énergétique</a:t>
            </a:r>
          </a:p>
          <a:p>
            <a:pPr lvl="1"/>
            <a:r>
              <a:rPr lang="fr-FR" dirty="0"/>
              <a:t>Maîtriser le TEC</a:t>
            </a:r>
          </a:p>
          <a:p>
            <a:pPr lvl="1"/>
            <a:r>
              <a:rPr lang="fr-FR" dirty="0"/>
              <a:t>Maîtriser les quantités équivalentes ramenées à l’axe d’un actionneur (inertie, masse, force, couple…)</a:t>
            </a:r>
          </a:p>
          <a:p>
            <a:pPr lvl="1"/>
            <a:r>
              <a:rPr lang="fr-FR" dirty="0"/>
              <a:t>Mieux maîtriser la modélisation par schéma cinématique et la justification des liaisons</a:t>
            </a:r>
          </a:p>
          <a:p>
            <a:r>
              <a:rPr lang="fr-FR" dirty="0"/>
              <a:t>Utilisation de l’outil informatique</a:t>
            </a:r>
          </a:p>
          <a:p>
            <a:pPr lvl="1"/>
            <a:r>
              <a:rPr lang="fr-FR" dirty="0"/>
              <a:t>La programmation en Python est à maitriser</a:t>
            </a:r>
          </a:p>
          <a:p>
            <a:pPr lvl="1"/>
            <a:r>
              <a:rPr lang="fr-FR" dirty="0"/>
              <a:t>Il faut être capable de développer une procédure permettant d’optimiser un paramètre</a:t>
            </a:r>
          </a:p>
          <a:p>
            <a:r>
              <a:rPr lang="fr-FR" dirty="0"/>
              <a:t>Synthèse de l’épreuve</a:t>
            </a:r>
          </a:p>
          <a:p>
            <a:pPr lvl="1"/>
            <a:r>
              <a:rPr lang="fr-FR" dirty="0"/>
              <a:t>Mettre en évidence la problématique</a:t>
            </a:r>
          </a:p>
          <a:p>
            <a:pPr lvl="1"/>
            <a:r>
              <a:rPr lang="fr-FR" dirty="0"/>
              <a:t>Présenter les points clefs de la démarche (utilisation conjointe d’expérimentation et de simulations)</a:t>
            </a:r>
          </a:p>
          <a:p>
            <a:pPr lvl="1"/>
            <a:r>
              <a:rPr lang="fr-FR" dirty="0"/>
              <a:t>Conclure de façon argumentée</a:t>
            </a:r>
          </a:p>
          <a:p>
            <a:pPr lvl="1"/>
            <a:r>
              <a:rPr lang="fr-FR" b="1" dirty="0"/>
              <a:t>Respecter les 3 minutes</a:t>
            </a:r>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37B1148-8323-E8E5-B0AB-1F0E58586489}"/>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56782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Commun Mines Ponts</a:t>
            </a:r>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Epreuve mixte de Sciences Industrielles</a:t>
            </a:r>
          </a:p>
          <a:p>
            <a:r>
              <a:rPr lang="fr-FR" dirty="0"/>
              <a:t>Durée : 3 heures 30</a:t>
            </a:r>
          </a:p>
          <a:p>
            <a:r>
              <a:rPr lang="fr-FR" dirty="0"/>
              <a:t>Lieu : Mines de Paris, 66 boulevard Saint Michel, Paris</a:t>
            </a:r>
          </a:p>
          <a:p>
            <a:r>
              <a:rPr lang="fr-FR" dirty="0"/>
              <a:t>Examinateurs : 2</a:t>
            </a:r>
          </a:p>
          <a:p>
            <a:endParaRPr lang="fr-FR" dirty="0"/>
          </a:p>
          <a:p>
            <a:r>
              <a:rPr lang="fr-FR" dirty="0"/>
              <a:t>Remarque : </a:t>
            </a:r>
          </a:p>
          <a:p>
            <a:pPr lvl="1"/>
            <a:r>
              <a:rPr lang="fr-FR" dirty="0"/>
              <a:t>L’épreuve mixte est une épreuve « tirée au sort ». Lorsque le candidat reçoit sa convocation, il y est indiqué TP PSI ou TP Physique (à Telecom Paris, Palaiseau).</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8C5CA10B-D7B0-22D9-6D14-DA26135DCBFA}"/>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115439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FB433-DA30-A27F-F49E-5823D68441C6}"/>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EDB73E94-7BB2-1058-7115-281F00257617}"/>
              </a:ext>
            </a:extLst>
          </p:cNvPr>
          <p:cNvSpPr>
            <a:spLocks noGrp="1"/>
          </p:cNvSpPr>
          <p:nvPr>
            <p:ph idx="1"/>
          </p:nvPr>
        </p:nvSpPr>
        <p:spPr>
          <a:xfrm>
            <a:off x="232229" y="1248228"/>
            <a:ext cx="7839539" cy="5110161"/>
          </a:xfrm>
        </p:spPr>
        <p:txBody>
          <a:bodyPr>
            <a:normAutofit fontScale="92500" lnSpcReduction="10000"/>
          </a:bodyPr>
          <a:lstStyle/>
          <a:p>
            <a:r>
              <a:rPr lang="fr-FR" dirty="0"/>
              <a:t>Présentation de l’épreuve via un diaporama</a:t>
            </a:r>
          </a:p>
          <a:p>
            <a:r>
              <a:rPr lang="fr-FR" dirty="0"/>
              <a:t>Un support de TP est tiré au sort (de façon visible par le candidat ? Ou non ?)</a:t>
            </a:r>
          </a:p>
          <a:p>
            <a:endParaRPr lang="fr-FR" dirty="0"/>
          </a:p>
          <a:p>
            <a:r>
              <a:rPr lang="fr-FR" dirty="0"/>
              <a:t>Organisation de l’épreuve par pôles</a:t>
            </a:r>
          </a:p>
          <a:p>
            <a:pPr lvl="1"/>
            <a:r>
              <a:rPr lang="fr-FR" dirty="0"/>
              <a:t>Pôle 1 : Découverte du système</a:t>
            </a:r>
          </a:p>
          <a:p>
            <a:pPr lvl="1"/>
            <a:r>
              <a:rPr lang="fr-FR" dirty="0"/>
              <a:t>Pôles suivants : choisis par l’examinateur, chaque pôle permet de répondre à une problématique.</a:t>
            </a:r>
          </a:p>
          <a:p>
            <a:pPr lvl="1"/>
            <a:endParaRPr lang="fr-FR" dirty="0"/>
          </a:p>
          <a:p>
            <a:r>
              <a:rPr lang="fr-FR" dirty="0"/>
              <a:t>Evaluation </a:t>
            </a:r>
          </a:p>
          <a:p>
            <a:pPr lvl="1"/>
            <a:r>
              <a:rPr lang="fr-FR" dirty="0"/>
              <a:t>Les examinateurs consignent régulièrement les échanges avec le candidat</a:t>
            </a:r>
          </a:p>
          <a:p>
            <a:pPr lvl="1"/>
            <a:r>
              <a:rPr lang="fr-FR" dirty="0"/>
              <a:t>Les examinateurs délibèrent</a:t>
            </a:r>
          </a:p>
          <a:p>
            <a:pPr lvl="1"/>
            <a:r>
              <a:rPr lang="fr-FR" dirty="0"/>
              <a:t>Correction du compte-rendu</a:t>
            </a:r>
          </a:p>
          <a:p>
            <a:pPr lvl="1"/>
            <a:endParaRPr lang="fr-FR" dirty="0"/>
          </a:p>
        </p:txBody>
      </p:sp>
      <p:sp>
        <p:nvSpPr>
          <p:cNvPr id="4" name="Espace réservé du pied de page 3">
            <a:extLst>
              <a:ext uri="{FF2B5EF4-FFF2-40B4-BE49-F238E27FC236}">
                <a16:creationId xmlns:a16="http://schemas.microsoft.com/office/drawing/2014/main" id="{3EFF286E-1C62-D77A-B296-3857FF206E18}"/>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27DE34E1-77B6-C48F-467E-2D44C70D955E}"/>
              </a:ext>
            </a:extLst>
          </p:cNvPr>
          <p:cNvPicPr>
            <a:picLocks noChangeAspect="1"/>
          </p:cNvPicPr>
          <p:nvPr/>
        </p:nvPicPr>
        <p:blipFill>
          <a:blip r:embed="rId2"/>
          <a:stretch>
            <a:fillRect/>
          </a:stretch>
        </p:blipFill>
        <p:spPr>
          <a:xfrm>
            <a:off x="8071768" y="1889760"/>
            <a:ext cx="4120232" cy="3597218"/>
          </a:xfrm>
          <a:prstGeom prst="rect">
            <a:avLst/>
          </a:prstGeom>
        </p:spPr>
      </p:pic>
      <p:pic>
        <p:nvPicPr>
          <p:cNvPr id="7" name="Image 6">
            <a:extLst>
              <a:ext uri="{FF2B5EF4-FFF2-40B4-BE49-F238E27FC236}">
                <a16:creationId xmlns:a16="http://schemas.microsoft.com/office/drawing/2014/main" id="{0601ABF6-CBE1-6E34-719B-8D70FD4A18C8}"/>
              </a:ext>
            </a:extLst>
          </p:cNvPr>
          <p:cNvPicPr>
            <a:picLocks noChangeAspect="1"/>
          </p:cNvPicPr>
          <p:nvPr/>
        </p:nvPicPr>
        <p:blipFill>
          <a:blip r:embed="rId3"/>
          <a:stretch>
            <a:fillRect/>
          </a:stretch>
        </p:blipFill>
        <p:spPr>
          <a:xfrm>
            <a:off x="0" y="5831840"/>
            <a:ext cx="860887" cy="1036319"/>
          </a:xfrm>
          <a:prstGeom prst="rect">
            <a:avLst/>
          </a:prstGeom>
        </p:spPr>
      </p:pic>
    </p:spTree>
    <p:extLst>
      <p:ext uri="{BB962C8B-B14F-4D97-AF65-F5344CB8AC3E}">
        <p14:creationId xmlns:p14="http://schemas.microsoft.com/office/powerpoint/2010/main" val="213585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4907F-968C-D0C2-3EDF-CEB733AFD3AF}"/>
              </a:ext>
            </a:extLst>
          </p:cNvPr>
          <p:cNvSpPr>
            <a:spLocks noGrp="1"/>
          </p:cNvSpPr>
          <p:nvPr>
            <p:ph type="title"/>
          </p:nvPr>
        </p:nvSpPr>
        <p:spPr/>
        <p:txBody>
          <a:bodyPr/>
          <a:lstStyle/>
          <a:p>
            <a:r>
              <a:rPr lang="fr-FR" dirty="0"/>
              <a:t>Constats 2021</a:t>
            </a:r>
          </a:p>
        </p:txBody>
      </p:sp>
      <p:sp>
        <p:nvSpPr>
          <p:cNvPr id="3" name="Espace réservé du contenu 2">
            <a:extLst>
              <a:ext uri="{FF2B5EF4-FFF2-40B4-BE49-F238E27FC236}">
                <a16:creationId xmlns:a16="http://schemas.microsoft.com/office/drawing/2014/main" id="{2351E0EF-6A42-F1D6-CB7D-559860AEBA3E}"/>
              </a:ext>
            </a:extLst>
          </p:cNvPr>
          <p:cNvSpPr>
            <a:spLocks noGrp="1"/>
          </p:cNvSpPr>
          <p:nvPr>
            <p:ph idx="1"/>
          </p:nvPr>
        </p:nvSpPr>
        <p:spPr/>
        <p:txBody>
          <a:bodyPr/>
          <a:lstStyle/>
          <a:p>
            <a:r>
              <a:rPr lang="fr-FR" dirty="0"/>
              <a:t>L’épreuve n’est pas une course aux pôles qui doivent être traités de façon exhaustive</a:t>
            </a:r>
          </a:p>
          <a:p>
            <a:r>
              <a:rPr lang="fr-FR" dirty="0"/>
              <a:t>Chaîne d’acquisition et systèmes à événements discrets mal maîtrisés</a:t>
            </a:r>
          </a:p>
          <a:p>
            <a:r>
              <a:rPr lang="fr-FR" dirty="0"/>
              <a:t>Avis critique sur les valeurs trouvées</a:t>
            </a:r>
          </a:p>
        </p:txBody>
      </p:sp>
      <p:sp>
        <p:nvSpPr>
          <p:cNvPr id="4" name="Espace réservé du pied de page 3">
            <a:extLst>
              <a:ext uri="{FF2B5EF4-FFF2-40B4-BE49-F238E27FC236}">
                <a16:creationId xmlns:a16="http://schemas.microsoft.com/office/drawing/2014/main" id="{28E44DEE-D414-9FB1-37DB-98098FF5D05C}"/>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DF80488-21D4-57AA-4C61-B54E379ED67C}"/>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316118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0C392-AB33-6A70-CF5B-CC853D18ECF1}"/>
              </a:ext>
            </a:extLst>
          </p:cNvPr>
          <p:cNvSpPr>
            <a:spLocks noGrp="1"/>
          </p:cNvSpPr>
          <p:nvPr>
            <p:ph type="title"/>
          </p:nvPr>
        </p:nvSpPr>
        <p:spPr/>
        <p:txBody>
          <a:bodyPr/>
          <a:lstStyle/>
          <a:p>
            <a:r>
              <a:rPr lang="fr-FR" dirty="0"/>
              <a:t>Conseils 2022</a:t>
            </a:r>
          </a:p>
        </p:txBody>
      </p:sp>
      <p:sp>
        <p:nvSpPr>
          <p:cNvPr id="3" name="Espace réservé du contenu 2">
            <a:extLst>
              <a:ext uri="{FF2B5EF4-FFF2-40B4-BE49-F238E27FC236}">
                <a16:creationId xmlns:a16="http://schemas.microsoft.com/office/drawing/2014/main" id="{F8301EBC-1329-F572-A970-B3F1C3967A0E}"/>
              </a:ext>
            </a:extLst>
          </p:cNvPr>
          <p:cNvSpPr>
            <a:spLocks noGrp="1"/>
          </p:cNvSpPr>
          <p:nvPr>
            <p:ph idx="1"/>
          </p:nvPr>
        </p:nvSpPr>
        <p:spPr/>
        <p:txBody>
          <a:bodyPr>
            <a:normAutofit lnSpcReduction="10000"/>
          </a:bodyPr>
          <a:lstStyle/>
          <a:p>
            <a:r>
              <a:rPr lang="fr-FR" dirty="0"/>
              <a:t>Maîtriser la lecture des diagrammes </a:t>
            </a:r>
            <a:r>
              <a:rPr lang="fr-FR" dirty="0" err="1"/>
              <a:t>SysML</a:t>
            </a:r>
            <a:endParaRPr lang="fr-FR" dirty="0"/>
          </a:p>
          <a:p>
            <a:r>
              <a:rPr lang="fr-FR" dirty="0"/>
              <a:t>Maîtriser la représentation des chaînes d’énergie et d’information</a:t>
            </a:r>
          </a:p>
          <a:p>
            <a:r>
              <a:rPr lang="fr-FR" dirty="0"/>
              <a:t>Culture des composants (potentiomètres, codeurs …)</a:t>
            </a:r>
          </a:p>
          <a:p>
            <a:endParaRPr lang="fr-FR" dirty="0"/>
          </a:p>
          <a:p>
            <a:r>
              <a:rPr lang="fr-FR" dirty="0"/>
              <a:t>Observer le système (et pas juste l’interface logicielle)</a:t>
            </a:r>
          </a:p>
          <a:p>
            <a:r>
              <a:rPr lang="fr-FR" dirty="0"/>
              <a:t>Mettre en œuvre les logiciels fondamentaux (lesquels ?)</a:t>
            </a:r>
          </a:p>
          <a:p>
            <a:r>
              <a:rPr lang="fr-FR" dirty="0"/>
              <a:t>Exploiter les courbes imprimées</a:t>
            </a:r>
          </a:p>
          <a:p>
            <a:pPr lvl="1"/>
            <a:r>
              <a:rPr lang="fr-FR" dirty="0"/>
              <a:t>Analyser les variations, mettre en évidence les grandeurs extraites</a:t>
            </a:r>
          </a:p>
          <a:p>
            <a:r>
              <a:rPr lang="fr-FR" dirty="0"/>
              <a:t>Confronter les résultats expérimentaux et ceux issus de la simulation</a:t>
            </a:r>
          </a:p>
          <a:p>
            <a:endParaRPr lang="fr-FR" dirty="0"/>
          </a:p>
          <a:p>
            <a:r>
              <a:rPr lang="fr-FR" dirty="0"/>
              <a:t>Faire de beaux et gros schémas cinématiques paramétrés</a:t>
            </a:r>
          </a:p>
          <a:p>
            <a:endParaRPr lang="fr-FR" dirty="0"/>
          </a:p>
          <a:p>
            <a:endParaRPr lang="fr-FR" dirty="0"/>
          </a:p>
        </p:txBody>
      </p:sp>
      <p:sp>
        <p:nvSpPr>
          <p:cNvPr id="4" name="Espace réservé du pied de page 3">
            <a:extLst>
              <a:ext uri="{FF2B5EF4-FFF2-40B4-BE49-F238E27FC236}">
                <a16:creationId xmlns:a16="http://schemas.microsoft.com/office/drawing/2014/main" id="{75999B69-2DE1-CA9C-B45B-895D531BF637}"/>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DF9F367-B31C-4E79-0211-4DCF3E33F3BD}"/>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82224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131F1-7DCA-EA6F-E3D3-017D1CF9E6DA}"/>
              </a:ext>
            </a:extLst>
          </p:cNvPr>
          <p:cNvSpPr>
            <a:spLocks noGrp="1"/>
          </p:cNvSpPr>
          <p:nvPr>
            <p:ph type="title"/>
          </p:nvPr>
        </p:nvSpPr>
        <p:spPr/>
        <p:txBody>
          <a:bodyPr/>
          <a:lstStyle/>
          <a:p>
            <a:r>
              <a:rPr lang="fr-FR" dirty="0" err="1"/>
              <a:t>CCINP</a:t>
            </a:r>
            <a:endParaRPr lang="fr-FR" dirty="0"/>
          </a:p>
        </p:txBody>
      </p:sp>
      <p:sp>
        <p:nvSpPr>
          <p:cNvPr id="3" name="Espace réservé du contenu 2">
            <a:extLst>
              <a:ext uri="{FF2B5EF4-FFF2-40B4-BE49-F238E27FC236}">
                <a16:creationId xmlns:a16="http://schemas.microsoft.com/office/drawing/2014/main" id="{005E30A0-B478-0D21-AC19-299D61920C7D}"/>
              </a:ext>
            </a:extLst>
          </p:cNvPr>
          <p:cNvSpPr>
            <a:spLocks noGrp="1"/>
          </p:cNvSpPr>
          <p:nvPr>
            <p:ph idx="1"/>
          </p:nvPr>
        </p:nvSpPr>
        <p:spPr/>
        <p:txBody>
          <a:bodyPr/>
          <a:lstStyle/>
          <a:p>
            <a:r>
              <a:rPr lang="fr-FR" dirty="0"/>
              <a:t>Epreuve : TP de Sciences Industrielles de l’Ingénieur</a:t>
            </a:r>
          </a:p>
          <a:p>
            <a:r>
              <a:rPr lang="fr-FR" dirty="0"/>
              <a:t>Durée : 1h45 – 2h </a:t>
            </a:r>
          </a:p>
          <a:p>
            <a:r>
              <a:rPr lang="fr-FR" dirty="0"/>
              <a:t>Lieu : 2021 : lycée Chaptal (Paris)</a:t>
            </a:r>
          </a:p>
          <a:p>
            <a:r>
              <a:rPr lang="fr-FR" dirty="0"/>
              <a:t>Examinateur 1</a:t>
            </a:r>
          </a:p>
          <a:p>
            <a:r>
              <a:rPr lang="fr-FR" dirty="0"/>
              <a:t>Supports (2021)</a:t>
            </a:r>
          </a:p>
          <a:p>
            <a:endParaRPr lang="fr-FR" dirty="0"/>
          </a:p>
          <a:p>
            <a:endParaRPr lang="fr-FR" dirty="0"/>
          </a:p>
        </p:txBody>
      </p:sp>
      <p:sp>
        <p:nvSpPr>
          <p:cNvPr id="4" name="Espace réservé du pied de page 3">
            <a:extLst>
              <a:ext uri="{FF2B5EF4-FFF2-40B4-BE49-F238E27FC236}">
                <a16:creationId xmlns:a16="http://schemas.microsoft.com/office/drawing/2014/main" id="{C4857459-C03F-9D68-7550-BC169E4436FC}"/>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4FED2240-D0D5-10AE-BE80-670F2CC17F00}"/>
              </a:ext>
            </a:extLst>
          </p:cNvPr>
          <p:cNvSpPr txBox="1"/>
          <p:nvPr/>
        </p:nvSpPr>
        <p:spPr>
          <a:xfrm>
            <a:off x="914400" y="3803308"/>
            <a:ext cx="10718800" cy="2031325"/>
          </a:xfrm>
          <a:prstGeom prst="rect">
            <a:avLst/>
          </a:prstGeom>
          <a:noFill/>
        </p:spPr>
        <p:txBody>
          <a:bodyPr wrap="square" numCol="2" rtlCol="0">
            <a:spAutoFit/>
          </a:bodyPr>
          <a:lstStyle/>
          <a:p>
            <a:pPr marL="285750" indent="-285750">
              <a:buFont typeface="Arial" panose="020B0604020202020204" pitchFamily="34" charset="0"/>
              <a:buChar char="•"/>
            </a:pPr>
            <a:r>
              <a:rPr lang="fr-FR" dirty="0"/>
              <a:t>automate de prélèvement sanguin ;</a:t>
            </a:r>
          </a:p>
          <a:p>
            <a:pPr marL="285750" indent="-285750">
              <a:buFont typeface="Arial" panose="020B0604020202020204" pitchFamily="34" charset="0"/>
              <a:buChar char="•"/>
            </a:pPr>
            <a:r>
              <a:rPr lang="fr-FR" dirty="0"/>
              <a:t>cordeuse de raquettes ;</a:t>
            </a:r>
          </a:p>
          <a:p>
            <a:pPr marL="285750" indent="-285750">
              <a:buFont typeface="Arial" panose="020B0604020202020204" pitchFamily="34" charset="0"/>
              <a:buChar char="•"/>
            </a:pPr>
            <a:r>
              <a:rPr lang="fr-FR" dirty="0" err="1"/>
              <a:t>drône</a:t>
            </a:r>
            <a:r>
              <a:rPr lang="fr-FR" dirty="0"/>
              <a:t> ;</a:t>
            </a:r>
          </a:p>
          <a:p>
            <a:pPr marL="285750" indent="-285750">
              <a:buFont typeface="Arial" panose="020B0604020202020204" pitchFamily="34" charset="0"/>
              <a:buChar char="•"/>
            </a:pPr>
            <a:r>
              <a:rPr lang="fr-FR" dirty="0"/>
              <a:t>berceur d’enfant automatisé ;</a:t>
            </a:r>
          </a:p>
          <a:p>
            <a:pPr marL="285750" indent="-285750">
              <a:buFont typeface="Arial" panose="020B0604020202020204" pitchFamily="34" charset="0"/>
              <a:buChar char="•"/>
            </a:pPr>
            <a:r>
              <a:rPr lang="fr-FR" dirty="0"/>
              <a:t>cheville de robot humanoïde ;</a:t>
            </a:r>
          </a:p>
          <a:p>
            <a:pPr marL="285750" indent="-285750">
              <a:buFont typeface="Arial" panose="020B0604020202020204" pitchFamily="34" charset="0"/>
              <a:buChar char="•"/>
            </a:pPr>
            <a:r>
              <a:rPr lang="fr-FR" dirty="0"/>
              <a:t>robot NAO ;</a:t>
            </a:r>
          </a:p>
          <a:p>
            <a:pPr marL="285750" indent="-285750">
              <a:buFont typeface="Arial" panose="020B0604020202020204" pitchFamily="34" charset="0"/>
              <a:buChar char="•"/>
            </a:pPr>
            <a:r>
              <a:rPr lang="fr-FR" dirty="0"/>
              <a:t>robot </a:t>
            </a:r>
            <a:r>
              <a:rPr lang="fr-FR" dirty="0" err="1"/>
              <a:t>Maxpid</a:t>
            </a:r>
            <a:r>
              <a:rPr lang="fr-FR" dirty="0"/>
              <a:t> ;</a:t>
            </a:r>
          </a:p>
          <a:p>
            <a:pPr marL="285750" indent="-285750">
              <a:buFont typeface="Arial" panose="020B0604020202020204" pitchFamily="34" charset="0"/>
              <a:buChar char="•"/>
            </a:pPr>
            <a:r>
              <a:rPr lang="fr-FR" dirty="0"/>
              <a:t>barrière de péage automatique </a:t>
            </a:r>
            <a:r>
              <a:rPr lang="fr-FR" dirty="0" err="1"/>
              <a:t>Sympact</a:t>
            </a:r>
            <a:r>
              <a:rPr lang="fr-FR" dirty="0"/>
              <a:t> ;</a:t>
            </a:r>
          </a:p>
          <a:p>
            <a:pPr marL="285750" indent="-285750">
              <a:buFont typeface="Arial" panose="020B0604020202020204" pitchFamily="34" charset="0"/>
              <a:buChar char="•"/>
            </a:pPr>
            <a:r>
              <a:rPr lang="fr-FR" dirty="0"/>
              <a:t>robot Jockey ;</a:t>
            </a:r>
          </a:p>
          <a:p>
            <a:pPr marL="285750" indent="-285750">
              <a:buFont typeface="Arial" panose="020B0604020202020204" pitchFamily="34" charset="0"/>
              <a:buChar char="•"/>
            </a:pPr>
            <a:r>
              <a:rPr lang="fr-FR" dirty="0"/>
              <a:t>axe linéaire horizontal asservi </a:t>
            </a:r>
            <a:r>
              <a:rPr lang="fr-FR" dirty="0" err="1"/>
              <a:t>Control’X</a:t>
            </a:r>
            <a:endParaRPr lang="fr-FR" dirty="0"/>
          </a:p>
          <a:p>
            <a:pPr marL="285750" indent="-285750">
              <a:buFont typeface="Arial" panose="020B0604020202020204" pitchFamily="34" charset="0"/>
              <a:buChar char="•"/>
            </a:pPr>
            <a:r>
              <a:rPr lang="fr-FR" dirty="0"/>
              <a:t>trieuse de pièces ;</a:t>
            </a:r>
          </a:p>
          <a:p>
            <a:pPr marL="285750" indent="-285750">
              <a:buFont typeface="Arial" panose="020B0604020202020204" pitchFamily="34" charset="0"/>
              <a:buChar char="•"/>
            </a:pPr>
            <a:r>
              <a:rPr lang="fr-FR" dirty="0"/>
              <a:t>robot Haptique ;</a:t>
            </a:r>
          </a:p>
          <a:p>
            <a:pPr marL="285750" indent="-285750">
              <a:buFont typeface="Arial" panose="020B0604020202020204" pitchFamily="34" charset="0"/>
              <a:buChar char="•"/>
            </a:pPr>
            <a:r>
              <a:rPr lang="fr-FR" dirty="0"/>
              <a:t>mini robot Darwin ;</a:t>
            </a:r>
          </a:p>
          <a:p>
            <a:pPr marL="285750" indent="-285750">
              <a:buFont typeface="Arial" panose="020B0604020202020204" pitchFamily="34" charset="0"/>
              <a:buChar char="•"/>
            </a:pPr>
            <a:r>
              <a:rPr lang="fr-FR" dirty="0"/>
              <a:t>banc moteur industriel à courant continu.</a:t>
            </a:r>
          </a:p>
        </p:txBody>
      </p:sp>
    </p:spTree>
    <p:extLst>
      <p:ext uri="{BB962C8B-B14F-4D97-AF65-F5344CB8AC3E}">
        <p14:creationId xmlns:p14="http://schemas.microsoft.com/office/powerpoint/2010/main" val="277914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C275E8-893D-A399-5920-0CC3FE7BDB46}"/>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435EC620-4562-D834-E1E1-8C7CA932F564}"/>
              </a:ext>
            </a:extLst>
          </p:cNvPr>
          <p:cNvSpPr>
            <a:spLocks noGrp="1"/>
          </p:cNvSpPr>
          <p:nvPr>
            <p:ph idx="1"/>
          </p:nvPr>
        </p:nvSpPr>
        <p:spPr>
          <a:xfrm>
            <a:off x="232229" y="1248228"/>
            <a:ext cx="7113451" cy="5110161"/>
          </a:xfrm>
        </p:spPr>
        <p:txBody>
          <a:bodyPr>
            <a:normAutofit fontScale="92500"/>
          </a:bodyPr>
          <a:lstStyle/>
          <a:p>
            <a:r>
              <a:rPr lang="fr-FR" dirty="0"/>
              <a:t>L’environnement du candidat est constitué des éléments suivants :</a:t>
            </a:r>
          </a:p>
          <a:p>
            <a:pPr lvl="1"/>
            <a:r>
              <a:rPr lang="fr-FR" dirty="0"/>
              <a:t>un système réel instrumenté équipé d’un dispositif d’acquisition de mesures relié à un ordinateur ;</a:t>
            </a:r>
          </a:p>
          <a:p>
            <a:pPr lvl="1"/>
            <a:r>
              <a:rPr lang="fr-FR" dirty="0"/>
              <a:t>un ordinateur équipé de logiciels de pilotage et de simulation ;</a:t>
            </a:r>
          </a:p>
          <a:p>
            <a:pPr lvl="1"/>
            <a:r>
              <a:rPr lang="fr-FR" dirty="0"/>
              <a:t>les modèles numériques complets ou partiels du système ;</a:t>
            </a:r>
          </a:p>
          <a:p>
            <a:pPr lvl="1"/>
            <a:r>
              <a:rPr lang="fr-FR" dirty="0"/>
              <a:t>du matériel permettant d’effectuer des mesures externes si nécessaire (multimètre, tachymètre, oscilloscope…) ;</a:t>
            </a:r>
          </a:p>
          <a:p>
            <a:pPr lvl="1"/>
            <a:r>
              <a:rPr lang="fr-FR" dirty="0"/>
              <a:t>un dossier présentant le système et contenant les informations nécessaires à l’utilisation des logiciels ;</a:t>
            </a:r>
          </a:p>
          <a:p>
            <a:pPr lvl="1"/>
            <a:r>
              <a:rPr lang="fr-FR" dirty="0"/>
              <a:t>un sujet présentant la démarche et les questions posées au candidat.</a:t>
            </a:r>
          </a:p>
        </p:txBody>
      </p:sp>
      <p:sp>
        <p:nvSpPr>
          <p:cNvPr id="4" name="Espace réservé du pied de page 3">
            <a:extLst>
              <a:ext uri="{FF2B5EF4-FFF2-40B4-BE49-F238E27FC236}">
                <a16:creationId xmlns:a16="http://schemas.microsoft.com/office/drawing/2014/main" id="{2B627BB4-659E-522B-0026-3253EDE0B7EE}"/>
              </a:ext>
            </a:extLst>
          </p:cNvPr>
          <p:cNvSpPr>
            <a:spLocks noGrp="1"/>
          </p:cNvSpPr>
          <p:nvPr>
            <p:ph type="ftr" sz="quarter" idx="11"/>
          </p:nvPr>
        </p:nvSpPr>
        <p:spPr/>
        <p:txBody>
          <a:bodyPr/>
          <a:lstStyle/>
          <a:p>
            <a:r>
              <a:rPr lang="fr-FR"/>
              <a:t>Xavier PESSOLES</a:t>
            </a:r>
          </a:p>
        </p:txBody>
      </p:sp>
      <p:sp>
        <p:nvSpPr>
          <p:cNvPr id="5" name="Espace réservé du contenu 2">
            <a:extLst>
              <a:ext uri="{FF2B5EF4-FFF2-40B4-BE49-F238E27FC236}">
                <a16:creationId xmlns:a16="http://schemas.microsoft.com/office/drawing/2014/main" id="{6604ADF6-2D3C-74D3-B28B-913C59FC42B9}"/>
              </a:ext>
            </a:extLst>
          </p:cNvPr>
          <p:cNvSpPr txBox="1">
            <a:spLocks/>
          </p:cNvSpPr>
          <p:nvPr/>
        </p:nvSpPr>
        <p:spPr>
          <a:xfrm>
            <a:off x="7223760" y="1248227"/>
            <a:ext cx="4571982" cy="5110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Première phase : prise en main du système (25 minutes)</a:t>
            </a:r>
          </a:p>
          <a:p>
            <a:endParaRPr lang="fr-FR" sz="2400" dirty="0"/>
          </a:p>
          <a:p>
            <a:r>
              <a:rPr lang="fr-FR" sz="2400" dirty="0"/>
              <a:t>Deuxième phase : activités d’expérimentations et de simulations visant à répondre à la problématique.</a:t>
            </a:r>
          </a:p>
          <a:p>
            <a:endParaRPr lang="fr-FR" sz="2400" dirty="0"/>
          </a:p>
          <a:p>
            <a:r>
              <a:rPr lang="fr-FR" sz="2400" dirty="0"/>
              <a:t>Synthèse des activités</a:t>
            </a:r>
          </a:p>
          <a:p>
            <a:endParaRPr lang="fr-FR" sz="2400" dirty="0"/>
          </a:p>
        </p:txBody>
      </p:sp>
    </p:spTree>
    <p:extLst>
      <p:ext uri="{BB962C8B-B14F-4D97-AF65-F5344CB8AC3E}">
        <p14:creationId xmlns:p14="http://schemas.microsoft.com/office/powerpoint/2010/main" val="106346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38034-255A-CF48-7B88-D675F07F01C5}"/>
              </a:ext>
            </a:extLst>
          </p:cNvPr>
          <p:cNvSpPr>
            <a:spLocks noGrp="1"/>
          </p:cNvSpPr>
          <p:nvPr>
            <p:ph type="title"/>
          </p:nvPr>
        </p:nvSpPr>
        <p:spPr/>
        <p:txBody>
          <a:bodyPr/>
          <a:lstStyle/>
          <a:p>
            <a:r>
              <a:rPr lang="fr-FR" dirty="0"/>
              <a:t>Conseils</a:t>
            </a:r>
          </a:p>
        </p:txBody>
      </p:sp>
      <p:sp>
        <p:nvSpPr>
          <p:cNvPr id="3" name="Espace réservé du contenu 2">
            <a:extLst>
              <a:ext uri="{FF2B5EF4-FFF2-40B4-BE49-F238E27FC236}">
                <a16:creationId xmlns:a16="http://schemas.microsoft.com/office/drawing/2014/main" id="{3B7D986E-C664-CA30-5E33-8DA77AB38E9F}"/>
              </a:ext>
            </a:extLst>
          </p:cNvPr>
          <p:cNvSpPr>
            <a:spLocks noGrp="1"/>
          </p:cNvSpPr>
          <p:nvPr>
            <p:ph idx="1"/>
          </p:nvPr>
        </p:nvSpPr>
        <p:spPr/>
        <p:txBody>
          <a:bodyPr>
            <a:normAutofit lnSpcReduction="10000"/>
          </a:bodyPr>
          <a:lstStyle/>
          <a:p>
            <a:r>
              <a:rPr lang="fr-FR" dirty="0"/>
              <a:t>Les conseils listés précédemment restent valables…</a:t>
            </a:r>
          </a:p>
          <a:p>
            <a:endParaRPr lang="fr-FR" dirty="0"/>
          </a:p>
          <a:p>
            <a:r>
              <a:rPr lang="fr-FR" dirty="0"/>
              <a:t>Gérer son temps (en respectant les temps indiqués)</a:t>
            </a:r>
          </a:p>
          <a:p>
            <a:r>
              <a:rPr lang="fr-FR" dirty="0"/>
              <a:t>Aborder toutes les parties traitées lors des phases de dialogue avec l’examinateur</a:t>
            </a:r>
          </a:p>
          <a:p>
            <a:endParaRPr lang="fr-FR" dirty="0"/>
          </a:p>
          <a:p>
            <a:r>
              <a:rPr lang="fr-FR" dirty="0"/>
              <a:t>Maitriser les mesures simples (temps de réponse à 5%, erreur statique, dépassement), réaliser plusieurs essais pour obtenir une valeur moyenne</a:t>
            </a:r>
          </a:p>
          <a:p>
            <a:endParaRPr lang="fr-FR" dirty="0"/>
          </a:p>
          <a:p>
            <a:r>
              <a:rPr lang="fr-FR" dirty="0"/>
              <a:t>Maîtriser les outils de modélisation multiphysique, savoir renseigner dans le modèle des valeurs </a:t>
            </a:r>
            <a:r>
              <a:rPr lang="fr-FR"/>
              <a:t>déterminées expérimentalement</a:t>
            </a:r>
          </a:p>
          <a:p>
            <a:endParaRPr lang="fr-FR" dirty="0"/>
          </a:p>
        </p:txBody>
      </p:sp>
      <p:sp>
        <p:nvSpPr>
          <p:cNvPr id="4" name="Espace réservé du pied de page 3">
            <a:extLst>
              <a:ext uri="{FF2B5EF4-FFF2-40B4-BE49-F238E27FC236}">
                <a16:creationId xmlns:a16="http://schemas.microsoft.com/office/drawing/2014/main" id="{65FC26C1-B231-7AE4-6464-C35C2CF94D68}"/>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84048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6258" y="-11377"/>
            <a:ext cx="11399484" cy="1021976"/>
          </a:xfrm>
        </p:spPr>
        <p:txBody>
          <a:bodyPr/>
          <a:lstStyle/>
          <a:p>
            <a:r>
              <a:rPr lang="fr-FR" dirty="0"/>
              <a:t>Objectif général des épreuves pratiques</a:t>
            </a:r>
          </a:p>
        </p:txBody>
      </p:sp>
      <p:sp>
        <p:nvSpPr>
          <p:cNvPr id="3" name="Espace réservé du contenu 2"/>
          <p:cNvSpPr>
            <a:spLocks noGrp="1"/>
          </p:cNvSpPr>
          <p:nvPr>
            <p:ph idx="1"/>
          </p:nvPr>
        </p:nvSpPr>
        <p:spPr/>
        <p:txBody>
          <a:bodyPr/>
          <a:lstStyle/>
          <a:p>
            <a:r>
              <a:rPr lang="fr-FR" dirty="0"/>
              <a:t>Evaluation des compétences suivantes (extrait du Rapport Centrale </a:t>
            </a:r>
            <a:r>
              <a:rPr lang="fr-FR" dirty="0" err="1"/>
              <a:t>Supelec</a:t>
            </a:r>
            <a:r>
              <a:rPr lang="fr-FR" dirty="0"/>
              <a:t>)</a:t>
            </a:r>
          </a:p>
          <a:p>
            <a:pPr lvl="1"/>
            <a:r>
              <a:rPr lang="fr-FR" dirty="0"/>
              <a:t>s’approprier le support matériel du TP ;</a:t>
            </a:r>
          </a:p>
          <a:p>
            <a:pPr lvl="1"/>
            <a:r>
              <a:rPr lang="fr-FR" dirty="0"/>
              <a:t>analyser et s’approprier la problématique des activités proposées ;</a:t>
            </a:r>
          </a:p>
          <a:p>
            <a:pPr lvl="1"/>
            <a:r>
              <a:rPr lang="fr-FR" dirty="0"/>
              <a:t>élaborer ou justifier, conduire et exploiter un protocole d’expérimentation ;</a:t>
            </a:r>
          </a:p>
          <a:p>
            <a:pPr lvl="1"/>
            <a:r>
              <a:rPr lang="fr-FR" dirty="0"/>
              <a:t>modéliser ;</a:t>
            </a:r>
          </a:p>
          <a:p>
            <a:pPr lvl="1"/>
            <a:r>
              <a:rPr lang="fr-FR" dirty="0"/>
              <a:t>valider ou recaler un modèle au regard des objectifs de la problématique abordée ;</a:t>
            </a:r>
          </a:p>
          <a:p>
            <a:pPr lvl="1"/>
            <a:r>
              <a:rPr lang="fr-FR" dirty="0"/>
              <a:t>maitriser et conduire une simulation numérique et exploiter les résultats obtenus ;</a:t>
            </a:r>
          </a:p>
          <a:p>
            <a:pPr lvl="1"/>
            <a:r>
              <a:rPr lang="fr-FR" dirty="0"/>
              <a:t>formuler des conclusions pour choisir et décider ;</a:t>
            </a:r>
          </a:p>
          <a:p>
            <a:pPr lvl="1"/>
            <a:r>
              <a:rPr lang="fr-FR" dirty="0"/>
              <a:t>communiquer et savoir être (expliquer, écouter et assimiler ; évoluer avec autonomie ; réaliser une synthèse).</a:t>
            </a:r>
          </a:p>
        </p:txBody>
      </p:sp>
      <p:sp>
        <p:nvSpPr>
          <p:cNvPr id="4" name="Espace réservé du pied de page 3">
            <a:extLst>
              <a:ext uri="{FF2B5EF4-FFF2-40B4-BE49-F238E27FC236}">
                <a16:creationId xmlns:a16="http://schemas.microsoft.com/office/drawing/2014/main" id="{E32FAEC1-BF22-E3BC-A284-AC6E32752206}"/>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6153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F5CC0-F116-16F2-164E-9E5F55E87E68}"/>
              </a:ext>
            </a:extLst>
          </p:cNvPr>
          <p:cNvSpPr>
            <a:spLocks noGrp="1"/>
          </p:cNvSpPr>
          <p:nvPr>
            <p:ph type="title"/>
          </p:nvPr>
        </p:nvSpPr>
        <p:spPr/>
        <p:txBody>
          <a:bodyPr/>
          <a:lstStyle/>
          <a:p>
            <a:r>
              <a:rPr lang="fr-FR" dirty="0"/>
              <a:t>Concours X – ENS</a:t>
            </a:r>
          </a:p>
        </p:txBody>
      </p:sp>
      <p:sp>
        <p:nvSpPr>
          <p:cNvPr id="3" name="Espace réservé du contenu 2">
            <a:extLst>
              <a:ext uri="{FF2B5EF4-FFF2-40B4-BE49-F238E27FC236}">
                <a16:creationId xmlns:a16="http://schemas.microsoft.com/office/drawing/2014/main" id="{B70BE735-CC5E-77E4-C44A-49AA5A6C4A94}"/>
              </a:ext>
            </a:extLst>
          </p:cNvPr>
          <p:cNvSpPr>
            <a:spLocks noGrp="1"/>
          </p:cNvSpPr>
          <p:nvPr>
            <p:ph idx="1"/>
          </p:nvPr>
        </p:nvSpPr>
        <p:spPr>
          <a:xfrm>
            <a:off x="232229" y="1971040"/>
            <a:ext cx="5487851" cy="4387349"/>
          </a:xfrm>
        </p:spPr>
        <p:txBody>
          <a:bodyPr/>
          <a:lstStyle/>
          <a:p>
            <a:r>
              <a:rPr lang="fr-FR" dirty="0"/>
              <a:t>Un TP de SI – 4h </a:t>
            </a:r>
          </a:p>
          <a:p>
            <a:endParaRPr lang="fr-FR" dirty="0"/>
          </a:p>
          <a:p>
            <a:r>
              <a:rPr lang="fr-FR" dirty="0"/>
              <a:t>Une analyse de document scientifique</a:t>
            </a:r>
          </a:p>
          <a:p>
            <a:pPr lvl="1"/>
            <a:r>
              <a:rPr lang="fr-FR" dirty="0"/>
              <a:t>2h de préparation</a:t>
            </a:r>
          </a:p>
          <a:p>
            <a:endParaRPr lang="fr-FR" dirty="0"/>
          </a:p>
        </p:txBody>
      </p:sp>
      <p:sp>
        <p:nvSpPr>
          <p:cNvPr id="4" name="Espace réservé du pied de page 3">
            <a:extLst>
              <a:ext uri="{FF2B5EF4-FFF2-40B4-BE49-F238E27FC236}">
                <a16:creationId xmlns:a16="http://schemas.microsoft.com/office/drawing/2014/main" id="{B0572CD3-D1F2-9803-C811-D5C9AA865073}"/>
              </a:ext>
            </a:extLst>
          </p:cNvPr>
          <p:cNvSpPr>
            <a:spLocks noGrp="1"/>
          </p:cNvSpPr>
          <p:nvPr>
            <p:ph type="ftr" sz="quarter" idx="11"/>
          </p:nvPr>
        </p:nvSpPr>
        <p:spPr/>
        <p:txBody>
          <a:bodyPr/>
          <a:lstStyle/>
          <a:p>
            <a:r>
              <a:rPr lang="fr-FR"/>
              <a:t>Xavier PESSOLES</a:t>
            </a:r>
          </a:p>
        </p:txBody>
      </p:sp>
      <p:sp>
        <p:nvSpPr>
          <p:cNvPr id="9" name="Espace réservé du contenu 2">
            <a:extLst>
              <a:ext uri="{FF2B5EF4-FFF2-40B4-BE49-F238E27FC236}">
                <a16:creationId xmlns:a16="http://schemas.microsoft.com/office/drawing/2014/main" id="{C51B7E75-7AED-DB27-BAD3-237E328ED49E}"/>
              </a:ext>
            </a:extLst>
          </p:cNvPr>
          <p:cNvSpPr txBox="1">
            <a:spLocks/>
          </p:cNvSpPr>
          <p:nvPr/>
        </p:nvSpPr>
        <p:spPr>
          <a:xfrm>
            <a:off x="6307891" y="1971039"/>
            <a:ext cx="5487851" cy="4387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Un TP de SI – 4h </a:t>
            </a:r>
          </a:p>
          <a:p>
            <a:endParaRPr lang="fr-FR" dirty="0"/>
          </a:p>
          <a:p>
            <a:r>
              <a:rPr lang="fr-FR" dirty="0"/>
              <a:t>TIPE</a:t>
            </a:r>
          </a:p>
          <a:p>
            <a:pPr lvl="1"/>
            <a:r>
              <a:rPr lang="fr-FR" dirty="0"/>
              <a:t>Analyse de document scientifique</a:t>
            </a:r>
          </a:p>
          <a:p>
            <a:pPr lvl="2"/>
            <a:r>
              <a:rPr lang="fr-FR" dirty="0"/>
              <a:t>Préparation 1h</a:t>
            </a:r>
          </a:p>
          <a:p>
            <a:pPr lvl="2"/>
            <a:r>
              <a:rPr lang="fr-FR" dirty="0"/>
              <a:t>Présentation 10 (?) minutes</a:t>
            </a:r>
          </a:p>
          <a:p>
            <a:pPr lvl="1"/>
            <a:r>
              <a:rPr lang="fr-FR" dirty="0"/>
              <a:t>TIPE préparé pendant l’année</a:t>
            </a:r>
          </a:p>
          <a:p>
            <a:pPr lvl="2"/>
            <a:r>
              <a:rPr lang="fr-FR" dirty="0"/>
              <a:t>15 minutes de présentation (il faut imprimer le TIPE sur feuille en couleur)</a:t>
            </a:r>
          </a:p>
          <a:p>
            <a:pPr lvl="2"/>
            <a:r>
              <a:rPr lang="fr-FR" dirty="0"/>
              <a:t>10 minutes de question</a:t>
            </a:r>
          </a:p>
          <a:p>
            <a:pPr lvl="1"/>
            <a:endParaRPr lang="fr-FR" dirty="0"/>
          </a:p>
          <a:p>
            <a:endParaRPr lang="fr-FR" dirty="0"/>
          </a:p>
        </p:txBody>
      </p:sp>
      <p:sp>
        <p:nvSpPr>
          <p:cNvPr id="11" name="Espace réservé du contenu 2">
            <a:extLst>
              <a:ext uri="{FF2B5EF4-FFF2-40B4-BE49-F238E27FC236}">
                <a16:creationId xmlns:a16="http://schemas.microsoft.com/office/drawing/2014/main" id="{37133004-F776-0D1F-9A0C-F8B674702FE4}"/>
              </a:ext>
            </a:extLst>
          </p:cNvPr>
          <p:cNvSpPr txBox="1">
            <a:spLocks/>
          </p:cNvSpPr>
          <p:nvPr/>
        </p:nvSpPr>
        <p:spPr>
          <a:xfrm>
            <a:off x="232229" y="1367404"/>
            <a:ext cx="5487851" cy="60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X (Polytechnique)</a:t>
            </a:r>
          </a:p>
        </p:txBody>
      </p:sp>
      <p:sp>
        <p:nvSpPr>
          <p:cNvPr id="12" name="Espace réservé du contenu 2">
            <a:extLst>
              <a:ext uri="{FF2B5EF4-FFF2-40B4-BE49-F238E27FC236}">
                <a16:creationId xmlns:a16="http://schemas.microsoft.com/office/drawing/2014/main" id="{CBC07BAF-3824-B6AA-596C-E3D39CEAD4F6}"/>
              </a:ext>
            </a:extLst>
          </p:cNvPr>
          <p:cNvSpPr txBox="1">
            <a:spLocks/>
          </p:cNvSpPr>
          <p:nvPr/>
        </p:nvSpPr>
        <p:spPr>
          <a:xfrm>
            <a:off x="6307891" y="1367403"/>
            <a:ext cx="5487851" cy="60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ENS</a:t>
            </a:r>
          </a:p>
        </p:txBody>
      </p:sp>
      <p:sp>
        <p:nvSpPr>
          <p:cNvPr id="13" name="Rectangle 12">
            <a:extLst>
              <a:ext uri="{FF2B5EF4-FFF2-40B4-BE49-F238E27FC236}">
                <a16:creationId xmlns:a16="http://schemas.microsoft.com/office/drawing/2014/main" id="{D4D96818-6C2A-4075-61AE-46C7A0FA6AF9}"/>
              </a:ext>
            </a:extLst>
          </p:cNvPr>
          <p:cNvSpPr/>
          <p:nvPr/>
        </p:nvSpPr>
        <p:spPr>
          <a:xfrm>
            <a:off x="314244" y="1927404"/>
            <a:ext cx="11399484" cy="6036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786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0FB61-A115-DB7D-C3F8-AF1B2D6F1861}"/>
              </a:ext>
            </a:extLst>
          </p:cNvPr>
          <p:cNvSpPr>
            <a:spLocks noGrp="1"/>
          </p:cNvSpPr>
          <p:nvPr>
            <p:ph type="title"/>
          </p:nvPr>
        </p:nvSpPr>
        <p:spPr/>
        <p:txBody>
          <a:bodyPr/>
          <a:lstStyle/>
          <a:p>
            <a:r>
              <a:rPr lang="fr-FR" dirty="0"/>
              <a:t>Point commun aux épreuves pratiques</a:t>
            </a:r>
          </a:p>
        </p:txBody>
      </p:sp>
      <p:sp>
        <p:nvSpPr>
          <p:cNvPr id="3" name="Espace réservé du contenu 2">
            <a:extLst>
              <a:ext uri="{FF2B5EF4-FFF2-40B4-BE49-F238E27FC236}">
                <a16:creationId xmlns:a16="http://schemas.microsoft.com/office/drawing/2014/main" id="{7806D7BE-0D23-CE93-4F85-4F1DC7F8374A}"/>
              </a:ext>
            </a:extLst>
          </p:cNvPr>
          <p:cNvSpPr>
            <a:spLocks noGrp="1"/>
          </p:cNvSpPr>
          <p:nvPr>
            <p:ph idx="1"/>
          </p:nvPr>
        </p:nvSpPr>
        <p:spPr/>
        <p:txBody>
          <a:bodyPr/>
          <a:lstStyle/>
          <a:p>
            <a:r>
              <a:rPr lang="fr-FR" dirty="0"/>
              <a:t>S’approprier le système</a:t>
            </a:r>
          </a:p>
          <a:p>
            <a:pPr lvl="1"/>
            <a:r>
              <a:rPr lang="fr-FR" dirty="0"/>
              <a:t>Présenter le système dans ses conditions normales d’utilisation</a:t>
            </a:r>
          </a:p>
          <a:p>
            <a:pPr lvl="1"/>
            <a:r>
              <a:rPr lang="fr-FR" dirty="0"/>
              <a:t>Réaliser une chaîne fonctionnelle</a:t>
            </a:r>
          </a:p>
          <a:p>
            <a:pPr lvl="1"/>
            <a:r>
              <a:rPr lang="fr-FR" dirty="0"/>
              <a:t>Comparer les solutions technologiques du système réel et du système didactisé</a:t>
            </a:r>
          </a:p>
          <a:p>
            <a:r>
              <a:rPr lang="fr-FR" dirty="0"/>
              <a:t>Analyser la problématique</a:t>
            </a:r>
          </a:p>
          <a:p>
            <a:r>
              <a:rPr lang="fr-FR" dirty="0"/>
              <a:t>[Activités propres au concours]</a:t>
            </a:r>
          </a:p>
          <a:p>
            <a:r>
              <a:rPr lang="fr-FR" dirty="0"/>
              <a:t>Réaliser une synthèse des activités</a:t>
            </a:r>
          </a:p>
          <a:p>
            <a:pPr lvl="1"/>
            <a:r>
              <a:rPr lang="fr-FR" dirty="0"/>
              <a:t>Centrale </a:t>
            </a:r>
            <a:r>
              <a:rPr lang="fr-FR" dirty="0" err="1"/>
              <a:t>Supelec</a:t>
            </a:r>
            <a:r>
              <a:rPr lang="fr-FR" dirty="0"/>
              <a:t> : présentation</a:t>
            </a:r>
          </a:p>
          <a:p>
            <a:pPr lvl="1"/>
            <a:r>
              <a:rPr lang="fr-FR" dirty="0"/>
              <a:t>Mines Ponts : compte rendu</a:t>
            </a:r>
          </a:p>
          <a:p>
            <a:pPr lvl="1"/>
            <a:r>
              <a:rPr lang="fr-FR" dirty="0" err="1"/>
              <a:t>CCINP</a:t>
            </a:r>
            <a:r>
              <a:rPr lang="fr-FR" dirty="0"/>
              <a:t> : poster</a:t>
            </a:r>
          </a:p>
        </p:txBody>
      </p:sp>
      <p:sp>
        <p:nvSpPr>
          <p:cNvPr id="4" name="Espace réservé du pied de page 3">
            <a:extLst>
              <a:ext uri="{FF2B5EF4-FFF2-40B4-BE49-F238E27FC236}">
                <a16:creationId xmlns:a16="http://schemas.microsoft.com/office/drawing/2014/main" id="{735B95D2-5CF3-3C6F-B53C-A0310AA18923}"/>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924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Centrale </a:t>
            </a:r>
            <a:r>
              <a:rPr lang="fr-FR" dirty="0" err="1"/>
              <a:t>Supelec</a:t>
            </a:r>
            <a:endParaRPr lang="fr-FR" dirty="0"/>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TP de Sciences Industrielles de l’Ingénieur</a:t>
            </a:r>
          </a:p>
          <a:p>
            <a:r>
              <a:rPr lang="fr-FR" dirty="0"/>
              <a:t>Durée : 4 heures</a:t>
            </a:r>
          </a:p>
          <a:p>
            <a:r>
              <a:rPr lang="fr-FR" dirty="0"/>
              <a:t>Lieu : </a:t>
            </a:r>
            <a:r>
              <a:rPr lang="fr-FR" dirty="0" err="1"/>
              <a:t>CentraleSupelec</a:t>
            </a:r>
            <a:r>
              <a:rPr lang="fr-FR" dirty="0"/>
              <a:t> (Bâtiment Bouygues ?) – Campus Paris Saclay, Gif-sur-Yvette</a:t>
            </a:r>
          </a:p>
          <a:p>
            <a:r>
              <a:rPr lang="fr-FR" dirty="0"/>
              <a:t>Supports (2021)</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1E9E261B-01B9-37C0-8F8F-65198AF3E725}"/>
              </a:ext>
            </a:extLst>
          </p:cNvPr>
          <p:cNvPicPr>
            <a:picLocks noChangeAspect="1"/>
          </p:cNvPicPr>
          <p:nvPr/>
        </p:nvPicPr>
        <p:blipFill>
          <a:blip r:embed="rId2"/>
          <a:stretch>
            <a:fillRect/>
          </a:stretch>
        </p:blipFill>
        <p:spPr>
          <a:xfrm>
            <a:off x="0" y="5862320"/>
            <a:ext cx="1044420" cy="995680"/>
          </a:xfrm>
          <a:prstGeom prst="rect">
            <a:avLst/>
          </a:prstGeom>
        </p:spPr>
      </p:pic>
      <p:sp>
        <p:nvSpPr>
          <p:cNvPr id="7" name="ZoneTexte 6">
            <a:extLst>
              <a:ext uri="{FF2B5EF4-FFF2-40B4-BE49-F238E27FC236}">
                <a16:creationId xmlns:a16="http://schemas.microsoft.com/office/drawing/2014/main" id="{7C3FD26B-4DF5-81EC-9437-2169EC724904}"/>
              </a:ext>
            </a:extLst>
          </p:cNvPr>
          <p:cNvSpPr txBox="1"/>
          <p:nvPr/>
        </p:nvSpPr>
        <p:spPr>
          <a:xfrm>
            <a:off x="2225040" y="3587155"/>
            <a:ext cx="9570702" cy="2862322"/>
          </a:xfrm>
          <a:prstGeom prst="rect">
            <a:avLst/>
          </a:prstGeom>
          <a:noFill/>
        </p:spPr>
        <p:txBody>
          <a:bodyPr wrap="square" numCol="2" rtlCol="0">
            <a:spAutoFit/>
          </a:bodyPr>
          <a:lstStyle/>
          <a:p>
            <a:pPr marL="285750" indent="-285750" algn="l">
              <a:buFont typeface="Arial" panose="020B0604020202020204" pitchFamily="34" charset="0"/>
              <a:buChar char="•"/>
            </a:pPr>
            <a:r>
              <a:rPr lang="fr-FR" sz="1800" b="0" i="0" u="none" strike="noStrike" baseline="0" dirty="0">
                <a:latin typeface="LMRoman10-Regular"/>
              </a:rPr>
              <a:t>boule gyrostabilisée double étage (</a:t>
            </a:r>
            <a:r>
              <a:rPr lang="fr-FR" sz="1800" b="0" i="0" u="none" strike="noStrike" baseline="0" dirty="0" err="1">
                <a:latin typeface="LMRoman10-Regular"/>
              </a:rPr>
              <a:t>BGR</a:t>
            </a:r>
            <a:r>
              <a:rPr lang="fr-FR" sz="1800" b="0" i="0" u="none" strike="noStrike" baseline="0" dirty="0">
                <a:latin typeface="LMRoman10-Regular"/>
              </a:rPr>
              <a:t>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bras à retour d’effort (CoMax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compacteur solaire communicant ;</a:t>
            </a:r>
          </a:p>
          <a:p>
            <a:pPr marL="285750" indent="-285750" algn="l">
              <a:buFont typeface="Arial" panose="020B0604020202020204" pitchFamily="34" charset="0"/>
              <a:buChar char="•"/>
            </a:pPr>
            <a:r>
              <a:rPr lang="fr-FR" sz="1800" b="0" i="0" u="none" strike="noStrike" baseline="0" dirty="0">
                <a:latin typeface="LMRoman10-Regular"/>
              </a:rPr>
              <a:t>drone didactique (D2C – </a:t>
            </a:r>
            <a:r>
              <a:rPr lang="fr-FR" sz="1800" b="0" i="0" u="none" strike="noStrike" baseline="0" dirty="0" err="1">
                <a:latin typeface="LMRoman10-Regular"/>
              </a:rPr>
              <a:t>DMS</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hoverboard ;</a:t>
            </a:r>
          </a:p>
          <a:p>
            <a:pPr marL="285750" indent="-285750">
              <a:buFont typeface="Arial" panose="020B0604020202020204" pitchFamily="34" charset="0"/>
              <a:buChar char="•"/>
            </a:pPr>
            <a:r>
              <a:rPr lang="fr-FR" sz="1800" b="0" i="0" u="none" strike="noStrike" baseline="0" dirty="0">
                <a:latin typeface="LMRoman10-Regular"/>
              </a:rPr>
              <a:t>imprimante 3D (I3D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nacelle gyrostabilisée ;</a:t>
            </a:r>
            <a:r>
              <a:rPr lang="fr-FR" sz="1800" b="0" i="0" u="none" strike="noStrike" baseline="0" dirty="0">
                <a:latin typeface="LatinModernMath-Regular"/>
              </a:rPr>
              <a:t> </a:t>
            </a:r>
          </a:p>
          <a:p>
            <a:pPr marL="285750" indent="-285750">
              <a:buFont typeface="Arial" panose="020B0604020202020204" pitchFamily="34" charset="0"/>
              <a:buChar char="•"/>
            </a:pPr>
            <a:r>
              <a:rPr lang="fr-FR" sz="1800" b="0" i="0" u="none" strike="noStrike" baseline="0" dirty="0">
                <a:latin typeface="LMRoman10-Regular"/>
              </a:rPr>
              <a:t>robot à câbles (RC4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caméraman </a:t>
            </a:r>
            <a:r>
              <a:rPr lang="fr-FR" sz="1800" b="0" i="0" u="none" strike="noStrike" baseline="0" dirty="0" err="1">
                <a:latin typeface="LMRoman10-Regular"/>
              </a:rPr>
              <a:t>PIXIO</a:t>
            </a:r>
            <a:r>
              <a:rPr lang="fr-FR" sz="1800" b="0" i="0" u="none" strike="noStrike" baseline="0" dirty="0">
                <a:latin typeface="LMRoman10-Regular"/>
              </a:rPr>
              <a:t>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delta (?) ;</a:t>
            </a:r>
          </a:p>
          <a:p>
            <a:pPr marL="285750" indent="-285750" algn="l">
              <a:buFont typeface="Arial" panose="020B0604020202020204" pitchFamily="34" charset="0"/>
              <a:buChar char="•"/>
            </a:pPr>
            <a:r>
              <a:rPr lang="fr-FR" sz="1800" b="0" i="0" u="none" strike="noStrike" baseline="0" dirty="0">
                <a:latin typeface="LMRoman10-Regular"/>
              </a:rPr>
              <a:t>robot nettoyeur de vitres ;</a:t>
            </a:r>
          </a:p>
          <a:p>
            <a:pPr marL="285750" indent="-285750" algn="l">
              <a:buFont typeface="Arial" panose="020B0604020202020204" pitchFamily="34" charset="0"/>
              <a:buChar char="•"/>
            </a:pPr>
            <a:r>
              <a:rPr lang="fr-FR" sz="1800" b="0" i="0" u="none" strike="noStrike" baseline="0" dirty="0">
                <a:latin typeface="LMRoman10-Regular"/>
              </a:rPr>
              <a:t>robot porte-endoscope pour chirurgie laparoscopique (</a:t>
            </a:r>
            <a:r>
              <a:rPr lang="fr-FR" sz="1800" b="0" i="0" u="none" strike="noStrike" baseline="0" dirty="0" err="1">
                <a:latin typeface="LMRoman10-Regular"/>
              </a:rPr>
              <a:t>EVOLAP</a:t>
            </a:r>
            <a:r>
              <a:rPr lang="fr-FR" sz="1800" b="0" i="0" u="none" strike="noStrike" baseline="0" dirty="0">
                <a:latin typeface="LMRoman10-Regular"/>
              </a:rPr>
              <a:t>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err="1">
                <a:latin typeface="LMRoman10-Regular"/>
              </a:rPr>
              <a:t>slider</a:t>
            </a:r>
            <a:r>
              <a:rPr lang="fr-FR" sz="1800" b="0" i="0" u="none" strike="noStrike" baseline="0" dirty="0">
                <a:latin typeface="LMRoman10-Regular"/>
              </a:rPr>
              <a:t> de caméra (</a:t>
            </a:r>
            <a:r>
              <a:rPr lang="fr-FR" sz="1800" b="0" i="0" u="none" strike="noStrike" baseline="0" dirty="0" err="1">
                <a:latin typeface="LMRoman10-Regular"/>
              </a:rPr>
              <a:t>Slider</a:t>
            </a:r>
            <a:r>
              <a:rPr lang="fr-FR" sz="1800" b="0" i="0" u="none" strike="noStrike" baseline="0" dirty="0">
                <a:latin typeface="LMRoman10-Regular"/>
              </a:rPr>
              <a:t> </a:t>
            </a:r>
            <a:r>
              <a:rPr lang="fr-FR" sz="1800" b="0" i="0" u="none" strike="noStrike" baseline="0" dirty="0" err="1">
                <a:latin typeface="LMRoman10-Regular"/>
              </a:rPr>
              <a:t>Crea</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trieuse de pièces (Trieuse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véhicule autonome Park-Lab.</a:t>
            </a:r>
            <a:endParaRPr lang="fr-FR" dirty="0"/>
          </a:p>
          <a:p>
            <a:pPr marL="285750" indent="-285750">
              <a:buFont typeface="Arial" panose="020B0604020202020204" pitchFamily="34" charset="0"/>
              <a:buChar char="•"/>
            </a:pPr>
            <a:endParaRPr lang="fr-FR" sz="1800" b="0" i="0" u="none" strike="noStrike" baseline="0" dirty="0">
              <a:latin typeface="LMRoman10-Regular"/>
            </a:endParaRPr>
          </a:p>
          <a:p>
            <a:pPr marL="285750" indent="-285750" algn="l">
              <a:buFont typeface="Arial" panose="020B0604020202020204" pitchFamily="34" charset="0"/>
              <a:buChar char="•"/>
            </a:pPr>
            <a:endParaRPr lang="fr-FR" sz="1800" b="0" i="0" u="none" strike="noStrike" baseline="0" dirty="0">
              <a:latin typeface="LMRoman10-Regular"/>
            </a:endParaRPr>
          </a:p>
        </p:txBody>
      </p:sp>
    </p:spTree>
    <p:extLst>
      <p:ext uri="{BB962C8B-B14F-4D97-AF65-F5344CB8AC3E}">
        <p14:creationId xmlns:p14="http://schemas.microsoft.com/office/powerpoint/2010/main" val="162571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4A02C-42FA-B5CD-DA32-A23EF0814BB5}"/>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10B08E56-DCF3-6E86-04E9-CDBCB9756D79}"/>
              </a:ext>
            </a:extLst>
          </p:cNvPr>
          <p:cNvSpPr>
            <a:spLocks noGrp="1"/>
          </p:cNvSpPr>
          <p:nvPr>
            <p:ph idx="1"/>
          </p:nvPr>
        </p:nvSpPr>
        <p:spPr/>
        <p:txBody>
          <a:bodyPr/>
          <a:lstStyle/>
          <a:p>
            <a:pPr marL="514350" indent="-514350">
              <a:buFont typeface="+mj-lt"/>
              <a:buAutoNum type="arabicPeriod"/>
            </a:pPr>
            <a:r>
              <a:rPr lang="fr-FR" dirty="0"/>
              <a:t>Appropriation du support – 45 minutes</a:t>
            </a:r>
          </a:p>
          <a:p>
            <a:pPr marL="514350" indent="-514350">
              <a:buFont typeface="+mj-lt"/>
              <a:buAutoNum type="arabicPeriod"/>
            </a:pPr>
            <a:r>
              <a:rPr lang="fr-FR" dirty="0"/>
              <a:t>Activité de modélisation en autonomie encadrée – 60 minutes</a:t>
            </a:r>
          </a:p>
          <a:p>
            <a:pPr marL="514350" indent="-514350">
              <a:buFont typeface="+mj-lt"/>
              <a:buAutoNum type="arabicPeriod"/>
            </a:pPr>
            <a:r>
              <a:rPr lang="fr-FR" dirty="0"/>
              <a:t>Exploitation des modèles proposés</a:t>
            </a:r>
          </a:p>
          <a:p>
            <a:pPr marL="514350" indent="-514350">
              <a:buFont typeface="+mj-lt"/>
              <a:buAutoNum type="arabicPeriod"/>
            </a:pPr>
            <a:r>
              <a:rPr lang="fr-FR" dirty="0"/>
              <a:t>Evaluation de solutions et synthèse globale – 40 minutes</a:t>
            </a:r>
          </a:p>
          <a:p>
            <a:pPr marL="514350" indent="-514350">
              <a:buFont typeface="+mj-lt"/>
              <a:buAutoNum type="arabicPeriod"/>
            </a:pPr>
            <a:endParaRPr lang="fr-FR" dirty="0"/>
          </a:p>
          <a:p>
            <a:pPr marL="514350" indent="-514350">
              <a:buFont typeface="+mj-lt"/>
              <a:buAutoNum type="arabicPeriod"/>
            </a:pPr>
            <a:endParaRPr lang="fr-FR" dirty="0"/>
          </a:p>
          <a:p>
            <a:pPr marL="0" indent="0">
              <a:buNone/>
            </a:pPr>
            <a:r>
              <a:rPr lang="fr-FR" dirty="0"/>
              <a:t>Logiciels : Python et Scilab</a:t>
            </a:r>
          </a:p>
          <a:p>
            <a:pPr marL="514350" indent="-514350">
              <a:buFont typeface="+mj-lt"/>
              <a:buAutoNum type="arabicPeriod"/>
            </a:pPr>
            <a:endParaRPr lang="fr-FR" dirty="0"/>
          </a:p>
        </p:txBody>
      </p:sp>
      <p:sp>
        <p:nvSpPr>
          <p:cNvPr id="4" name="Espace réservé du pied de page 3">
            <a:extLst>
              <a:ext uri="{FF2B5EF4-FFF2-40B4-BE49-F238E27FC236}">
                <a16:creationId xmlns:a16="http://schemas.microsoft.com/office/drawing/2014/main" id="{683E6727-0B0B-1ACC-B08B-A2F5C80F286E}"/>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65D1CC9C-5F2A-B25F-111C-9A000A7CAEDD}"/>
              </a:ext>
            </a:extLst>
          </p:cNvPr>
          <p:cNvSpPr txBox="1"/>
          <p:nvPr/>
        </p:nvSpPr>
        <p:spPr>
          <a:xfrm>
            <a:off x="7853662" y="3688080"/>
            <a:ext cx="4653280" cy="1200329"/>
          </a:xfrm>
          <a:prstGeom prst="rect">
            <a:avLst/>
          </a:prstGeom>
          <a:noFill/>
        </p:spPr>
        <p:txBody>
          <a:bodyPr wrap="square" rtlCol="0">
            <a:spAutoFit/>
          </a:bodyPr>
          <a:lstStyle/>
          <a:p>
            <a:pPr marL="285750" indent="-285750">
              <a:buFont typeface="Wingdings 3" panose="05040102010807070707" pitchFamily="18" charset="2"/>
              <a:buChar char="Æ"/>
            </a:pPr>
            <a:r>
              <a:rPr lang="fr-FR" dirty="0">
                <a:sym typeface="Wingdings 3" panose="05040102010807070707" pitchFamily="18" charset="2"/>
              </a:rPr>
              <a:t>¼ de la note sur la communication :</a:t>
            </a:r>
          </a:p>
          <a:p>
            <a:pPr marL="742950" lvl="1" indent="-285750">
              <a:buFont typeface="Wingdings" panose="05000000000000000000" pitchFamily="2" charset="2"/>
              <a:buChar char="§"/>
            </a:pPr>
            <a:r>
              <a:rPr lang="fr-FR" dirty="0">
                <a:sym typeface="Wingdings 3" panose="05040102010807070707" pitchFamily="18" charset="2"/>
              </a:rPr>
              <a:t>Clarté de la présentation</a:t>
            </a:r>
          </a:p>
          <a:p>
            <a:pPr marL="742950" lvl="1" indent="-285750">
              <a:buFont typeface="Wingdings" panose="05000000000000000000" pitchFamily="2" charset="2"/>
              <a:buChar char="§"/>
            </a:pPr>
            <a:r>
              <a:rPr lang="fr-FR" dirty="0">
                <a:sym typeface="Wingdings 3" panose="05040102010807070707" pitchFamily="18" charset="2"/>
              </a:rPr>
              <a:t>Précision des explications</a:t>
            </a:r>
          </a:p>
          <a:p>
            <a:pPr marL="742950" lvl="1" indent="-285750">
              <a:buFont typeface="Wingdings" panose="05000000000000000000" pitchFamily="2" charset="2"/>
              <a:buChar char="§"/>
            </a:pPr>
            <a:r>
              <a:rPr lang="fr-FR" dirty="0">
                <a:sym typeface="Wingdings 3" panose="05040102010807070707" pitchFamily="18" charset="2"/>
              </a:rPr>
              <a:t>Esprit de synthèse </a:t>
            </a:r>
            <a:endParaRPr lang="fr-FR" dirty="0"/>
          </a:p>
        </p:txBody>
      </p:sp>
      <p:pic>
        <p:nvPicPr>
          <p:cNvPr id="6" name="Image 5">
            <a:extLst>
              <a:ext uri="{FF2B5EF4-FFF2-40B4-BE49-F238E27FC236}">
                <a16:creationId xmlns:a16="http://schemas.microsoft.com/office/drawing/2014/main" id="{B88E1142-E602-F036-8A8E-21FB2DB59BA6}"/>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46738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1. Appropriation du support</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lstStyle/>
          <a:p>
            <a:r>
              <a:rPr lang="fr-FR" dirty="0"/>
              <a:t>Analyser un système</a:t>
            </a:r>
          </a:p>
          <a:p>
            <a:pPr lvl="1"/>
            <a:r>
              <a:rPr lang="fr-FR" dirty="0"/>
              <a:t>Présenter le système</a:t>
            </a:r>
          </a:p>
          <a:p>
            <a:pPr lvl="1"/>
            <a:r>
              <a:rPr lang="fr-FR" dirty="0"/>
              <a:t>Réaliser la chaîne fonctionnelle</a:t>
            </a:r>
          </a:p>
          <a:p>
            <a:pPr lvl="2"/>
            <a:r>
              <a:rPr lang="fr-FR" dirty="0"/>
              <a:t>Monter les capteurs, les convertisseurs, les transmetteurs</a:t>
            </a:r>
          </a:p>
          <a:p>
            <a:pPr lvl="2"/>
            <a:r>
              <a:rPr lang="fr-FR" dirty="0"/>
              <a:t>Donner leur fonctionnement (type de signal de sorties, propriétés)</a:t>
            </a:r>
          </a:p>
          <a:p>
            <a:r>
              <a:rPr lang="fr-FR" dirty="0"/>
              <a:t>Vérifier une ou plusieurs exigences</a:t>
            </a:r>
          </a:p>
          <a:p>
            <a:pPr lvl="1"/>
            <a:r>
              <a:rPr lang="fr-FR" dirty="0"/>
              <a:t>Evaluer les écarts entre le cahier des charges et les performances du système (mesure ou simulation)</a:t>
            </a:r>
          </a:p>
          <a:p>
            <a:pPr lvl="1"/>
            <a:endParaRPr lang="fr-FR" dirty="0"/>
          </a:p>
          <a:p>
            <a:r>
              <a:rPr lang="fr-FR" dirty="0"/>
              <a:t>S’approprier la problématique</a:t>
            </a:r>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8264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2. Activité de modélisation en autonomie encadrée</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élaborer ou compléter un modèle</a:t>
            </a:r>
          </a:p>
          <a:p>
            <a:r>
              <a:rPr lang="fr-FR" dirty="0"/>
              <a:t>Exemple d’activités</a:t>
            </a:r>
          </a:p>
          <a:p>
            <a:pPr lvl="1"/>
            <a:r>
              <a:rPr lang="fr-FR" dirty="0"/>
              <a:t>Développement d’un modèle multiphysique</a:t>
            </a:r>
          </a:p>
          <a:p>
            <a:pPr lvl="2"/>
            <a:r>
              <a:rPr lang="fr-FR" dirty="0"/>
              <a:t>Formuler des hypothèses et mettre en équation un modèle</a:t>
            </a:r>
          </a:p>
          <a:p>
            <a:pPr lvl="2"/>
            <a:r>
              <a:rPr lang="fr-FR" dirty="0"/>
              <a:t>Identifier un modèle de comportement (rappel : un modèle de comportement s’établit à partir d’une (ou plusieurs expérimentations)</a:t>
            </a:r>
          </a:p>
          <a:p>
            <a:pPr lvl="3"/>
            <a:r>
              <a:rPr lang="fr-FR" dirty="0"/>
              <a:t>Exemples : </a:t>
            </a:r>
          </a:p>
          <a:p>
            <a:pPr marL="1371600" lvl="3" indent="0">
              <a:buNone/>
            </a:pPr>
            <a:r>
              <a:rPr lang="fr-FR" dirty="0"/>
              <a:t>	déterminer la raideur de la corde sur la cordeuse; </a:t>
            </a:r>
          </a:p>
          <a:p>
            <a:pPr marL="1371600" lvl="3" indent="0">
              <a:buNone/>
            </a:pPr>
            <a:r>
              <a:rPr lang="fr-FR" dirty="0"/>
              <a:t>	établir la modèle en boucle ouverte du </a:t>
            </a:r>
            <a:r>
              <a:rPr lang="fr-FR" dirty="0" err="1"/>
              <a:t>moteur+transmetteur</a:t>
            </a:r>
            <a:r>
              <a:rPr lang="fr-FR" dirty="0"/>
              <a:t> sur le </a:t>
            </a:r>
            <a:r>
              <a:rPr lang="fr-FR" dirty="0" err="1"/>
              <a:t>control’x</a:t>
            </a:r>
            <a:endParaRPr lang="fr-FR" dirty="0"/>
          </a:p>
          <a:p>
            <a:pPr lvl="1"/>
            <a:r>
              <a:rPr lang="fr-FR" dirty="0"/>
              <a:t>Développement et mise en œuvre d’une identification expérimentale</a:t>
            </a:r>
          </a:p>
          <a:p>
            <a:pPr lvl="1"/>
            <a:r>
              <a:rPr lang="fr-FR" dirty="0"/>
              <a:t>Enrichissement ou raffinement d’un modèle en ajoutant des éléments fonctionnels complémentaires (capteurs, actionneurs </a:t>
            </a:r>
            <a:r>
              <a:rPr lang="fr-FR" dirty="0" err="1"/>
              <a:t>etc</a:t>
            </a:r>
            <a:endParaRPr lang="fr-FR" dirty="0"/>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11610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3. Exploitation des modèles proposés</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exploiter un modèle pour prédire des performances et l’évolution du système en vu de satisfaire un besoin, une exigence</a:t>
            </a:r>
          </a:p>
          <a:p>
            <a:r>
              <a:rPr lang="fr-FR" dirty="0"/>
              <a:t>Cette partie permet de </a:t>
            </a:r>
          </a:p>
          <a:p>
            <a:pPr lvl="1"/>
            <a:r>
              <a:rPr lang="fr-FR" dirty="0"/>
              <a:t>Valider ou recaler un modèle à partir d’essais et de résultats de simulation</a:t>
            </a:r>
          </a:p>
          <a:p>
            <a:pPr lvl="1"/>
            <a:r>
              <a:rPr lang="fr-FR" dirty="0"/>
              <a:t>Enrichir un modèle</a:t>
            </a:r>
          </a:p>
          <a:p>
            <a:pPr lvl="1"/>
            <a:r>
              <a:rPr lang="fr-FR" dirty="0"/>
              <a:t>Imaginer et choisir des solutions d’évolution du système en vu de répondre à un besoin</a:t>
            </a:r>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325482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4. Evaluation de solutions et synthèse globale</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lstStyle/>
          <a:p>
            <a:r>
              <a:rPr lang="fr-FR" dirty="0"/>
              <a:t>Evaluation de solutions : 30 minutes</a:t>
            </a:r>
          </a:p>
          <a:p>
            <a:r>
              <a:rPr lang="fr-FR" dirty="0"/>
              <a:t>Préparation de synthèse : 10 minutes</a:t>
            </a:r>
          </a:p>
          <a:p>
            <a:r>
              <a:rPr lang="fr-FR" dirty="0"/>
              <a:t>Synthèse orale de 3 minutes</a:t>
            </a:r>
          </a:p>
          <a:p>
            <a:pPr lvl="1"/>
            <a:r>
              <a:rPr lang="fr-FR" dirty="0"/>
              <a:t>Présentation du système</a:t>
            </a:r>
          </a:p>
          <a:p>
            <a:pPr lvl="1"/>
            <a:r>
              <a:rPr lang="fr-FR" dirty="0"/>
              <a:t>Présentation structurée de la problématique abordée</a:t>
            </a:r>
          </a:p>
          <a:p>
            <a:pPr lvl="1"/>
            <a:r>
              <a:rPr lang="fr-FR" dirty="0"/>
              <a:t>Exposer la démarche et éventuellement les difficultés rencontrées</a:t>
            </a:r>
          </a:p>
          <a:p>
            <a:pPr lvl="1"/>
            <a:r>
              <a:rPr lang="fr-FR" dirty="0"/>
              <a:t>Proposer une conclusion en s’appuyant sur une comparaison chiffrée des performances du modèle et du système par rapport au cahier des charges</a:t>
            </a:r>
          </a:p>
          <a:p>
            <a:pPr lvl="1"/>
            <a:endParaRPr lang="fr-FR" dirty="0"/>
          </a:p>
          <a:p>
            <a:r>
              <a:rPr lang="fr-FR" dirty="0"/>
              <a:t>Utilisation de Microsoft Office ou Libre office pour rassembler les courbes et illustrer la synthèse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5713217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1633</Words>
  <Application>Microsoft Office PowerPoint</Application>
  <PresentationFormat>Grand écran</PresentationFormat>
  <Paragraphs>247</Paragraphs>
  <Slides>20</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Adobe Gothic Std B</vt:lpstr>
      <vt:lpstr>Arial</vt:lpstr>
      <vt:lpstr>Calibri</vt:lpstr>
      <vt:lpstr>LatinModernMath-Regular</vt:lpstr>
      <vt:lpstr>LMRoman10-Regular</vt:lpstr>
      <vt:lpstr>Segoe UI Semibold</vt:lpstr>
      <vt:lpstr>Wingdings</vt:lpstr>
      <vt:lpstr>Wingdings 3</vt:lpstr>
      <vt:lpstr>Thème Office</vt:lpstr>
      <vt:lpstr>Présentation des épreuves orales</vt:lpstr>
      <vt:lpstr>Objectif général des épreuves pratiques</vt:lpstr>
      <vt:lpstr>Point commun aux épreuves pratiques</vt:lpstr>
      <vt:lpstr>Concours Centrale Supelec</vt:lpstr>
      <vt:lpstr>Déroulé de l’épreuve</vt:lpstr>
      <vt:lpstr>1. Appropriation du support</vt:lpstr>
      <vt:lpstr>2. Activité de modélisation en autonomie encadrée</vt:lpstr>
      <vt:lpstr>3. Exploitation des modèles proposés</vt:lpstr>
      <vt:lpstr>4. Evaluation de solutions et synthèse globale</vt:lpstr>
      <vt:lpstr>Simulations numériques</vt:lpstr>
      <vt:lpstr>Quelques conseils</vt:lpstr>
      <vt:lpstr>Quelques conseils</vt:lpstr>
      <vt:lpstr>Concours Commun Mines Ponts</vt:lpstr>
      <vt:lpstr>Déroulé de l’épreuve</vt:lpstr>
      <vt:lpstr>Constats 2021</vt:lpstr>
      <vt:lpstr>Conseils 2022</vt:lpstr>
      <vt:lpstr>CCINP</vt:lpstr>
      <vt:lpstr>Déroulé de l’épreuve</vt:lpstr>
      <vt:lpstr>Conseils</vt:lpstr>
      <vt:lpstr>Concours X – ENS</vt:lpstr>
    </vt:vector>
  </TitlesOfParts>
  <Company>RRA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Xavier PESSOLES</cp:lastModifiedBy>
  <cp:revision>32</cp:revision>
  <dcterms:created xsi:type="dcterms:W3CDTF">2021-12-09T09:25:13Z</dcterms:created>
  <dcterms:modified xsi:type="dcterms:W3CDTF">2022-06-19T15:14:26Z</dcterms:modified>
</cp:coreProperties>
</file>