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315" r:id="rId4"/>
    <p:sldId id="296" r:id="rId5"/>
    <p:sldId id="316" r:id="rId6"/>
    <p:sldId id="317" r:id="rId7"/>
    <p:sldId id="277" r:id="rId8"/>
    <p:sldId id="297" r:id="rId9"/>
    <p:sldId id="318" r:id="rId10"/>
    <p:sldId id="319" r:id="rId11"/>
    <p:sldId id="279" r:id="rId12"/>
    <p:sldId id="298" r:id="rId13"/>
    <p:sldId id="280" r:id="rId14"/>
    <p:sldId id="299" r:id="rId15"/>
    <p:sldId id="281" r:id="rId16"/>
    <p:sldId id="300" r:id="rId17"/>
    <p:sldId id="320" r:id="rId18"/>
    <p:sldId id="282" r:id="rId19"/>
    <p:sldId id="301" r:id="rId20"/>
    <p:sldId id="283" r:id="rId21"/>
    <p:sldId id="302" r:id="rId22"/>
    <p:sldId id="303" r:id="rId23"/>
    <p:sldId id="284" r:id="rId24"/>
    <p:sldId id="304" r:id="rId25"/>
    <p:sldId id="286" r:id="rId26"/>
    <p:sldId id="305" r:id="rId27"/>
    <p:sldId id="285" r:id="rId28"/>
    <p:sldId id="306" r:id="rId29"/>
    <p:sldId id="288" r:id="rId30"/>
    <p:sldId id="307" r:id="rId31"/>
    <p:sldId id="289" r:id="rId32"/>
    <p:sldId id="308" r:id="rId33"/>
    <p:sldId id="290" r:id="rId34"/>
    <p:sldId id="309" r:id="rId35"/>
    <p:sldId id="291" r:id="rId36"/>
    <p:sldId id="310" r:id="rId37"/>
    <p:sldId id="292" r:id="rId38"/>
    <p:sldId id="311" r:id="rId39"/>
    <p:sldId id="293" r:id="rId40"/>
    <p:sldId id="294" r:id="rId41"/>
    <p:sldId id="312" r:id="rId42"/>
    <p:sldId id="287" r:id="rId43"/>
    <p:sldId id="313" r:id="rId44"/>
    <p:sldId id="278" r:id="rId45"/>
    <p:sldId id="322" r:id="rId46"/>
    <p:sldId id="314" r:id="rId47"/>
    <p:sldId id="321" r:id="rId48"/>
    <p:sldId id="275" r:id="rId4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87C"/>
    <a:srgbClr val="CEE3E0"/>
    <a:srgbClr val="CB4E3D"/>
    <a:srgbClr val="F6AB32"/>
    <a:srgbClr val="455368"/>
    <a:srgbClr val="1CAE97"/>
    <a:srgbClr val="118977"/>
    <a:srgbClr val="D1E5E2"/>
    <a:srgbClr val="CCE4DF"/>
    <a:srgbClr val="1D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9" d="100"/>
          <a:sy n="69" d="100"/>
        </p:scale>
        <p:origin x="4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Fiches Systèmes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B872E-98AF-4B7E-F758-D6316E98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BGR</a:t>
            </a:r>
            <a:r>
              <a:rPr lang="fr-FR" dirty="0"/>
              <a:t> – Modèle cinématique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CEACD-40BB-9A4D-D397-3C16E11E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8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Bras à retour d’effort</a:t>
            </a:r>
            <a:br>
              <a:rPr lang="fr-FR" dirty="0"/>
            </a:br>
            <a:r>
              <a:rPr lang="fr-FR" dirty="0"/>
              <a:t>Robot haptique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29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36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Compacteur solaire communicant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77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2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Didactique</a:t>
            </a:r>
            <a:br>
              <a:rPr lang="fr-FR" dirty="0"/>
            </a:br>
            <a:r>
              <a:rPr lang="fr-FR" dirty="0"/>
              <a:t>D2C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313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784589-71A0-51C4-8E47-62B7FAD3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22B705-5F41-0689-7115-24089311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00" y="1381128"/>
            <a:ext cx="10979447" cy="53609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0BF265A-7E25-DACB-2599-40DCAB454A95}"/>
              </a:ext>
            </a:extLst>
          </p:cNvPr>
          <p:cNvSpPr/>
          <p:nvPr/>
        </p:nvSpPr>
        <p:spPr>
          <a:xfrm>
            <a:off x="1656271" y="2654969"/>
            <a:ext cx="1696522" cy="71407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DC6B32-C6D6-3BC9-436B-03BB62FBC093}"/>
              </a:ext>
            </a:extLst>
          </p:cNvPr>
          <p:cNvSpPr txBox="1"/>
          <p:nvPr/>
        </p:nvSpPr>
        <p:spPr>
          <a:xfrm>
            <a:off x="1590571" y="2667277"/>
            <a:ext cx="1837422" cy="12772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Capteur d'effort (jauge de déformation)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Accéléromètre,  gyromètre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Détecteur optique (vitesse hélice)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Capteur effet Hall (position balancier)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2FE3B5F-CEFA-BF8A-CB51-86F0ECCE35A3}"/>
              </a:ext>
            </a:extLst>
          </p:cNvPr>
          <p:cNvSpPr/>
          <p:nvPr/>
        </p:nvSpPr>
        <p:spPr>
          <a:xfrm>
            <a:off x="4258571" y="2669874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F9DC03A8-08E0-AB72-58D3-207E67923DDA}"/>
              </a:ext>
            </a:extLst>
          </p:cNvPr>
          <p:cNvSpPr/>
          <p:nvPr/>
        </p:nvSpPr>
        <p:spPr>
          <a:xfrm>
            <a:off x="6673967" y="275613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5B063AC-2CEA-9200-99DF-B45B2A875729}"/>
              </a:ext>
            </a:extLst>
          </p:cNvPr>
          <p:cNvSpPr/>
          <p:nvPr/>
        </p:nvSpPr>
        <p:spPr>
          <a:xfrm>
            <a:off x="678612" y="504213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BDC7C0A-6E9E-8458-CB4B-AC7AAEEECEC7}"/>
              </a:ext>
            </a:extLst>
          </p:cNvPr>
          <p:cNvSpPr/>
          <p:nvPr/>
        </p:nvSpPr>
        <p:spPr>
          <a:xfrm>
            <a:off x="2964612" y="5013380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47091B0A-5EF1-F096-FD8E-4FB140223A55}"/>
              </a:ext>
            </a:extLst>
          </p:cNvPr>
          <p:cNvSpPr/>
          <p:nvPr/>
        </p:nvSpPr>
        <p:spPr>
          <a:xfrm>
            <a:off x="5250612" y="497024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B89EDB09-88A5-82A2-2BB1-C2A2FFFD90DE}"/>
              </a:ext>
            </a:extLst>
          </p:cNvPr>
          <p:cNvSpPr/>
          <p:nvPr/>
        </p:nvSpPr>
        <p:spPr>
          <a:xfrm>
            <a:off x="7737890" y="497024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3C7BDBD7-BC6C-5BD1-8D40-4A530283BC16}"/>
              </a:ext>
            </a:extLst>
          </p:cNvPr>
          <p:cNvSpPr/>
          <p:nvPr/>
        </p:nvSpPr>
        <p:spPr>
          <a:xfrm>
            <a:off x="10081397" y="4495793"/>
            <a:ext cx="661358" cy="474454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1271131B-69A1-9A22-5D8B-2CF1E8BE4913}"/>
              </a:ext>
            </a:extLst>
          </p:cNvPr>
          <p:cNvSpPr/>
          <p:nvPr/>
        </p:nvSpPr>
        <p:spPr>
          <a:xfrm>
            <a:off x="9865735" y="3086813"/>
            <a:ext cx="1236451" cy="41693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8" name="ZoneTexte 26">
            <a:extLst>
              <a:ext uri="{FF2B5EF4-FFF2-40B4-BE49-F238E27FC236}">
                <a16:creationId xmlns:a16="http://schemas.microsoft.com/office/drawing/2014/main" id="{97C3FB18-4535-E22C-CB06-051DA849040C}"/>
              </a:ext>
            </a:extLst>
          </p:cNvPr>
          <p:cNvSpPr txBox="1"/>
          <p:nvPr/>
        </p:nvSpPr>
        <p:spPr>
          <a:xfrm>
            <a:off x="4191536" y="2681916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CAN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9" name="ZoneTexte 28">
            <a:extLst>
              <a:ext uri="{FF2B5EF4-FFF2-40B4-BE49-F238E27FC236}">
                <a16:creationId xmlns:a16="http://schemas.microsoft.com/office/drawing/2014/main" id="{57102C61-CFB1-41DC-390E-819EF7297246}"/>
              </a:ext>
            </a:extLst>
          </p:cNvPr>
          <p:cNvSpPr txBox="1"/>
          <p:nvPr/>
        </p:nvSpPr>
        <p:spPr>
          <a:xfrm>
            <a:off x="6606933" y="2653159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CAN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0" name="ZoneTexte 30">
            <a:extLst>
              <a:ext uri="{FF2B5EF4-FFF2-40B4-BE49-F238E27FC236}">
                <a16:creationId xmlns:a16="http://schemas.microsoft.com/office/drawing/2014/main" id="{BF63603D-8B63-49F5-1144-A5AD77CCD7F8}"/>
              </a:ext>
            </a:extLst>
          </p:cNvPr>
          <p:cNvSpPr txBox="1"/>
          <p:nvPr/>
        </p:nvSpPr>
        <p:spPr>
          <a:xfrm>
            <a:off x="683459" y="4996665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Secteur</a:t>
            </a:r>
          </a:p>
        </p:txBody>
      </p:sp>
      <p:sp>
        <p:nvSpPr>
          <p:cNvPr id="21" name="ZoneTexte 32">
            <a:extLst>
              <a:ext uri="{FF2B5EF4-FFF2-40B4-BE49-F238E27FC236}">
                <a16:creationId xmlns:a16="http://schemas.microsoft.com/office/drawing/2014/main" id="{06272821-75D0-35E7-DCA2-3CF56B241006}"/>
              </a:ext>
            </a:extLst>
          </p:cNvPr>
          <p:cNvSpPr txBox="1"/>
          <p:nvPr/>
        </p:nvSpPr>
        <p:spPr>
          <a:xfrm>
            <a:off x="2969459" y="5025423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Hacheur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2" name="ZoneTexte 34">
            <a:extLst>
              <a:ext uri="{FF2B5EF4-FFF2-40B4-BE49-F238E27FC236}">
                <a16:creationId xmlns:a16="http://schemas.microsoft.com/office/drawing/2014/main" id="{CDEE59C2-DA77-74EF-D056-09F827A4796E}"/>
              </a:ext>
            </a:extLst>
          </p:cNvPr>
          <p:cNvSpPr txBox="1"/>
          <p:nvPr/>
        </p:nvSpPr>
        <p:spPr>
          <a:xfrm>
            <a:off x="5183578" y="4939159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Moteur brushless triphasé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ZoneTexte 36">
            <a:extLst>
              <a:ext uri="{FF2B5EF4-FFF2-40B4-BE49-F238E27FC236}">
                <a16:creationId xmlns:a16="http://schemas.microsoft.com/office/drawing/2014/main" id="{F0AA04AA-6840-BDDC-0BC7-DEBAB861DD41}"/>
              </a:ext>
            </a:extLst>
          </p:cNvPr>
          <p:cNvSpPr txBox="1"/>
          <p:nvPr/>
        </p:nvSpPr>
        <p:spPr>
          <a:xfrm>
            <a:off x="7670855" y="4939159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Réducteurs ?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ZoneTexte 38">
            <a:extLst>
              <a:ext uri="{FF2B5EF4-FFF2-40B4-BE49-F238E27FC236}">
                <a16:creationId xmlns:a16="http://schemas.microsoft.com/office/drawing/2014/main" id="{2242D878-005E-23C2-066D-BF6E3CFAF204}"/>
              </a:ext>
            </a:extLst>
          </p:cNvPr>
          <p:cNvSpPr txBox="1"/>
          <p:nvPr/>
        </p:nvSpPr>
        <p:spPr>
          <a:xfrm>
            <a:off x="10143768" y="4407197"/>
            <a:ext cx="615354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Hélices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ZoneTexte 40">
            <a:extLst>
              <a:ext uri="{FF2B5EF4-FFF2-40B4-BE49-F238E27FC236}">
                <a16:creationId xmlns:a16="http://schemas.microsoft.com/office/drawing/2014/main" id="{4B6D38AA-190B-DA35-897E-D23B216D32C0}"/>
              </a:ext>
            </a:extLst>
          </p:cNvPr>
          <p:cNvSpPr txBox="1"/>
          <p:nvPr/>
        </p:nvSpPr>
        <p:spPr>
          <a:xfrm>
            <a:off x="9870591" y="3127613"/>
            <a:ext cx="110418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Position initiale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6" name="Rectangle 42">
            <a:extLst>
              <a:ext uri="{FF2B5EF4-FFF2-40B4-BE49-F238E27FC236}">
                <a16:creationId xmlns:a16="http://schemas.microsoft.com/office/drawing/2014/main" id="{8E69689D-0A6F-AF45-BBDF-DD247F1336B6}"/>
              </a:ext>
            </a:extLst>
          </p:cNvPr>
          <p:cNvSpPr/>
          <p:nvPr/>
        </p:nvSpPr>
        <p:spPr>
          <a:xfrm>
            <a:off x="9721964" y="6091677"/>
            <a:ext cx="1452112" cy="402564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7" name="ZoneTexte 44">
            <a:extLst>
              <a:ext uri="{FF2B5EF4-FFF2-40B4-BE49-F238E27FC236}">
                <a16:creationId xmlns:a16="http://schemas.microsoft.com/office/drawing/2014/main" id="{2835629D-8141-F5B6-28AB-12F2391A849E}"/>
              </a:ext>
            </a:extLst>
          </p:cNvPr>
          <p:cNvSpPr txBox="1"/>
          <p:nvPr/>
        </p:nvSpPr>
        <p:spPr>
          <a:xfrm>
            <a:off x="9870591" y="6158840"/>
            <a:ext cx="110418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Position finale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A053FC2-3154-49CC-4B96-16DC8FED4287}"/>
              </a:ext>
            </a:extLst>
          </p:cNvPr>
          <p:cNvCxnSpPr/>
          <p:nvPr/>
        </p:nvCxnSpPr>
        <p:spPr>
          <a:xfrm>
            <a:off x="6410036" y="2475345"/>
            <a:ext cx="988291" cy="6114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C79E609-0423-FF96-CD0E-AD2FB8E5A7F7}"/>
              </a:ext>
            </a:extLst>
          </p:cNvPr>
          <p:cNvCxnSpPr/>
          <p:nvPr/>
        </p:nvCxnSpPr>
        <p:spPr>
          <a:xfrm>
            <a:off x="2824582" y="4953642"/>
            <a:ext cx="988291" cy="6114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5028E9D-33F2-578A-8DA2-06C0266E95D8}"/>
              </a:ext>
            </a:extLst>
          </p:cNvPr>
          <p:cNvCxnSpPr/>
          <p:nvPr/>
        </p:nvCxnSpPr>
        <p:spPr>
          <a:xfrm>
            <a:off x="7664024" y="4764229"/>
            <a:ext cx="988291" cy="6114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14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D2C – Schéma cinématique</a:t>
            </a:r>
          </a:p>
        </p:txBody>
      </p:sp>
      <p:pic>
        <p:nvPicPr>
          <p:cNvPr id="4" name="Image 9">
            <a:extLst>
              <a:ext uri="{FF2B5EF4-FFF2-40B4-BE49-F238E27FC236}">
                <a16:creationId xmlns:a16="http://schemas.microsoft.com/office/drawing/2014/main" id="{7B70F4AA-D1DB-E81D-13A0-9182D663E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5690" t="22953" r="39850" b="9210"/>
          <a:stretch>
            <a:fillRect/>
          </a:stretch>
        </p:blipFill>
        <p:spPr>
          <a:xfrm rot="5400013">
            <a:off x="4504736" y="1321650"/>
            <a:ext cx="3182527" cy="496241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62446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Hoverboard ?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83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60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questions classiques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760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Imprimante 3D</a:t>
            </a:r>
            <a:br>
              <a:rPr lang="fr-FR" dirty="0"/>
            </a:br>
            <a:r>
              <a:rPr lang="fr-FR" dirty="0"/>
              <a:t>I3D </a:t>
            </a:r>
            <a:r>
              <a:rPr lang="fr-FR" dirty="0" err="1"/>
              <a:t>Didastel</a:t>
            </a:r>
            <a:r>
              <a:rPr lang="fr-FR" dirty="0"/>
              <a:t>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325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081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1733D-357A-4F5C-5563-78E3CF44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D04C8-13A5-CD43-DC1F-724655A8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30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Nacelle gyrostabilisée </a:t>
            </a:r>
            <a:br>
              <a:rPr lang="fr-FR" dirty="0"/>
            </a:br>
            <a:r>
              <a:rPr lang="fr-FR" dirty="0"/>
              <a:t>?? Nacelle </a:t>
            </a:r>
            <a:r>
              <a:rPr lang="fr-FR" dirty="0" err="1"/>
              <a:t>ERM</a:t>
            </a:r>
            <a:r>
              <a:rPr lang="fr-FR" dirty="0"/>
              <a:t> ??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313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02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Nacelle gyrostabilisée </a:t>
            </a:r>
            <a:br>
              <a:rPr lang="fr-FR" dirty="0"/>
            </a:br>
            <a:r>
              <a:rPr lang="fr-FR" dirty="0"/>
              <a:t>?? Nacelle </a:t>
            </a:r>
            <a:r>
              <a:rPr lang="fr-FR" dirty="0" err="1"/>
              <a:t>ERM</a:t>
            </a:r>
            <a:r>
              <a:rPr lang="fr-FR"/>
              <a:t> ??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799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430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à câbles</a:t>
            </a:r>
            <a:br>
              <a:rPr lang="fr-FR" dirty="0"/>
            </a:br>
            <a:r>
              <a:rPr lang="fr-FR" dirty="0"/>
              <a:t>RC4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58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188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caméraman </a:t>
            </a:r>
            <a:r>
              <a:rPr lang="fr-FR" dirty="0" err="1"/>
              <a:t>Pixio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21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E1D4A-CC80-B5FA-71A8-DD0D6F7B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 fonctionnelle vierge</a:t>
            </a:r>
          </a:p>
        </p:txBody>
      </p:sp>
      <p:sp>
        <p:nvSpPr>
          <p:cNvPr id="4" name="Flèche vers le bas 3">
            <a:extLst>
              <a:ext uri="{FF2B5EF4-FFF2-40B4-BE49-F238E27FC236}">
                <a16:creationId xmlns:a16="http://schemas.microsoft.com/office/drawing/2014/main" id="{8FE9E758-8E45-419A-E705-02536AC68C56}"/>
              </a:ext>
            </a:extLst>
          </p:cNvPr>
          <p:cNvSpPr/>
          <p:nvPr/>
        </p:nvSpPr>
        <p:spPr>
          <a:xfrm>
            <a:off x="10770372" y="6576005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à coins arrondis 4">
            <a:extLst>
              <a:ext uri="{FF2B5EF4-FFF2-40B4-BE49-F238E27FC236}">
                <a16:creationId xmlns:a16="http://schemas.microsoft.com/office/drawing/2014/main" id="{EAF27820-A4D8-FD2C-E7F7-9507D212CE69}"/>
              </a:ext>
            </a:extLst>
          </p:cNvPr>
          <p:cNvSpPr/>
          <p:nvPr/>
        </p:nvSpPr>
        <p:spPr>
          <a:xfrm>
            <a:off x="1660234" y="4414180"/>
            <a:ext cx="1044694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>
            <a:extLst>
              <a:ext uri="{FF2B5EF4-FFF2-40B4-BE49-F238E27FC236}">
                <a16:creationId xmlns:a16="http://schemas.microsoft.com/office/drawing/2014/main" id="{59A29463-3DB3-6379-D02C-DD571C86230C}"/>
              </a:ext>
            </a:extLst>
          </p:cNvPr>
          <p:cNvSpPr/>
          <p:nvPr/>
        </p:nvSpPr>
        <p:spPr>
          <a:xfrm>
            <a:off x="1660234" y="1962948"/>
            <a:ext cx="6473690" cy="1557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CF3DC6-8C56-7B89-89B2-88342FAC516F}"/>
              </a:ext>
            </a:extLst>
          </p:cNvPr>
          <p:cNvSpPr/>
          <p:nvPr/>
        </p:nvSpPr>
        <p:spPr>
          <a:xfrm>
            <a:off x="1863964" y="2543557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C58E1-722B-B939-6E36-3CF5CBCB589B}"/>
              </a:ext>
            </a:extLst>
          </p:cNvPr>
          <p:cNvSpPr/>
          <p:nvPr/>
        </p:nvSpPr>
        <p:spPr>
          <a:xfrm>
            <a:off x="3970274" y="2543557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44B385-2820-1E76-4E01-FC2C667590FB}"/>
              </a:ext>
            </a:extLst>
          </p:cNvPr>
          <p:cNvSpPr/>
          <p:nvPr/>
        </p:nvSpPr>
        <p:spPr>
          <a:xfrm>
            <a:off x="6074739" y="2543557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43928-98D0-AF9A-F03A-B3BD01426F1F}"/>
              </a:ext>
            </a:extLst>
          </p:cNvPr>
          <p:cNvSpPr/>
          <p:nvPr/>
        </p:nvSpPr>
        <p:spPr>
          <a:xfrm>
            <a:off x="1863964" y="4701988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56FCD1-D7C5-59D5-0BC5-C7C1184790CA}"/>
              </a:ext>
            </a:extLst>
          </p:cNvPr>
          <p:cNvSpPr/>
          <p:nvPr/>
        </p:nvSpPr>
        <p:spPr>
          <a:xfrm>
            <a:off x="3970274" y="4701988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CCDC7A-05C1-8AE5-BF87-D3339FEA32B4}"/>
              </a:ext>
            </a:extLst>
          </p:cNvPr>
          <p:cNvSpPr/>
          <p:nvPr/>
        </p:nvSpPr>
        <p:spPr>
          <a:xfrm>
            <a:off x="6074739" y="4701988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96FD97-037F-9F5E-45DD-C5C99436AAEA}"/>
              </a:ext>
            </a:extLst>
          </p:cNvPr>
          <p:cNvSpPr/>
          <p:nvPr/>
        </p:nvSpPr>
        <p:spPr>
          <a:xfrm>
            <a:off x="8133924" y="4701988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CD18C-88FF-2354-6B19-C041F3BB40A0}"/>
              </a:ext>
            </a:extLst>
          </p:cNvPr>
          <p:cNvSpPr/>
          <p:nvPr/>
        </p:nvSpPr>
        <p:spPr>
          <a:xfrm>
            <a:off x="10162962" y="3520608"/>
            <a:ext cx="1620000" cy="305539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0369D8F-0CA8-D105-74D7-589273C0498C}"/>
              </a:ext>
            </a:extLst>
          </p:cNvPr>
          <p:cNvCxnSpPr/>
          <p:nvPr/>
        </p:nvCxnSpPr>
        <p:spPr>
          <a:xfrm>
            <a:off x="1377654" y="3110936"/>
            <a:ext cx="486310" cy="868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61EC88A-2C47-2A8F-4476-C172B7E7229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483964" y="2890608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20668B7-0802-F425-A9C3-7C3AF9333A1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590274" y="2890608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EBF89DC-B091-6FBC-0743-95E7A10A53EE}"/>
              </a:ext>
            </a:extLst>
          </p:cNvPr>
          <p:cNvCxnSpPr>
            <a:stCxn id="9" idx="3"/>
          </p:cNvCxnSpPr>
          <p:nvPr/>
        </p:nvCxnSpPr>
        <p:spPr>
          <a:xfrm>
            <a:off x="7694739" y="2898426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E066059-8416-6F5D-5D76-F1D950D3516E}"/>
              </a:ext>
            </a:extLst>
          </p:cNvPr>
          <p:cNvCxnSpPr/>
          <p:nvPr/>
        </p:nvCxnSpPr>
        <p:spPr>
          <a:xfrm>
            <a:off x="7694739" y="3263637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70D221E8-7873-6363-A821-74CEE276CEFB}"/>
              </a:ext>
            </a:extLst>
          </p:cNvPr>
          <p:cNvCxnSpPr/>
          <p:nvPr/>
        </p:nvCxnSpPr>
        <p:spPr>
          <a:xfrm>
            <a:off x="3727119" y="3985078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2A53F6F-A085-7E36-CAFB-C2981F635321}"/>
              </a:ext>
            </a:extLst>
          </p:cNvPr>
          <p:cNvCxnSpPr/>
          <p:nvPr/>
        </p:nvCxnSpPr>
        <p:spPr>
          <a:xfrm flipV="1">
            <a:off x="8007035" y="3263638"/>
            <a:ext cx="0" cy="7214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DF5A3F9-CCC1-7E4E-E34F-EF0CE7FDEB9D}"/>
              </a:ext>
            </a:extLst>
          </p:cNvPr>
          <p:cNvCxnSpPr/>
          <p:nvPr/>
        </p:nvCxnSpPr>
        <p:spPr>
          <a:xfrm flipV="1">
            <a:off x="3727119" y="3980548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009A731-8C34-480E-97F5-BF5C25F92144}"/>
              </a:ext>
            </a:extLst>
          </p:cNvPr>
          <p:cNvCxnSpPr/>
          <p:nvPr/>
        </p:nvCxnSpPr>
        <p:spPr>
          <a:xfrm>
            <a:off x="3727119" y="4847813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C39B7F8-7AD7-E4AA-2354-765E37D71EB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483964" y="5045765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729BDA9-7ACA-08C5-3058-2783F77A759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590274" y="5045765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822D6DC-F91A-FF91-8445-AD5D68C25D1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694739" y="5045765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28208FB-9D2C-3E0A-2B12-F05029CA2454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9753924" y="5045765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BFF5D12-62D5-EF63-916E-4B665EEB1E75}"/>
              </a:ext>
            </a:extLst>
          </p:cNvPr>
          <p:cNvCxnSpPr/>
          <p:nvPr/>
        </p:nvCxnSpPr>
        <p:spPr>
          <a:xfrm>
            <a:off x="1377654" y="5045765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8B49AB7-2235-A38C-FDF6-C59FC42BB43C}"/>
              </a:ext>
            </a:extLst>
          </p:cNvPr>
          <p:cNvCxnSpPr/>
          <p:nvPr/>
        </p:nvCxnSpPr>
        <p:spPr>
          <a:xfrm flipV="1">
            <a:off x="9572901" y="1634836"/>
            <a:ext cx="0" cy="277934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77932A8-F563-038D-2B88-ACACA64B3E26}"/>
              </a:ext>
            </a:extLst>
          </p:cNvPr>
          <p:cNvCxnSpPr/>
          <p:nvPr/>
        </p:nvCxnSpPr>
        <p:spPr>
          <a:xfrm flipH="1">
            <a:off x="1377654" y="1634837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5CD8341-3456-F9AE-00D3-29630A8A0A6D}"/>
              </a:ext>
            </a:extLst>
          </p:cNvPr>
          <p:cNvCxnSpPr/>
          <p:nvPr/>
        </p:nvCxnSpPr>
        <p:spPr>
          <a:xfrm>
            <a:off x="1377654" y="2678484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B6E93E0-F9E5-889E-1EF4-50A9F60881BD}"/>
              </a:ext>
            </a:extLst>
          </p:cNvPr>
          <p:cNvCxnSpPr/>
          <p:nvPr/>
        </p:nvCxnSpPr>
        <p:spPr>
          <a:xfrm flipV="1">
            <a:off x="1377654" y="1634837"/>
            <a:ext cx="0" cy="104364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FDFEF18-3500-F71D-AA20-254F9F9870B6}"/>
              </a:ext>
            </a:extLst>
          </p:cNvPr>
          <p:cNvCxnSpPr/>
          <p:nvPr/>
        </p:nvCxnSpPr>
        <p:spPr>
          <a:xfrm>
            <a:off x="11782962" y="3756547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4" name="Flèche vers le bas 33">
            <a:extLst>
              <a:ext uri="{FF2B5EF4-FFF2-40B4-BE49-F238E27FC236}">
                <a16:creationId xmlns:a16="http://schemas.microsoft.com/office/drawing/2014/main" id="{64B77FB4-3919-D843-9417-BFA8F1A7EFB9}"/>
              </a:ext>
            </a:extLst>
          </p:cNvPr>
          <p:cNvSpPr/>
          <p:nvPr/>
        </p:nvSpPr>
        <p:spPr>
          <a:xfrm>
            <a:off x="10770372" y="2701264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6C57E8-5846-5B91-FEDB-311281F30A19}"/>
              </a:ext>
            </a:extLst>
          </p:cNvPr>
          <p:cNvSpPr/>
          <p:nvPr/>
        </p:nvSpPr>
        <p:spPr>
          <a:xfrm>
            <a:off x="4897079" y="3575406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F683AB-84D8-0097-BFF9-DFF52E26C94A}"/>
              </a:ext>
            </a:extLst>
          </p:cNvPr>
          <p:cNvSpPr/>
          <p:nvPr/>
        </p:nvSpPr>
        <p:spPr>
          <a:xfrm>
            <a:off x="9384517" y="1751469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B74692-A69D-7151-FCEC-8F3916E84A06}"/>
              </a:ext>
            </a:extLst>
          </p:cNvPr>
          <p:cNvSpPr/>
          <p:nvPr/>
        </p:nvSpPr>
        <p:spPr>
          <a:xfrm>
            <a:off x="8094209" y="1940813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E8C87A-1D99-4E90-E931-92FA56137A23}"/>
              </a:ext>
            </a:extLst>
          </p:cNvPr>
          <p:cNvSpPr/>
          <p:nvPr/>
        </p:nvSpPr>
        <p:spPr>
          <a:xfrm>
            <a:off x="81842" y="2687573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F7E6A1-15FD-7876-11D7-35F0DEC00F7A}"/>
              </a:ext>
            </a:extLst>
          </p:cNvPr>
          <p:cNvSpPr/>
          <p:nvPr/>
        </p:nvSpPr>
        <p:spPr>
          <a:xfrm>
            <a:off x="1270482" y="6135407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556615-06BF-DED5-7C53-2393A50F4805}"/>
              </a:ext>
            </a:extLst>
          </p:cNvPr>
          <p:cNvSpPr/>
          <p:nvPr/>
        </p:nvSpPr>
        <p:spPr>
          <a:xfrm>
            <a:off x="10231620" y="2226366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61ACA5-7F17-0916-F541-818E3EA8DD4F}"/>
              </a:ext>
            </a:extLst>
          </p:cNvPr>
          <p:cNvSpPr/>
          <p:nvPr/>
        </p:nvSpPr>
        <p:spPr>
          <a:xfrm>
            <a:off x="9958443" y="7395349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18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809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Delta</a:t>
            </a:r>
            <a:br>
              <a:rPr lang="fr-FR" dirty="0"/>
            </a:br>
            <a:r>
              <a:rPr lang="fr-FR" dirty="0" err="1"/>
              <a:t>Delta</a:t>
            </a:r>
            <a:r>
              <a:rPr lang="fr-FR" dirty="0"/>
              <a:t> 2D 3Sigma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236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43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nettoyeur de vitres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531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333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porte-endoscope </a:t>
            </a:r>
            <a:br>
              <a:rPr lang="fr-FR" dirty="0"/>
            </a:br>
            <a:r>
              <a:rPr lang="fr-FR" dirty="0" err="1"/>
              <a:t>Evolap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825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010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Slider</a:t>
            </a:r>
            <a:r>
              <a:rPr lang="fr-FR" dirty="0"/>
              <a:t> Camera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593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222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Trieuse de pièces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9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2268FF-4C93-293D-AD03-BDDB102C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questions classiques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C43C52A-F751-0F1E-BBB5-BCD9BBFB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Systèmes</a:t>
            </a:r>
          </a:p>
          <a:p>
            <a:pPr lvl="1"/>
            <a:r>
              <a:rPr lang="fr-FR" dirty="0"/>
              <a:t>Indiquer quels sont les capteurs présents sur le systèmes réels ? Indiquer les capteurs ajoutés sur le système pédagogique pour faire des mesures annexes ?</a:t>
            </a:r>
          </a:p>
          <a:p>
            <a:r>
              <a:rPr lang="fr-FR" dirty="0"/>
              <a:t>Cinématique</a:t>
            </a:r>
          </a:p>
          <a:p>
            <a:pPr lvl="1"/>
            <a:r>
              <a:rPr lang="fr-FR" dirty="0"/>
              <a:t>Proposer un modèle de liaison entre pièces.</a:t>
            </a:r>
          </a:p>
          <a:p>
            <a:r>
              <a:rPr lang="fr-FR" dirty="0"/>
              <a:t>Hyperstatisme</a:t>
            </a:r>
          </a:p>
          <a:p>
            <a:pPr lvl="1"/>
            <a:r>
              <a:rPr lang="fr-FR" dirty="0"/>
              <a:t>Indiquer en quoi il est préférable qu’un mécanisme soit isostatique ? Hyperstatique ?</a:t>
            </a:r>
          </a:p>
          <a:p>
            <a:r>
              <a:rPr lang="fr-FR" dirty="0"/>
              <a:t>Asservissements</a:t>
            </a:r>
          </a:p>
          <a:p>
            <a:pPr lvl="1"/>
            <a:r>
              <a:rPr lang="fr-FR" dirty="0"/>
              <a:t>Déterminer les performances d’un système.</a:t>
            </a:r>
          </a:p>
          <a:p>
            <a:pPr lvl="1"/>
            <a:r>
              <a:rPr lang="fr-FR" dirty="0"/>
              <a:t>Donner l’influence d’un correcteur proportionnel ? d’un correcteur intégrale ? d’un correcteur PID ?</a:t>
            </a:r>
          </a:p>
        </p:txBody>
      </p:sp>
    </p:spTree>
    <p:extLst>
      <p:ext uri="{BB962C8B-B14F-4D97-AF65-F5344CB8AC3E}">
        <p14:creationId xmlns:p14="http://schemas.microsoft.com/office/powerpoint/2010/main" val="2639870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Véhicule autonome Park </a:t>
            </a:r>
            <a:r>
              <a:rPr lang="fr-FR" dirty="0" err="1"/>
              <a:t>Lab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238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552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Compacteur solaire communicant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7353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198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MaxPID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7886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MaxPID</a:t>
            </a:r>
            <a:r>
              <a:rPr lang="fr-FR" dirty="0"/>
              <a:t> – 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F0E5B2-D847-9735-32E3-1FE18EEE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00" y="1381128"/>
            <a:ext cx="10979447" cy="53609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983D4E-3BAB-A71B-73B3-2E11F8693F73}"/>
              </a:ext>
            </a:extLst>
          </p:cNvPr>
          <p:cNvSpPr/>
          <p:nvPr/>
        </p:nvSpPr>
        <p:spPr>
          <a:xfrm>
            <a:off x="1656271" y="2654969"/>
            <a:ext cx="1696522" cy="71407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8" name="ZoneTexte 8">
            <a:extLst>
              <a:ext uri="{FF2B5EF4-FFF2-40B4-BE49-F238E27FC236}">
                <a16:creationId xmlns:a16="http://schemas.microsoft.com/office/drawing/2014/main" id="{299A7F04-5049-07AF-F809-58940F2ACFAE}"/>
              </a:ext>
            </a:extLst>
          </p:cNvPr>
          <p:cNvSpPr txBox="1"/>
          <p:nvPr/>
        </p:nvSpPr>
        <p:spPr>
          <a:xfrm>
            <a:off x="1590571" y="2667277"/>
            <a:ext cx="1837422" cy="7694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Génératrice tachymétriquePotentiomètre rotatif (capteur de position angulaire)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Calibri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87E3115-C166-28BC-3D8C-7F461A3E5B53}"/>
              </a:ext>
            </a:extLst>
          </p:cNvPr>
          <p:cNvSpPr/>
          <p:nvPr/>
        </p:nvSpPr>
        <p:spPr>
          <a:xfrm>
            <a:off x="4258571" y="2669874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ADE0440-DF0C-70F4-4FAF-81969D7F04FE}"/>
              </a:ext>
            </a:extLst>
          </p:cNvPr>
          <p:cNvSpPr/>
          <p:nvPr/>
        </p:nvSpPr>
        <p:spPr>
          <a:xfrm>
            <a:off x="6673967" y="275613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335EB2D9-002B-D604-9BD2-99702A4A4B67}"/>
              </a:ext>
            </a:extLst>
          </p:cNvPr>
          <p:cNvSpPr/>
          <p:nvPr/>
        </p:nvSpPr>
        <p:spPr>
          <a:xfrm>
            <a:off x="678612" y="504213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CA2AA239-50FB-7067-11C9-95E845948BCF}"/>
              </a:ext>
            </a:extLst>
          </p:cNvPr>
          <p:cNvSpPr/>
          <p:nvPr/>
        </p:nvSpPr>
        <p:spPr>
          <a:xfrm>
            <a:off x="2964612" y="5013380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DCC9D843-E77C-0743-2170-E5316BC722D0}"/>
              </a:ext>
            </a:extLst>
          </p:cNvPr>
          <p:cNvSpPr/>
          <p:nvPr/>
        </p:nvSpPr>
        <p:spPr>
          <a:xfrm>
            <a:off x="5250612" y="497024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C63F1F76-9D61-CA20-2D06-A7192E5E41C4}"/>
              </a:ext>
            </a:extLst>
          </p:cNvPr>
          <p:cNvSpPr/>
          <p:nvPr/>
        </p:nvSpPr>
        <p:spPr>
          <a:xfrm>
            <a:off x="7737890" y="497024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6F5B7C27-948D-8CAD-6EF0-19132302EC90}"/>
              </a:ext>
            </a:extLst>
          </p:cNvPr>
          <p:cNvSpPr/>
          <p:nvPr/>
        </p:nvSpPr>
        <p:spPr>
          <a:xfrm>
            <a:off x="10081397" y="4495793"/>
            <a:ext cx="661358" cy="474454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5B372EA4-7E7D-2168-B7A0-A869459CD9A3}"/>
              </a:ext>
            </a:extLst>
          </p:cNvPr>
          <p:cNvSpPr/>
          <p:nvPr/>
        </p:nvSpPr>
        <p:spPr>
          <a:xfrm>
            <a:off x="9865735" y="3086813"/>
            <a:ext cx="1236451" cy="41693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7" name="ZoneTexte 26">
            <a:extLst>
              <a:ext uri="{FF2B5EF4-FFF2-40B4-BE49-F238E27FC236}">
                <a16:creationId xmlns:a16="http://schemas.microsoft.com/office/drawing/2014/main" id="{8551A0E8-7728-8F0B-C49E-E2A34C56AF24}"/>
              </a:ext>
            </a:extLst>
          </p:cNvPr>
          <p:cNvSpPr txBox="1"/>
          <p:nvPr/>
        </p:nvSpPr>
        <p:spPr>
          <a:xfrm>
            <a:off x="4191536" y="2681916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Carte mère (Maxpid)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8" name="ZoneTexte 28">
            <a:extLst>
              <a:ext uri="{FF2B5EF4-FFF2-40B4-BE49-F238E27FC236}">
                <a16:creationId xmlns:a16="http://schemas.microsoft.com/office/drawing/2014/main" id="{325D16D7-B928-66F9-FCFA-067C6AB2854F}"/>
              </a:ext>
            </a:extLst>
          </p:cNvPr>
          <p:cNvSpPr txBox="1"/>
          <p:nvPr/>
        </p:nvSpPr>
        <p:spPr>
          <a:xfrm>
            <a:off x="6606933" y="2653159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Micro contrôleur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ZoneTexte 30">
            <a:extLst>
              <a:ext uri="{FF2B5EF4-FFF2-40B4-BE49-F238E27FC236}">
                <a16:creationId xmlns:a16="http://schemas.microsoft.com/office/drawing/2014/main" id="{51205AD4-E2FB-9B8A-41E0-445E4829C214}"/>
              </a:ext>
            </a:extLst>
          </p:cNvPr>
          <p:cNvSpPr txBox="1"/>
          <p:nvPr/>
        </p:nvSpPr>
        <p:spPr>
          <a:xfrm>
            <a:off x="683459" y="4996665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Secteur</a:t>
            </a:r>
          </a:p>
        </p:txBody>
      </p:sp>
      <p:sp>
        <p:nvSpPr>
          <p:cNvPr id="20" name="ZoneTexte 32">
            <a:extLst>
              <a:ext uri="{FF2B5EF4-FFF2-40B4-BE49-F238E27FC236}">
                <a16:creationId xmlns:a16="http://schemas.microsoft.com/office/drawing/2014/main" id="{A296EDCF-A2ED-3351-C38B-ACDAD62F89CD}"/>
              </a:ext>
            </a:extLst>
          </p:cNvPr>
          <p:cNvSpPr txBox="1"/>
          <p:nvPr/>
        </p:nvSpPr>
        <p:spPr>
          <a:xfrm>
            <a:off x="2969459" y="5025423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Hacheur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8C31DF16-4966-F9F4-5592-A5986928BA0B}"/>
              </a:ext>
            </a:extLst>
          </p:cNvPr>
          <p:cNvSpPr txBox="1"/>
          <p:nvPr/>
        </p:nvSpPr>
        <p:spPr>
          <a:xfrm>
            <a:off x="5183578" y="4939159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Moteur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2" name="ZoneTexte 36">
            <a:extLst>
              <a:ext uri="{FF2B5EF4-FFF2-40B4-BE49-F238E27FC236}">
                <a16:creationId xmlns:a16="http://schemas.microsoft.com/office/drawing/2014/main" id="{E71FE73E-367A-8CD3-DD6E-2F257E42C4E1}"/>
              </a:ext>
            </a:extLst>
          </p:cNvPr>
          <p:cNvSpPr txBox="1"/>
          <p:nvPr/>
        </p:nvSpPr>
        <p:spPr>
          <a:xfrm>
            <a:off x="7670855" y="4939159"/>
            <a:ext cx="1837422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Joint de Oldham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dirty="0">
                <a:solidFill>
                  <a:srgbClr val="000000"/>
                </a:solidFill>
                <a:latin typeface="Calibri"/>
                <a:cs typeface="Calibri"/>
              </a:rPr>
              <a:t>Vis écrou</a:t>
            </a:r>
          </a:p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« Barres »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3" name="ZoneTexte 38">
            <a:extLst>
              <a:ext uri="{FF2B5EF4-FFF2-40B4-BE49-F238E27FC236}">
                <a16:creationId xmlns:a16="http://schemas.microsoft.com/office/drawing/2014/main" id="{A7296536-31EF-FF35-5C49-CE02A25249FB}"/>
              </a:ext>
            </a:extLst>
          </p:cNvPr>
          <p:cNvSpPr txBox="1"/>
          <p:nvPr/>
        </p:nvSpPr>
        <p:spPr>
          <a:xfrm>
            <a:off x="10143768" y="4407197"/>
            <a:ext cx="615354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Bras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ZoneTexte 40">
            <a:extLst>
              <a:ext uri="{FF2B5EF4-FFF2-40B4-BE49-F238E27FC236}">
                <a16:creationId xmlns:a16="http://schemas.microsoft.com/office/drawing/2014/main" id="{B6755A1B-1490-86D6-AC59-750B5805D4B3}"/>
              </a:ext>
            </a:extLst>
          </p:cNvPr>
          <p:cNvSpPr txBox="1"/>
          <p:nvPr/>
        </p:nvSpPr>
        <p:spPr>
          <a:xfrm>
            <a:off x="9870591" y="3127613"/>
            <a:ext cx="110418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Position initiale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5" name="ZoneTexte 44">
            <a:extLst>
              <a:ext uri="{FF2B5EF4-FFF2-40B4-BE49-F238E27FC236}">
                <a16:creationId xmlns:a16="http://schemas.microsoft.com/office/drawing/2014/main" id="{F2AB7DAE-D881-B732-7F91-E460154096F2}"/>
              </a:ext>
            </a:extLst>
          </p:cNvPr>
          <p:cNvSpPr txBox="1"/>
          <p:nvPr/>
        </p:nvSpPr>
        <p:spPr>
          <a:xfrm>
            <a:off x="9870591" y="6158840"/>
            <a:ext cx="110418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Position finale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pic>
        <p:nvPicPr>
          <p:cNvPr id="26" name="Image 5" descr="Une image contenant objets métalliques&#10;&#10;Description générée automatiquement">
            <a:extLst>
              <a:ext uri="{FF2B5EF4-FFF2-40B4-BE49-F238E27FC236}">
                <a16:creationId xmlns:a16="http://schemas.microsoft.com/office/drawing/2014/main" id="{BD407A4B-76B7-DCE8-AE88-505DC5E9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58" y="230876"/>
            <a:ext cx="1381128" cy="13239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7" name="ZoneTexte 5">
            <a:extLst>
              <a:ext uri="{FF2B5EF4-FFF2-40B4-BE49-F238E27FC236}">
                <a16:creationId xmlns:a16="http://schemas.microsoft.com/office/drawing/2014/main" id="{911C9BEB-B2F4-23AE-FEA3-66EC069B8E4A}"/>
              </a:ext>
            </a:extLst>
          </p:cNvPr>
          <p:cNvSpPr txBox="1"/>
          <p:nvPr/>
        </p:nvSpPr>
        <p:spPr>
          <a:xfrm>
            <a:off x="406664" y="1553263"/>
            <a:ext cx="27432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Joint de Oldham</a:t>
            </a:r>
          </a:p>
        </p:txBody>
      </p:sp>
    </p:spTree>
    <p:extLst>
      <p:ext uri="{BB962C8B-B14F-4D97-AF65-F5344CB8AC3E}">
        <p14:creationId xmlns:p14="http://schemas.microsoft.com/office/powerpoint/2010/main" val="976842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MaxPID</a:t>
            </a:r>
            <a:r>
              <a:rPr lang="fr-FR" dirty="0"/>
              <a:t> – 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Capteurs</a:t>
            </a:r>
          </a:p>
          <a:p>
            <a:pPr lvl="1"/>
            <a:r>
              <a:rPr lang="fr-FR" dirty="0"/>
              <a:t>Génératrice tachymétrique (Le mouvement de l’aimant entraîné par le bras dans un aimant fixe entraîne la création d’un champ magnétique proportionnel à la vitesse du bras)</a:t>
            </a:r>
          </a:p>
          <a:p>
            <a:pPr lvl="1"/>
            <a:r>
              <a:rPr lang="fr-FR" dirty="0"/>
              <a:t>Potentiomètre rotatif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AEA5D8-0E99-B38F-30D2-8D49FB359112}"/>
              </a:ext>
            </a:extLst>
          </p:cNvPr>
          <p:cNvSpPr txBox="1"/>
          <p:nvPr/>
        </p:nvSpPr>
        <p:spPr>
          <a:xfrm rot="19473405">
            <a:off x="6827946" y="1851764"/>
            <a:ext cx="169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 PRECISER</a:t>
            </a:r>
          </a:p>
        </p:txBody>
      </p:sp>
    </p:spTree>
    <p:extLst>
      <p:ext uri="{BB962C8B-B14F-4D97-AF65-F5344CB8AC3E}">
        <p14:creationId xmlns:p14="http://schemas.microsoft.com/office/powerpoint/2010/main" val="872163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MaxPID</a:t>
            </a:r>
            <a:r>
              <a:rPr lang="fr-FR" dirty="0"/>
              <a:t> – Modèle cinématique</a:t>
            </a:r>
          </a:p>
        </p:txBody>
      </p:sp>
      <p:pic>
        <p:nvPicPr>
          <p:cNvPr id="4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F4AC2B9-6B3D-FA8C-F577-CC90AF0B7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6766" t="39819" r="36936" b="8597"/>
          <a:stretch>
            <a:fillRect/>
          </a:stretch>
        </p:blipFill>
        <p:spPr>
          <a:xfrm rot="5400013">
            <a:off x="4385164" y="1916119"/>
            <a:ext cx="3421672" cy="377347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289235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BF1B8-9FE3-8151-EF68-FA08DF75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8ABD4D-AD2B-1282-5AEE-962ABC2F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49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918C8-C8F4-1AD9-DF0E-B5D324EA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Hyperstatisme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D74EE6-1CE6-75C6-C4EB-F7D6A93E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Avantage modèle isostatique :</a:t>
            </a:r>
          </a:p>
          <a:p>
            <a:pPr lvl="1"/>
            <a:r>
              <a:rPr lang="fr-FR" dirty="0"/>
              <a:t>Plus facile à concevoir ( car + de jeux entre les pièces) et aussi meilleure réaction aux perturbations (dilatation à cause de la chaleur, chocs etc..)</a:t>
            </a:r>
          </a:p>
          <a:p>
            <a:pPr lvl="1"/>
            <a:r>
              <a:rPr lang="fr-FR" dirty="0"/>
              <a:t>Sur le plan théorique permet de calculer les actions mécaniques dans chaque liaison</a:t>
            </a:r>
          </a:p>
          <a:p>
            <a:pPr lvl="1"/>
            <a:endParaRPr lang="fr-FR" dirty="0"/>
          </a:p>
          <a:p>
            <a:r>
              <a:rPr lang="fr-FR" dirty="0"/>
              <a:t>Avantage modèle hyperstatique : </a:t>
            </a:r>
          </a:p>
          <a:p>
            <a:pPr lvl="1"/>
            <a:r>
              <a:rPr lang="fr-FR" dirty="0"/>
              <a:t>Meilleure rigidité</a:t>
            </a:r>
          </a:p>
          <a:p>
            <a:pPr lvl="1"/>
            <a:r>
              <a:rPr lang="fr-FR" dirty="0"/>
              <a:t>Plus sûr (dédoublement comme en aéronautique)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808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E17B7-7691-3B7A-307B-9E5F1063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134808-0AD7-089F-464B-1DD6CB06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Correcteur proportionnel : </a:t>
            </a:r>
          </a:p>
          <a:p>
            <a:pPr lvl="1"/>
            <a:r>
              <a:rPr lang="fr-FR" dirty="0"/>
              <a:t>Améliore précision, rapidité (mais risque de dépassement). </a:t>
            </a:r>
          </a:p>
          <a:p>
            <a:pPr lvl="1"/>
            <a:r>
              <a:rPr lang="fr-FR" dirty="0"/>
              <a:t>N'influe pas sur la phase, mais sur la marge de phase. En augmentant, il peut donc déstabiliser le système</a:t>
            </a:r>
          </a:p>
          <a:p>
            <a:r>
              <a:rPr lang="fr-FR" dirty="0"/>
              <a:t>Influence correcteur intégral</a:t>
            </a:r>
          </a:p>
          <a:p>
            <a:pPr lvl="1"/>
            <a:r>
              <a:rPr lang="fr-FR" dirty="0"/>
              <a:t>Améliore précision</a:t>
            </a:r>
          </a:p>
          <a:p>
            <a:pPr lvl="1"/>
            <a:r>
              <a:rPr lang="fr-FR" dirty="0"/>
              <a:t>déphase de –90° (risque de déstabilisation à cause de la diminution de la phase</a:t>
            </a:r>
          </a:p>
          <a:p>
            <a:r>
              <a:rPr lang="fr-FR" dirty="0"/>
              <a:t>Influence correcteur PID: </a:t>
            </a:r>
          </a:p>
          <a:p>
            <a:pPr lvl="1"/>
            <a:r>
              <a:rPr lang="fr-FR" dirty="0"/>
              <a:t>Permet d’améliorer (ou de dégrader) toutes les performances</a:t>
            </a:r>
          </a:p>
          <a:p>
            <a:pPr lvl="1"/>
            <a:r>
              <a:rPr lang="fr-FR" dirty="0"/>
              <a:t>Pas toujours facile à régler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74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BGR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23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BGR</a:t>
            </a:r>
            <a:r>
              <a:rPr lang="fr-FR" dirty="0"/>
              <a:t> – 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FF29C9-4003-168A-73D1-3E12CDF5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12" y="1384549"/>
            <a:ext cx="10979447" cy="53609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0D7B92-7CF3-F084-6981-6E853D2A8E80}"/>
              </a:ext>
            </a:extLst>
          </p:cNvPr>
          <p:cNvSpPr/>
          <p:nvPr/>
        </p:nvSpPr>
        <p:spPr>
          <a:xfrm>
            <a:off x="1656271" y="2626742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5964E746-DF6C-C375-89A3-49338735F8AF}"/>
              </a:ext>
            </a:extLst>
          </p:cNvPr>
          <p:cNvSpPr txBox="1"/>
          <p:nvPr/>
        </p:nvSpPr>
        <p:spPr>
          <a:xfrm>
            <a:off x="1661126" y="2653159"/>
            <a:ext cx="1837422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Capteurs angulaires et Laser</a:t>
            </a: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cs typeface="Calibri"/>
              </a:rPr>
              <a:t>Gyromètre et inclinomètre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6BE8F25-47C1-1883-4677-DE13D06200A3}"/>
              </a:ext>
            </a:extLst>
          </p:cNvPr>
          <p:cNvSpPr/>
          <p:nvPr/>
        </p:nvSpPr>
        <p:spPr>
          <a:xfrm>
            <a:off x="4258571" y="2669874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BCEFD8B-13C9-DBAC-E017-5168AD028519}"/>
              </a:ext>
            </a:extLst>
          </p:cNvPr>
          <p:cNvSpPr/>
          <p:nvPr/>
        </p:nvSpPr>
        <p:spPr>
          <a:xfrm>
            <a:off x="6673967" y="275613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FCFA1D2-40AA-56CD-021B-8C314D233DE1}"/>
              </a:ext>
            </a:extLst>
          </p:cNvPr>
          <p:cNvSpPr/>
          <p:nvPr/>
        </p:nvSpPr>
        <p:spPr>
          <a:xfrm>
            <a:off x="678612" y="504213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08CEF89-2B57-E302-CF0F-E463DE7A7B93}"/>
              </a:ext>
            </a:extLst>
          </p:cNvPr>
          <p:cNvSpPr/>
          <p:nvPr/>
        </p:nvSpPr>
        <p:spPr>
          <a:xfrm>
            <a:off x="2964612" y="5013380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1D3B2F3-359E-69A5-CD2E-F46B41188CC5}"/>
              </a:ext>
            </a:extLst>
          </p:cNvPr>
          <p:cNvSpPr/>
          <p:nvPr/>
        </p:nvSpPr>
        <p:spPr>
          <a:xfrm>
            <a:off x="5250612" y="497024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51210867-659F-8E0E-EBE0-4E5C19E36586}"/>
              </a:ext>
            </a:extLst>
          </p:cNvPr>
          <p:cNvSpPr/>
          <p:nvPr/>
        </p:nvSpPr>
        <p:spPr>
          <a:xfrm>
            <a:off x="7737890" y="4970248"/>
            <a:ext cx="1696522" cy="46007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00F01653-FAE6-787E-206C-C4FFFF182CAA}"/>
              </a:ext>
            </a:extLst>
          </p:cNvPr>
          <p:cNvSpPr/>
          <p:nvPr/>
        </p:nvSpPr>
        <p:spPr>
          <a:xfrm>
            <a:off x="10081397" y="4495793"/>
            <a:ext cx="661358" cy="474454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6648D239-DD39-7051-80C3-F2A8E02986EB}"/>
              </a:ext>
            </a:extLst>
          </p:cNvPr>
          <p:cNvSpPr/>
          <p:nvPr/>
        </p:nvSpPr>
        <p:spPr>
          <a:xfrm>
            <a:off x="9865735" y="3086813"/>
            <a:ext cx="1236451" cy="41693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0AD5795A-32B8-2267-1301-9B2324BFEE93}"/>
              </a:ext>
            </a:extLst>
          </p:cNvPr>
          <p:cNvSpPr/>
          <p:nvPr/>
        </p:nvSpPr>
        <p:spPr>
          <a:xfrm>
            <a:off x="9721964" y="6091677"/>
            <a:ext cx="1452112" cy="402564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cs typeface="Calibri"/>
              </a:rPr>
              <a:t>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8" name="ZoneTexte 16">
            <a:extLst>
              <a:ext uri="{FF2B5EF4-FFF2-40B4-BE49-F238E27FC236}">
                <a16:creationId xmlns:a16="http://schemas.microsoft.com/office/drawing/2014/main" id="{12232F32-D82B-7BF7-397F-D36DBED29A98}"/>
              </a:ext>
            </a:extLst>
          </p:cNvPr>
          <p:cNvSpPr txBox="1"/>
          <p:nvPr/>
        </p:nvSpPr>
        <p:spPr>
          <a:xfrm>
            <a:off x="4191536" y="2681916"/>
            <a:ext cx="1837422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Cartes de commandes (Axe 1 et 2)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90BB6746-A44D-0A2B-C04F-FE39AABF13C2}"/>
              </a:ext>
            </a:extLst>
          </p:cNvPr>
          <p:cNvSpPr txBox="1"/>
          <p:nvPr/>
        </p:nvSpPr>
        <p:spPr>
          <a:xfrm>
            <a:off x="6606933" y="2653159"/>
            <a:ext cx="1837422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Cartes de commandes (Axe 1 et 2)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0" name="ZoneTexte 18">
            <a:extLst>
              <a:ext uri="{FF2B5EF4-FFF2-40B4-BE49-F238E27FC236}">
                <a16:creationId xmlns:a16="http://schemas.microsoft.com/office/drawing/2014/main" id="{FF1B973D-B204-7DE9-52EF-70519C375984}"/>
              </a:ext>
            </a:extLst>
          </p:cNvPr>
          <p:cNvSpPr txBox="1"/>
          <p:nvPr/>
        </p:nvSpPr>
        <p:spPr>
          <a:xfrm>
            <a:off x="683459" y="4996665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Alimentation (24V, 5Vcc)</a:t>
            </a:r>
          </a:p>
        </p:txBody>
      </p:sp>
      <p:sp>
        <p:nvSpPr>
          <p:cNvPr id="21" name="ZoneTexte 19">
            <a:extLst>
              <a:ext uri="{FF2B5EF4-FFF2-40B4-BE49-F238E27FC236}">
                <a16:creationId xmlns:a16="http://schemas.microsoft.com/office/drawing/2014/main" id="{75D01797-EA95-E943-2B70-D291AF9B3152}"/>
              </a:ext>
            </a:extLst>
          </p:cNvPr>
          <p:cNvSpPr txBox="1"/>
          <p:nvPr/>
        </p:nvSpPr>
        <p:spPr>
          <a:xfrm>
            <a:off x="2969459" y="5025423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Hacheur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2" name="ZoneTexte 20">
            <a:extLst>
              <a:ext uri="{FF2B5EF4-FFF2-40B4-BE49-F238E27FC236}">
                <a16:creationId xmlns:a16="http://schemas.microsoft.com/office/drawing/2014/main" id="{341D895E-F8A9-5814-C8D3-0DEB1A35CB3C}"/>
              </a:ext>
            </a:extLst>
          </p:cNvPr>
          <p:cNvSpPr txBox="1"/>
          <p:nvPr/>
        </p:nvSpPr>
        <p:spPr>
          <a:xfrm>
            <a:off x="5183578" y="4939159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Moteur à CC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3" name="ZoneTexte 21">
            <a:extLst>
              <a:ext uri="{FF2B5EF4-FFF2-40B4-BE49-F238E27FC236}">
                <a16:creationId xmlns:a16="http://schemas.microsoft.com/office/drawing/2014/main" id="{6920174F-7D1E-6DB2-4018-6260B4925AE0}"/>
              </a:ext>
            </a:extLst>
          </p:cNvPr>
          <p:cNvSpPr txBox="1"/>
          <p:nvPr/>
        </p:nvSpPr>
        <p:spPr>
          <a:xfrm>
            <a:off x="7670855" y="4939159"/>
            <a:ext cx="183742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Réducteurs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4" name="ZoneTexte 22">
            <a:extLst>
              <a:ext uri="{FF2B5EF4-FFF2-40B4-BE49-F238E27FC236}">
                <a16:creationId xmlns:a16="http://schemas.microsoft.com/office/drawing/2014/main" id="{FC7748B0-84C4-99F4-EC86-DDEBF39BDC43}"/>
              </a:ext>
            </a:extLst>
          </p:cNvPr>
          <p:cNvSpPr txBox="1"/>
          <p:nvPr/>
        </p:nvSpPr>
        <p:spPr>
          <a:xfrm>
            <a:off x="10143768" y="4407197"/>
            <a:ext cx="615354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Nacelle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B60F371-5D60-5313-8907-872BD500D4C8}"/>
              </a:ext>
            </a:extLst>
          </p:cNvPr>
          <p:cNvSpPr txBox="1"/>
          <p:nvPr/>
        </p:nvSpPr>
        <p:spPr>
          <a:xfrm>
            <a:off x="9870591" y="3127613"/>
            <a:ext cx="110418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Position initiale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6" name="ZoneTexte 26">
            <a:extLst>
              <a:ext uri="{FF2B5EF4-FFF2-40B4-BE49-F238E27FC236}">
                <a16:creationId xmlns:a16="http://schemas.microsoft.com/office/drawing/2014/main" id="{125AB8FA-96D0-68B6-1334-43B3E9BADB43}"/>
              </a:ext>
            </a:extLst>
          </p:cNvPr>
          <p:cNvSpPr txBox="1"/>
          <p:nvPr/>
        </p:nvSpPr>
        <p:spPr>
          <a:xfrm>
            <a:off x="9870591" y="6158840"/>
            <a:ext cx="110418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Position finale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472A01-E575-1150-2FAF-9EF0B45E9020}"/>
              </a:ext>
            </a:extLst>
          </p:cNvPr>
          <p:cNvSpPr txBox="1"/>
          <p:nvPr/>
        </p:nvSpPr>
        <p:spPr>
          <a:xfrm rot="19473405">
            <a:off x="1267655" y="2054964"/>
            <a:ext cx="169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 PRECISER</a:t>
            </a:r>
          </a:p>
        </p:txBody>
      </p:sp>
    </p:spTree>
    <p:extLst>
      <p:ext uri="{BB962C8B-B14F-4D97-AF65-F5344CB8AC3E}">
        <p14:creationId xmlns:p14="http://schemas.microsoft.com/office/powerpoint/2010/main" val="57855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04671-36EC-E5E8-B8CA-1F4C1D8B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BGR</a:t>
            </a:r>
            <a:r>
              <a:rPr lang="fr-FR" dirty="0"/>
              <a:t> – Chaine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A0DDD4-636B-F322-457E-143BF5AA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Potentiomètres angulaires/Inclinomètre</a:t>
            </a:r>
          </a:p>
          <a:p>
            <a:pPr lvl="1"/>
            <a:r>
              <a:rPr lang="fr-FR" dirty="0"/>
              <a:t>Capteurs Laser </a:t>
            </a:r>
            <a:r>
              <a:rPr lang="fr-FR" b="1" dirty="0">
                <a:solidFill>
                  <a:srgbClr val="FF0000"/>
                </a:solidFill>
              </a:rPr>
              <a:t>??</a:t>
            </a:r>
          </a:p>
          <a:p>
            <a:pPr lvl="1"/>
            <a:r>
              <a:rPr lang="fr-FR" dirty="0"/>
              <a:t>Gyromètre (Capteur de vitesse angulaire)</a:t>
            </a:r>
            <a:r>
              <a:rPr lang="fr-FR" b="1" dirty="0">
                <a:solidFill>
                  <a:srgbClr val="FF0000"/>
                </a:solidFill>
              </a:rPr>
              <a:t> ??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7469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621</Words>
  <Application>Microsoft Office PowerPoint</Application>
  <PresentationFormat>Grand écran</PresentationFormat>
  <Paragraphs>178</Paragraphs>
  <Slides>48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3" baseType="lpstr">
      <vt:lpstr>Adobe Gothic Std B</vt:lpstr>
      <vt:lpstr>Arial</vt:lpstr>
      <vt:lpstr>Calibri</vt:lpstr>
      <vt:lpstr>Segoe UI Semibold</vt:lpstr>
      <vt:lpstr>Thème Office</vt:lpstr>
      <vt:lpstr>Fiches Systèmes</vt:lpstr>
      <vt:lpstr>Quelques questions classiques</vt:lpstr>
      <vt:lpstr>Chaîne fonctionnelle vierge</vt:lpstr>
      <vt:lpstr>Quelques questions classiques</vt:lpstr>
      <vt:lpstr>Hyperstatisme</vt:lpstr>
      <vt:lpstr>Correcteurs</vt:lpstr>
      <vt:lpstr>BGR</vt:lpstr>
      <vt:lpstr>BGR – Chaine fonctionnelle</vt:lpstr>
      <vt:lpstr>BGR – Chaine fonctionnelle</vt:lpstr>
      <vt:lpstr>BGR – Modèle cinématique</vt:lpstr>
      <vt:lpstr>Bras à retour d’effort Robot haptique ?</vt:lpstr>
      <vt:lpstr>Chaine fonctionnelle</vt:lpstr>
      <vt:lpstr>Compacteur solaire communicant</vt:lpstr>
      <vt:lpstr>Chaine fonctionnelle</vt:lpstr>
      <vt:lpstr>Drone Didactique D2C ?</vt:lpstr>
      <vt:lpstr>Chaine fonctionnelle</vt:lpstr>
      <vt:lpstr>D2C – Schéma cinématique</vt:lpstr>
      <vt:lpstr>Hoverboard ? </vt:lpstr>
      <vt:lpstr>Chaine fonctionnelle</vt:lpstr>
      <vt:lpstr>Imprimante 3D I3D Didastel ?</vt:lpstr>
      <vt:lpstr>Chaine fonctionnelle</vt:lpstr>
      <vt:lpstr>Présentation PowerPoint</vt:lpstr>
      <vt:lpstr>Nacelle gyrostabilisée  ?? Nacelle ERM ??</vt:lpstr>
      <vt:lpstr>Chaine fonctionnelle</vt:lpstr>
      <vt:lpstr>Nacelle gyrostabilisée  ?? Nacelle ERM ??</vt:lpstr>
      <vt:lpstr>Chaine fonctionnelle</vt:lpstr>
      <vt:lpstr>Robot à câbles RC4 ?</vt:lpstr>
      <vt:lpstr>Chaine fonctionnelle</vt:lpstr>
      <vt:lpstr>Robot caméraman Pixio</vt:lpstr>
      <vt:lpstr>Chaine fonctionnelle</vt:lpstr>
      <vt:lpstr>Robot Delta Delta 2D 3Sigma ?</vt:lpstr>
      <vt:lpstr>Chaine fonctionnelle</vt:lpstr>
      <vt:lpstr>Robot nettoyeur de vitres</vt:lpstr>
      <vt:lpstr>Chaine fonctionnelle</vt:lpstr>
      <vt:lpstr>Robot porte-endoscope  Evolap</vt:lpstr>
      <vt:lpstr>Chaine fonctionnelle</vt:lpstr>
      <vt:lpstr>Slider Camera</vt:lpstr>
      <vt:lpstr>Chaine fonctionnelle</vt:lpstr>
      <vt:lpstr>Trieuse de pièces</vt:lpstr>
      <vt:lpstr>Véhicule autonome Park Lab</vt:lpstr>
      <vt:lpstr>Chaine fonctionnelle</vt:lpstr>
      <vt:lpstr>Compacteur solaire communicant</vt:lpstr>
      <vt:lpstr>Chaine fonctionnelle</vt:lpstr>
      <vt:lpstr>MaxPID</vt:lpstr>
      <vt:lpstr>MaxPID – Chaine fonctionnelle</vt:lpstr>
      <vt:lpstr>MaxPID – Chaine fonctionnelle</vt:lpstr>
      <vt:lpstr>MaxPID – Modèle cinématique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21</cp:revision>
  <dcterms:created xsi:type="dcterms:W3CDTF">2021-12-09T09:25:13Z</dcterms:created>
  <dcterms:modified xsi:type="dcterms:W3CDTF">2022-06-14T19:36:51Z</dcterms:modified>
</cp:coreProperties>
</file>