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70" r:id="rId16"/>
    <p:sldId id="269" r:id="rId17"/>
    <p:sldId id="271" r:id="rId18"/>
    <p:sldId id="25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8"/>
    <a:srgbClr val="55687C"/>
    <a:srgbClr val="CEE3E0"/>
    <a:srgbClr val="CB4E3D"/>
    <a:srgbClr val="F6AB32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75" d="100"/>
          <a:sy n="75" d="100"/>
        </p:scale>
        <p:origin x="32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04/12/2023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/>
              <a:lstStyle/>
              <a:p>
                <a:r>
                  <a:rPr lang="fr-FR" dirty="0"/>
                  <a:t>Utilisation d’un moteur (à vide). </a:t>
                </a:r>
              </a:p>
              <a:p>
                <a:r>
                  <a:rPr lang="fr-FR" dirty="0"/>
                  <a:t>On utilise un codeur ou un tachymètre pour avoir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r>
                  <a:rPr lang="fr-FR" dirty="0"/>
                  <a:t>On fait varier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 En régime permanent, on a alors 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et donc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Par suite,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𝑅𝑖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212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4800" y="1400629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800" y="1400629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7560491" cy="5110161"/>
              </a:xfrm>
            </p:spPr>
            <p:txBody>
              <a:bodyPr/>
              <a:lstStyle/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En bloquant le moteur, on peut alors mesurer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 en faisant varier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Il peut être intéressant de faire les essais « à chaud » quand le moteur a travaillé.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7560491" cy="5110161"/>
              </a:xfrm>
              <a:blipFill>
                <a:blip r:embed="rId2"/>
                <a:stretch>
                  <a:fillRect l="-1452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349" y="1390469"/>
                <a:ext cx="4268651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49" y="1390469"/>
                <a:ext cx="4268651" cy="1576251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3182B1-2E49-4758-9780-442FDA2C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71C3288-508A-F830-AD9D-FD3BE6B6C6D0}"/>
              </a:ext>
            </a:extLst>
          </p:cNvPr>
          <p:cNvCxnSpPr>
            <a:cxnSpLocks/>
          </p:cNvCxnSpPr>
          <p:nvPr/>
        </p:nvCxnSpPr>
        <p:spPr>
          <a:xfrm flipV="1">
            <a:off x="11136544" y="1872970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FEBE480-2096-1166-B319-DAD7798AEEA4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54708" y="2291134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b="1" dirty="0"/>
                  <a:t>Idée : on fait penduler la pièce autour de son axe et on relie la période d’oscillation à l’inertie. </a:t>
                </a:r>
              </a:p>
              <a:p>
                <a:r>
                  <a:rPr lang="fr-FR" b="1" dirty="0"/>
                  <a:t>Modèle issu du TMD (ou du TEC)</a:t>
                </a:r>
              </a:p>
              <a:p>
                <a:pPr lvl="1"/>
                <a:r>
                  <a:rPr lang="fr-FR" dirty="0"/>
                  <a:t>On isole la pièce</a:t>
                </a:r>
              </a:p>
              <a:p>
                <a:pPr lvl="1"/>
                <a:r>
                  <a:rPr lang="fr-FR" dirty="0"/>
                  <a:t>BAME :</a:t>
                </a:r>
              </a:p>
              <a:p>
                <a:pPr lvl="2"/>
                <a:r>
                  <a:rPr lang="fr-FR" dirty="0"/>
                  <a:t>Pesanteur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Frottements dans la liaison pivot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Action de la liaison pivot</a:t>
                </a:r>
              </a:p>
              <a:p>
                <a:pPr lvl="1"/>
                <a:r>
                  <a:rPr lang="fr-FR" dirty="0"/>
                  <a:t>TMD en O en projection sur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fait l’hypothèse que le frottement est nul</a:t>
                </a:r>
              </a:p>
              <a:p>
                <a:pPr lvl="1"/>
                <a:r>
                  <a:rPr lang="fr-FR" dirty="0"/>
                  <a:t>On linéarise l’équation différentielle (Pour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∈[−110°,−70°]</m:t>
                    </m:r>
                  </m:oMath>
                </a14:m>
                <a:r>
                  <a:rPr lang="fr-FR" dirty="0"/>
                  <a:t>)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vl="1"/>
                <a:r>
                  <a:rPr lang="fr-FR" dirty="0"/>
                  <a:t>La solution de l’équation différentielles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𝐿𝑀𝑔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De plus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𝐿𝑀𝑔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On peut donc en déduire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la période de pendulation</a:t>
                </a:r>
              </a:p>
              <a:p>
                <a:pPr lvl="1"/>
                <a:r>
                  <a:rPr lang="fr-FR" dirty="0"/>
                  <a:t>On mesure la période avec un chronomètre</a:t>
                </a:r>
              </a:p>
              <a:p>
                <a:pPr lvl="1"/>
                <a:r>
                  <a:rPr lang="fr-FR" dirty="0"/>
                  <a:t>Codeur incrémental ou potentiomètre sur la pivot</a:t>
                </a:r>
              </a:p>
              <a:p>
                <a:pPr lvl="1"/>
                <a:r>
                  <a:rPr lang="fr-FR" dirty="0"/>
                  <a:t>Vidéo + </a:t>
                </a:r>
                <a:r>
                  <a:rPr lang="fr-FR" dirty="0" err="1"/>
                  <a:t>tracking</a:t>
                </a:r>
                <a:r>
                  <a:rPr lang="fr-FR" dirty="0"/>
                  <a:t> d’un point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fr-FR" b="1" dirty="0"/>
                  <a:t> avec une balance</a:t>
                </a:r>
              </a:p>
              <a:p>
                <a:r>
                  <a:rPr lang="fr-FR" b="1" dirty="0"/>
                  <a:t>Reste à estimer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4F389-07A9-8B90-3981-3858FFDB96D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034721" y="2604994"/>
            <a:ext cx="797025" cy="107070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E91F96B8-5118-342F-B4AF-2176F6ADDB98}"/>
              </a:ext>
            </a:extLst>
          </p:cNvPr>
          <p:cNvSpPr/>
          <p:nvPr/>
        </p:nvSpPr>
        <p:spPr>
          <a:xfrm>
            <a:off x="11487731" y="3288257"/>
            <a:ext cx="667622" cy="707056"/>
          </a:xfrm>
          <a:prstGeom prst="clou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/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blipFill>
                <a:blip r:embed="rId3"/>
                <a:stretch>
                  <a:fillRect l="-72727" r="-30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F21BB-BCB7-2555-7ABB-337EC4FE09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136544" y="2212853"/>
            <a:ext cx="0" cy="349964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E16F20C-46B3-74AA-4067-BF8A1E3149C8}"/>
              </a:ext>
            </a:extLst>
          </p:cNvPr>
          <p:cNvCxnSpPr>
            <a:cxnSpLocks/>
          </p:cNvCxnSpPr>
          <p:nvPr/>
        </p:nvCxnSpPr>
        <p:spPr>
          <a:xfrm flipH="1">
            <a:off x="10936756" y="2228093"/>
            <a:ext cx="399568" cy="0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830AD02-F298-29A1-9B08-742A9538212B}"/>
              </a:ext>
            </a:extLst>
          </p:cNvPr>
          <p:cNvSpPr>
            <a:spLocks/>
          </p:cNvSpPr>
          <p:nvPr/>
        </p:nvSpPr>
        <p:spPr>
          <a:xfrm>
            <a:off x="10992544" y="25628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/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/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/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/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7A593F-E081-E564-D3F9-2DACE35C9451}"/>
              </a:ext>
            </a:extLst>
          </p:cNvPr>
          <p:cNvCxnSpPr>
            <a:cxnSpLocks/>
          </p:cNvCxnSpPr>
          <p:nvPr/>
        </p:nvCxnSpPr>
        <p:spPr>
          <a:xfrm>
            <a:off x="11870268" y="3872528"/>
            <a:ext cx="0" cy="7118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/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blipFill>
                <a:blip r:embed="rId8"/>
                <a:stretch>
                  <a:fillRect t="-10909" r="-3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3E9BF695-47DA-91AE-B4F6-784084501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7116" y="1583684"/>
            <a:ext cx="2162201" cy="215436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2F4CBB-4A95-2EF1-07DF-EA1C9E18551E}"/>
              </a:ext>
            </a:extLst>
          </p:cNvPr>
          <p:cNvSpPr>
            <a:spLocks/>
          </p:cNvSpPr>
          <p:nvPr/>
        </p:nvSpPr>
        <p:spPr>
          <a:xfrm>
            <a:off x="11100540" y="267947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A9A24E-E1BF-458F-BCC0-9AA859798AF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57280" y="5120004"/>
            <a:ext cx="2753360" cy="17379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DE5613-1283-E184-C6FA-27537441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043" y="5140152"/>
            <a:ext cx="1077147" cy="8856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D8646E7-5ADB-3F49-3D47-C929984E6E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470" r="26614"/>
          <a:stretch/>
        </p:blipFill>
        <p:spPr>
          <a:xfrm>
            <a:off x="10543429" y="5634019"/>
            <a:ext cx="1429443" cy="11636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B65226-7C5F-54CC-D139-5D9777618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0640" y="5582979"/>
            <a:ext cx="1759454" cy="1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Mise en mouvement grâce à un 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Idée : faire tourner la pièce grâce à un moteur dans un plan où la pesanteur ne travaille pas</a:t>
                </a:r>
              </a:p>
              <a:p>
                <a:endParaRPr lang="fr-FR" dirty="0"/>
              </a:p>
              <a:p>
                <a:r>
                  <a:rPr lang="fr-FR" dirty="0"/>
                  <a:t>Modélisation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à accélération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accélération constante.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On fait tourner le moteur avec une accélération constante; donc une vitesse linéaire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. Pour cela on alimente la moteur avec une tension linéaire (rampe)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grâce au courant induit dans le moteur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Grand écran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Mise en mouvement grâce à un moteur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constante électrique ou de la constante de couple</vt:lpstr>
      <vt:lpstr>Détermination de la résistance</vt:lpstr>
      <vt:lpstr>Détermination de l’inductance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21</cp:revision>
  <dcterms:created xsi:type="dcterms:W3CDTF">2021-12-09T09:25:13Z</dcterms:created>
  <dcterms:modified xsi:type="dcterms:W3CDTF">2023-12-04T13:33:40Z</dcterms:modified>
</cp:coreProperties>
</file>