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9" r:id="rId6"/>
    <p:sldId id="268" r:id="rId7"/>
    <p:sldId id="270" r:id="rId8"/>
    <p:sldId id="272" r:id="rId9"/>
    <p:sldId id="271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7F"/>
    <a:srgbClr val="DFE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252" y="13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09/01/2024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09/01/2024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Comax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Éléments de corrigés des </a:t>
            </a:r>
            <a:r>
              <a:rPr lang="fr-FR" dirty="0" err="1"/>
              <a:t>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7795" y="981887"/>
            <a:ext cx="5978205" cy="5253339"/>
          </a:xfrm>
        </p:spPr>
        <p:txBody>
          <a:bodyPr/>
          <a:lstStyle/>
          <a:p>
            <a:r>
              <a:rPr lang="fr-FR" dirty="0" smtClean="0"/>
              <a:t>Energie cinétique</a:t>
            </a:r>
          </a:p>
          <a:p>
            <a:pPr lvl="1"/>
            <a:r>
              <a:rPr lang="fr-FR" dirty="0" smtClean="0"/>
              <a:t>Rotor moteur</a:t>
            </a:r>
          </a:p>
          <a:p>
            <a:pPr lvl="1"/>
            <a:r>
              <a:rPr lang="fr-FR" dirty="0" smtClean="0"/>
              <a:t>Réducteur</a:t>
            </a:r>
          </a:p>
          <a:p>
            <a:pPr lvl="1"/>
            <a:r>
              <a:rPr lang="fr-FR" dirty="0" smtClean="0"/>
              <a:t>Axe linéaire</a:t>
            </a:r>
          </a:p>
          <a:p>
            <a:r>
              <a:rPr lang="fr-FR" dirty="0" smtClean="0"/>
              <a:t>Puissance intérieure</a:t>
            </a:r>
          </a:p>
          <a:p>
            <a:pPr lvl="1"/>
            <a:r>
              <a:rPr lang="fr-FR" dirty="0" smtClean="0"/>
              <a:t>Puissance dans les liaisons</a:t>
            </a:r>
          </a:p>
          <a:p>
            <a:pPr lvl="1"/>
            <a:r>
              <a:rPr lang="fr-FR" dirty="0" smtClean="0"/>
              <a:t>Puissance dissipée par frottements</a:t>
            </a:r>
          </a:p>
          <a:p>
            <a:r>
              <a:rPr lang="fr-FR" dirty="0" smtClean="0"/>
              <a:t>Puissance extérieure</a:t>
            </a:r>
          </a:p>
          <a:p>
            <a:pPr lvl="1"/>
            <a:r>
              <a:rPr lang="fr-FR" dirty="0" smtClean="0"/>
              <a:t>Puissance du moteur</a:t>
            </a:r>
          </a:p>
          <a:p>
            <a:pPr lvl="1"/>
            <a:r>
              <a:rPr lang="fr-FR" dirty="0" smtClean="0"/>
              <a:t>Puissance dans les liaisons</a:t>
            </a:r>
          </a:p>
          <a:p>
            <a:pPr lvl="1"/>
            <a:r>
              <a:rPr lang="fr-FR" dirty="0" smtClean="0"/>
              <a:t>Puissance de frottement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971" y="171599"/>
            <a:ext cx="5499234" cy="106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77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3CFB6-C96F-2738-656C-799A569A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0F49C-2000-CFFA-4CC2-9D86BC132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668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02</a:t>
            </a:r>
            <a:br>
              <a:rPr lang="fr-FR" dirty="0"/>
            </a:br>
            <a:r>
              <a:rPr lang="fr-FR" dirty="0"/>
              <a:t>Chaîne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9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6015CC9C-F06A-6145-07AB-90D570197E3C}"/>
              </a:ext>
            </a:extLst>
          </p:cNvPr>
          <p:cNvSpPr/>
          <p:nvPr/>
        </p:nvSpPr>
        <p:spPr>
          <a:xfrm>
            <a:off x="9648386" y="4190096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Axe linéaire « Poulie courroie »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 du Comax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549834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324979"/>
            <a:ext cx="1440000" cy="946211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Capteur de courant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Génératrice tachymétrique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Capteur d’effort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54829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341159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C7391"/>
                </a:solidFill>
                <a:latin typeface="Arial Nova" panose="020B0504020202020204" pitchFamily="34" charset="0"/>
              </a:rPr>
              <a:t>Carte EPOS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525957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319926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Carte EPOS</a:t>
            </a:r>
          </a:p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PC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54268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23744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537925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199256" y="4222480"/>
            <a:ext cx="1440000" cy="572255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Hacheur</a:t>
            </a:r>
            <a:endParaRPr lang="fr-FR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54268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223146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à courant continu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545795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4202642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Train épicycloïdal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26" y="1603805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827907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813957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94" y="1418598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811152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980066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44" y="3666221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05" y="3393409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798320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3393409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807925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>
            <a:extLst>
              <a:ext uri="{FF2B5EF4-FFF2-40B4-BE49-F238E27FC236}">
                <a16:creationId xmlns:a16="http://schemas.microsoft.com/office/drawing/2014/main" id="{F1B5964F-3473-92A5-6A3A-F03DA766A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3108" y="3418676"/>
            <a:ext cx="360000" cy="360000"/>
          </a:xfrm>
          <a:prstGeom prst="rect">
            <a:avLst/>
          </a:prstGeom>
        </p:spPr>
      </p:pic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813957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994774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3160453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8" y="2942920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2" y="3218549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11719813" y="3534156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Poignée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10996452" y="3807925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2030387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735886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2248508" y="4154169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247763"/>
              <a:ext cx="19180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Poignée en position finale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10661488" y="2941725"/>
            <a:ext cx="1566153" cy="577809"/>
            <a:chOff x="9058474" y="2836569"/>
            <a:chExt cx="1566153" cy="577809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4" y="2836569"/>
              <a:ext cx="147371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Poignée en position initiale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4004272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4004272"/>
                <a:ext cx="1161960" cy="276999"/>
              </a:xfrm>
              <a:prstGeom prst="rect">
                <a:avLst/>
              </a:prstGeom>
              <a:blipFill>
                <a:blip r:embed="rId8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831108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831108"/>
                <a:ext cx="116196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e 92">
            <a:extLst>
              <a:ext uri="{FF2B5EF4-FFF2-40B4-BE49-F238E27FC236}">
                <a16:creationId xmlns:a16="http://schemas.microsoft.com/office/drawing/2014/main" id="{633A414C-079F-72BC-C836-01640E3DA896}"/>
              </a:ext>
            </a:extLst>
          </p:cNvPr>
          <p:cNvGrpSpPr/>
          <p:nvPr/>
        </p:nvGrpSpPr>
        <p:grpSpPr>
          <a:xfrm>
            <a:off x="694382" y="1656710"/>
            <a:ext cx="360000" cy="360000"/>
            <a:chOff x="5404964" y="4396133"/>
            <a:chExt cx="1800000" cy="1800000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7DA91EB8-E9B2-6DC6-B932-B3F8200FCB4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5" name="Image 94">
              <a:extLst>
                <a:ext uri="{FF2B5EF4-FFF2-40B4-BE49-F238E27FC236}">
                  <a16:creationId xmlns:a16="http://schemas.microsoft.com/office/drawing/2014/main" id="{C57FF404-E034-F790-1839-6255F706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110" name="Image 109">
            <a:extLst>
              <a:ext uri="{FF2B5EF4-FFF2-40B4-BE49-F238E27FC236}">
                <a16:creationId xmlns:a16="http://schemas.microsoft.com/office/drawing/2014/main" id="{85C6EE0C-C52A-6134-EB1B-6F3C574923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49335" y="3661444"/>
            <a:ext cx="288000" cy="105516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22DFAA51-C6D3-9FCC-9035-87E9C9207526}"/>
              </a:ext>
            </a:extLst>
          </p:cNvPr>
          <p:cNvSpPr/>
          <p:nvPr/>
        </p:nvSpPr>
        <p:spPr>
          <a:xfrm>
            <a:off x="498044" y="5363610"/>
            <a:ext cx="8528438" cy="652851"/>
          </a:xfrm>
          <a:prstGeom prst="rect">
            <a:avLst/>
          </a:prstGeom>
          <a:solidFill>
            <a:srgbClr val="DFE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Codeur, ampèremètre et capteur d’effort sont nécessaires au bon fonctionnement du système.</a:t>
            </a:r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3747478" y="3931144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/>
              <p:nvPr/>
            </p:nvSpPr>
            <p:spPr>
              <a:xfrm>
                <a:off x="4452429" y="3859412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429" y="3859412"/>
                <a:ext cx="116196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e 30">
            <a:extLst>
              <a:ext uri="{FF2B5EF4-FFF2-40B4-BE49-F238E27FC236}">
                <a16:creationId xmlns:a16="http://schemas.microsoft.com/office/drawing/2014/main" id="{89225F91-8C4A-4D28-806F-C285AA8AEAEF}"/>
              </a:ext>
            </a:extLst>
          </p:cNvPr>
          <p:cNvGrpSpPr/>
          <p:nvPr/>
        </p:nvGrpSpPr>
        <p:grpSpPr>
          <a:xfrm>
            <a:off x="694382" y="2059338"/>
            <a:ext cx="360000" cy="360000"/>
            <a:chOff x="6054233" y="4960569"/>
            <a:chExt cx="1800000" cy="180000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002BBCC8-7149-2E70-FA08-89D364A2E7EE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6C676998-302E-BC6E-6F7D-BB576DC31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B841AA18-EE52-BF71-8A77-FCA95EC11591}"/>
              </a:ext>
            </a:extLst>
          </p:cNvPr>
          <p:cNvGrpSpPr/>
          <p:nvPr/>
        </p:nvGrpSpPr>
        <p:grpSpPr>
          <a:xfrm>
            <a:off x="5950287" y="4647841"/>
            <a:ext cx="288000" cy="288000"/>
            <a:chOff x="5404964" y="4396133"/>
            <a:chExt cx="1800000" cy="1800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65F49912-F500-977C-390A-F4CE59EA478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E46C5A9A-E0F4-935F-E346-29D344A63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19663B7E-D161-9EFA-9C0C-DD72CA7CD5F3}"/>
              </a:ext>
            </a:extLst>
          </p:cNvPr>
          <p:cNvGrpSpPr/>
          <p:nvPr/>
        </p:nvGrpSpPr>
        <p:grpSpPr>
          <a:xfrm>
            <a:off x="3739256" y="4678863"/>
            <a:ext cx="288000" cy="288000"/>
            <a:chOff x="6054233" y="4960569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6D5DB05-5A42-D1F5-377B-CDBD0872CC09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84" name="Image 83">
              <a:extLst>
                <a:ext uri="{FF2B5EF4-FFF2-40B4-BE49-F238E27FC236}">
                  <a16:creationId xmlns:a16="http://schemas.microsoft.com/office/drawing/2014/main" id="{7369074B-A1C6-2F25-51BF-F9B097312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9F95A1EA-9092-5D0B-B7AC-F7CE46698DF0}"/>
              </a:ext>
            </a:extLst>
          </p:cNvPr>
          <p:cNvGrpSpPr/>
          <p:nvPr/>
        </p:nvGrpSpPr>
        <p:grpSpPr>
          <a:xfrm>
            <a:off x="694382" y="1254083"/>
            <a:ext cx="360000" cy="360000"/>
            <a:chOff x="-2063262" y="2086237"/>
            <a:chExt cx="1800000" cy="1800000"/>
          </a:xfrm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845FC769-0299-0B5A-BCD6-DE55695F83D2}"/>
                </a:ext>
              </a:extLst>
            </p:cNvPr>
            <p:cNvSpPr/>
            <p:nvPr/>
          </p:nvSpPr>
          <p:spPr>
            <a:xfrm>
              <a:off x="-2063262" y="20862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7" name="Image 96">
              <a:extLst>
                <a:ext uri="{FF2B5EF4-FFF2-40B4-BE49-F238E27FC236}">
                  <a16:creationId xmlns:a16="http://schemas.microsoft.com/office/drawing/2014/main" id="{6A7943FD-8BE6-B490-32BF-D4F134197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-1609131" y="2149544"/>
              <a:ext cx="891738" cy="1673385"/>
            </a:xfrm>
            <a:prstGeom prst="rect">
              <a:avLst/>
            </a:prstGeom>
          </p:spPr>
        </p:pic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FDD7D3C5-7014-8F67-1947-2626275503E2}"/>
              </a:ext>
            </a:extLst>
          </p:cNvPr>
          <p:cNvGrpSpPr/>
          <p:nvPr/>
        </p:nvGrpSpPr>
        <p:grpSpPr>
          <a:xfrm>
            <a:off x="12416753" y="3543108"/>
            <a:ext cx="288000" cy="288000"/>
            <a:chOff x="-2063262" y="2086237"/>
            <a:chExt cx="1800000" cy="180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B35256CE-9660-7734-0E5B-65E73BB68D56}"/>
                </a:ext>
              </a:extLst>
            </p:cNvPr>
            <p:cNvSpPr/>
            <p:nvPr/>
          </p:nvSpPr>
          <p:spPr>
            <a:xfrm>
              <a:off x="-2063262" y="20862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1B83FA9B-7FFD-974D-50C2-183E2ECB2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-1609131" y="2149544"/>
              <a:ext cx="891738" cy="1673385"/>
            </a:xfrm>
            <a:prstGeom prst="rect">
              <a:avLst/>
            </a:prstGeom>
          </p:spPr>
        </p:pic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3A416195-885D-B412-950E-1F349C5CC6AB}"/>
              </a:ext>
            </a:extLst>
          </p:cNvPr>
          <p:cNvGrpSpPr/>
          <p:nvPr/>
        </p:nvGrpSpPr>
        <p:grpSpPr>
          <a:xfrm>
            <a:off x="8079091" y="3940734"/>
            <a:ext cx="360000" cy="360000"/>
            <a:chOff x="5447928" y="2816932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689719FF-319E-F4C6-E150-B6C708728D00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1AC2262C-D76B-934A-5E65-99DB0E926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DF68A625-AE5C-1A7C-F5F9-AC430D107D83}"/>
              </a:ext>
            </a:extLst>
          </p:cNvPr>
          <p:cNvGrpSpPr/>
          <p:nvPr/>
        </p:nvGrpSpPr>
        <p:grpSpPr>
          <a:xfrm rot="5400000">
            <a:off x="7583512" y="1418598"/>
            <a:ext cx="720000" cy="720000"/>
            <a:chOff x="8494276" y="748802"/>
            <a:chExt cx="1800000" cy="1800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9B8556EE-C14C-E3F8-ECFF-C9B72247AFEB}"/>
                </a:ext>
              </a:extLst>
            </p:cNvPr>
            <p:cNvSpPr/>
            <p:nvPr/>
          </p:nvSpPr>
          <p:spPr>
            <a:xfrm>
              <a:off x="8494276" y="748802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34E96531-7B16-AC52-C1E6-052E6F785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943232" y="938192"/>
              <a:ext cx="902088" cy="1440000"/>
            </a:xfrm>
            <a:prstGeom prst="rect">
              <a:avLst/>
            </a:prstGeom>
          </p:spPr>
        </p:pic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62B9229E-5DD5-9728-B982-E481189F9BEC}"/>
              </a:ext>
            </a:extLst>
          </p:cNvPr>
          <p:cNvGrpSpPr/>
          <p:nvPr/>
        </p:nvGrpSpPr>
        <p:grpSpPr>
          <a:xfrm>
            <a:off x="5929319" y="3962771"/>
            <a:ext cx="360000" cy="360000"/>
            <a:chOff x="5775745" y="3144183"/>
            <a:chExt cx="1800000" cy="1800000"/>
          </a:xfrm>
        </p:grpSpPr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45D1B4DF-7033-EB1C-DEC9-639AE2145414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0" name="Image 79">
              <a:extLst>
                <a:ext uri="{FF2B5EF4-FFF2-40B4-BE49-F238E27FC236}">
                  <a16:creationId xmlns:a16="http://schemas.microsoft.com/office/drawing/2014/main" id="{E313AA97-25C8-7CFE-4F0E-0B1EFC00D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C2AEE372-FD76-ECD7-B5E0-FBDBBD520A65}"/>
              </a:ext>
            </a:extLst>
          </p:cNvPr>
          <p:cNvCxnSpPr>
            <a:cxnSpLocks/>
            <a:stCxn id="69" idx="4"/>
            <a:endCxn id="95" idx="1"/>
          </p:cNvCxnSpPr>
          <p:nvPr/>
        </p:nvCxnSpPr>
        <p:spPr>
          <a:xfrm rot="5400000" flipH="1">
            <a:off x="1854634" y="696188"/>
            <a:ext cx="3107098" cy="5372209"/>
          </a:xfrm>
          <a:prstGeom prst="bentConnector4">
            <a:avLst>
              <a:gd name="adj1" fmla="val -7357"/>
              <a:gd name="adj2" fmla="val 109671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2AE03594-D3AE-333C-8170-CA27A08C2D8C}"/>
              </a:ext>
            </a:extLst>
          </p:cNvPr>
          <p:cNvCxnSpPr>
            <a:cxnSpLocks/>
            <a:stCxn id="83" idx="4"/>
            <a:endCxn id="33" idx="1"/>
          </p:cNvCxnSpPr>
          <p:nvPr/>
        </p:nvCxnSpPr>
        <p:spPr>
          <a:xfrm rot="5400000" flipH="1">
            <a:off x="949503" y="2033111"/>
            <a:ext cx="2727525" cy="3139981"/>
          </a:xfrm>
          <a:prstGeom prst="bentConnector4">
            <a:avLst>
              <a:gd name="adj1" fmla="val -3414"/>
              <a:gd name="adj2" fmla="val 112813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 : en angle 88">
            <a:extLst>
              <a:ext uri="{FF2B5EF4-FFF2-40B4-BE49-F238E27FC236}">
                <a16:creationId xmlns:a16="http://schemas.microsoft.com/office/drawing/2014/main" id="{B5CD6745-802D-4E58-D331-F439AC7E3358}"/>
              </a:ext>
            </a:extLst>
          </p:cNvPr>
          <p:cNvCxnSpPr>
            <a:cxnSpLocks/>
            <a:stCxn id="100" idx="0"/>
            <a:endCxn id="97" idx="0"/>
          </p:cNvCxnSpPr>
          <p:nvPr/>
        </p:nvCxnSpPr>
        <p:spPr>
          <a:xfrm rot="16200000" flipV="1">
            <a:off x="5574322" y="-3433195"/>
            <a:ext cx="2286493" cy="11686371"/>
          </a:xfrm>
          <a:prstGeom prst="bentConnector3">
            <a:avLst>
              <a:gd name="adj1" fmla="val 109998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BE6685B-714A-2936-1BA2-2CA1122FD234}"/>
                  </a:ext>
                </a:extLst>
              </p:cNvPr>
              <p:cNvSpPr txBox="1"/>
              <p:nvPr/>
            </p:nvSpPr>
            <p:spPr>
              <a:xfrm>
                <a:off x="6496530" y="3899673"/>
                <a:ext cx="143182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100" b="1" dirty="0">
                  <a:solidFill>
                    <a:srgbClr val="7030A0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BE6685B-714A-2936-1BA2-2CA1122FD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530" y="3899673"/>
                <a:ext cx="1431825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F72A4F02-81F2-12CD-42EB-688314B6AAB2}"/>
                  </a:ext>
                </a:extLst>
              </p:cNvPr>
              <p:cNvSpPr txBox="1"/>
              <p:nvPr/>
            </p:nvSpPr>
            <p:spPr>
              <a:xfrm>
                <a:off x="10613889" y="3865361"/>
                <a:ext cx="143182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fr-FR" sz="1100" b="1" dirty="0">
                  <a:solidFill>
                    <a:srgbClr val="7030A0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F72A4F02-81F2-12CD-42EB-688314B6A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3889" y="3865361"/>
                <a:ext cx="1431825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DEFEC9DC-D44C-BD4C-C7C7-8E5A976EE82E}"/>
              </a:ext>
            </a:extLst>
          </p:cNvPr>
          <p:cNvSpPr/>
          <p:nvPr/>
        </p:nvSpPr>
        <p:spPr>
          <a:xfrm>
            <a:off x="9625448" y="3534654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FA030DA2-3C3A-C8FA-45E8-D976D05C940D}"/>
              </a:ext>
            </a:extLst>
          </p:cNvPr>
          <p:cNvCxnSpPr>
            <a:cxnSpLocks/>
          </p:cNvCxnSpPr>
          <p:nvPr/>
        </p:nvCxnSpPr>
        <p:spPr>
          <a:xfrm flipV="1">
            <a:off x="8911895" y="3796784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 70">
            <a:extLst>
              <a:ext uri="{FF2B5EF4-FFF2-40B4-BE49-F238E27FC236}">
                <a16:creationId xmlns:a16="http://schemas.microsoft.com/office/drawing/2014/main" id="{7CFF18D7-B440-5F98-0242-64155E193C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5684" y="3407535"/>
            <a:ext cx="360000" cy="360000"/>
          </a:xfrm>
          <a:prstGeom prst="rect">
            <a:avLst/>
          </a:prstGeom>
        </p:spPr>
      </p:pic>
      <p:grpSp>
        <p:nvGrpSpPr>
          <p:cNvPr id="86" name="Groupe 85">
            <a:extLst>
              <a:ext uri="{FF2B5EF4-FFF2-40B4-BE49-F238E27FC236}">
                <a16:creationId xmlns:a16="http://schemas.microsoft.com/office/drawing/2014/main" id="{F7FD68FD-39E8-E3FC-751F-6F8E7EFC5E05}"/>
              </a:ext>
            </a:extLst>
          </p:cNvPr>
          <p:cNvGrpSpPr/>
          <p:nvPr/>
        </p:nvGrpSpPr>
        <p:grpSpPr>
          <a:xfrm>
            <a:off x="10151217" y="3954960"/>
            <a:ext cx="360000" cy="360000"/>
            <a:chOff x="10405167" y="2322166"/>
            <a:chExt cx="1800000" cy="1800000"/>
          </a:xfrm>
        </p:grpSpPr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1E8A1773-049E-3FE0-3A55-46B324B5F72D}"/>
                </a:ext>
              </a:extLst>
            </p:cNvPr>
            <p:cNvSpPr/>
            <p:nvPr/>
          </p:nvSpPr>
          <p:spPr>
            <a:xfrm>
              <a:off x="10405167" y="232216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8" name="Image 87">
              <a:extLst>
                <a:ext uri="{FF2B5EF4-FFF2-40B4-BE49-F238E27FC236}">
                  <a16:creationId xmlns:a16="http://schemas.microsoft.com/office/drawing/2014/main" id="{CB10C83E-CD60-27F3-C1B3-1546FCE28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0546164" y="2642707"/>
              <a:ext cx="1518007" cy="92471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D4448485-1542-9D3B-17C1-604149E67AE1}"/>
                  </a:ext>
                </a:extLst>
              </p:cNvPr>
              <p:cNvSpPr txBox="1"/>
              <p:nvPr/>
            </p:nvSpPr>
            <p:spPr>
              <a:xfrm>
                <a:off x="8589080" y="3939627"/>
                <a:ext cx="143182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100" b="1" dirty="0">
                  <a:solidFill>
                    <a:srgbClr val="7030A0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D4448485-1542-9D3B-17C1-604149E67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9080" y="3939627"/>
                <a:ext cx="1431825" cy="2616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6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07</a:t>
            </a:r>
            <a:br>
              <a:rPr lang="fr-FR" dirty="0"/>
            </a:br>
            <a:r>
              <a:rPr lang="fr-FR" dirty="0"/>
              <a:t>Modélisation composants ou phénomènes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22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762F0-6713-D740-7B66-903DCE9D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Identification de la masse de l’axe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1216E43-4963-B0A0-8737-FF44BF7186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795" y="981886"/>
                <a:ext cx="5869119" cy="526490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fr-FR" dirty="0"/>
                  <a:t>On isole : </a:t>
                </a:r>
              </a:p>
              <a:p>
                <a:pPr lvl="1"/>
                <a:r>
                  <a:rPr lang="fr-FR" dirty="0"/>
                  <a:t>Le rotor du moteur</a:t>
                </a:r>
              </a:p>
              <a:p>
                <a:pPr lvl="1"/>
                <a:r>
                  <a:rPr lang="fr-FR" dirty="0"/>
                  <a:t>Les pignons du réducteur</a:t>
                </a:r>
              </a:p>
              <a:p>
                <a:pPr lvl="1"/>
                <a:r>
                  <a:rPr lang="fr-FR" dirty="0"/>
                  <a:t>La poulie</a:t>
                </a:r>
              </a:p>
              <a:p>
                <a:pPr lvl="1"/>
                <a:r>
                  <a:rPr lang="fr-FR" dirty="0"/>
                  <a:t>La courroie</a:t>
                </a:r>
              </a:p>
              <a:p>
                <a:pPr lvl="1"/>
                <a:r>
                  <a:rPr lang="fr-FR" dirty="0"/>
                  <a:t>L’axe</a:t>
                </a:r>
              </a:p>
              <a:p>
                <a:r>
                  <a:rPr lang="fr-FR" dirty="0"/>
                  <a:t>Hypothèses : </a:t>
                </a:r>
              </a:p>
              <a:p>
                <a:pPr lvl="1"/>
                <a:r>
                  <a:rPr lang="fr-FR" dirty="0"/>
                  <a:t>Courroie qui roule sans glisser sur la poulie</a:t>
                </a:r>
              </a:p>
              <a:p>
                <a:pPr lvl="1"/>
                <a:r>
                  <a:rPr lang="fr-FR" dirty="0"/>
                  <a:t>Courroie inextensible</a:t>
                </a:r>
              </a:p>
              <a:p>
                <a:pPr lvl="1"/>
                <a:endParaRPr lang="fr-FR" dirty="0"/>
              </a:p>
              <a:p>
                <a:r>
                  <a:rPr lang="fr-FR" dirty="0"/>
                  <a:t>Bilan des puissances :</a:t>
                </a:r>
              </a:p>
              <a:p>
                <a:pPr lvl="1"/>
                <a:r>
                  <a:rPr lang="fr-FR" dirty="0"/>
                  <a:t>Toutes les puissances dissipées dans les liaisons intérieures ou extérieures à l’isolement sont ramenées à l’arbre moteur (rotor, noté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/>
                  <a:t> On les note :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𝐹𝑟𝑜𝑡𝑡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lit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Bilan des puissances intérieures 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𝑝𝑜𝑢𝑙𝑖𝑒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↔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𝑐𝑜𝑢𝑟𝑟𝑜𝑖𝑒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fr-FR" dirty="0"/>
                  <a:t> (Roulement sans glissement)</a:t>
                </a:r>
              </a:p>
              <a:p>
                <a:pPr lvl="1"/>
                <a:r>
                  <a:rPr lang="fr-FR" dirty="0"/>
                  <a:t>Bilan des puissances extérieures :</a:t>
                </a:r>
              </a:p>
              <a:p>
                <a:pPr lvl="2"/>
                <a:r>
                  <a:rPr lang="fr-FR" dirty="0">
                    <a:ea typeface="Cambria Math" panose="02040503050406030204" pitchFamily="18" charset="0"/>
                  </a:rPr>
                  <a:t>Puissance </a:t>
                </a:r>
                <a:r>
                  <a:rPr lang="fr-FR" dirty="0" err="1">
                    <a:ea typeface="Cambria Math" panose="02040503050406030204" pitchFamily="18" charset="0"/>
                  </a:rPr>
                  <a:t>motr</a:t>
                </a:r>
                <a:r>
                  <a:rPr lang="fr-FR" dirty="0">
                    <a:ea typeface="Cambria Math" panose="02040503050406030204" pitchFamily="18" charset="0"/>
                  </a:rPr>
                  <a:t>ice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𝑟𝑜𝑡𝑜𝑟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𝑠𝑡𝑎𝑡𝑜𝑟</m:t>
                        </m:r>
                        <m:r>
                          <m:rPr>
                            <m:lit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0 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m:rPr>
                            <m:lit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FR" b="0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fr-FR" dirty="0"/>
                  <a:t>Puissance de la pesanteur :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𝑝𝑒𝑠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𝑎𝑥𝑒</m:t>
                        </m:r>
                        <m:r>
                          <m:rPr>
                            <m:lit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0 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=±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𝑎𝑥𝑒</m:t>
                        </m:r>
                        <m:r>
                          <m:rPr>
                            <m:lit/>
                          </m:r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=±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m:rPr>
                            <m:lit/>
                          </m:r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1216E43-4963-B0A0-8737-FF44BF7186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795" y="981886"/>
                <a:ext cx="5869119" cy="5264909"/>
              </a:xfrm>
              <a:blipFill>
                <a:blip r:embed="rId2"/>
                <a:stretch>
                  <a:fillRect l="-1973" t="-2083" r="-2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E7F53A8B-C997-DCCC-B9F3-26A7F8E42C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981886"/>
                <a:ext cx="5978205" cy="526490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92500" lnSpcReduction="20000"/>
              </a:bodyPr>
              <a:lstStyle>
                <a:lvl1pPr marL="271463" indent="-269875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q"/>
                  <a:defRPr lang="fr-FR"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49263" indent="-24923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q"/>
                  <a:defRPr lang="fr-FR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27063" indent="-24288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04863" indent="-238125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82663" indent="-233363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4"/>
                  </a:buClr>
                  <a:buSzPct val="80000"/>
                  <a:buFont typeface="Wingdings" panose="05000000000000000000" pitchFamily="2" charset="2"/>
                  <a:buChar char="q"/>
                  <a:defRPr lang="en-US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dirty="0"/>
                  <a:t>Calcul de l’énergie cinétique 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m:rPr>
                            <m:lit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dirty="0"/>
                  <a:t> +</a:t>
                </a:r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dirty="0"/>
                  <a:t> +</a:t>
                </a:r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fr-FR" dirty="0"/>
              </a:p>
              <a:p>
                <a:endParaRPr lang="fr-F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𝑔𝐾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eq</m:t>
                        </m:r>
                      </m:sub>
                    </m:sSub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Application du TEC en régime permanent, en montée </a:t>
                </a:r>
              </a:p>
              <a:p>
                <a:pPr marL="158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𝑛𝑚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𝑔𝐾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dirty="0"/>
              </a:p>
              <a:p>
                <a:r>
                  <a:rPr lang="fr-FR" dirty="0"/>
                  <a:t>Hors frottement, couple nécessaire pour équilibrer une masse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𝑛𝑚𝑔𝐾</m:t>
                    </m:r>
                  </m:oMath>
                </a14:m>
                <a:endParaRPr lang="fr-FR" dirty="0"/>
              </a:p>
              <a:p>
                <a:pPr lvl="1"/>
                <a:endParaRPr lang="fr-FR" dirty="0"/>
              </a:p>
              <a:p>
                <a:pPr marL="1588" indent="0">
                  <a:buNone/>
                </a:pPr>
                <a:endParaRPr lang="fr-F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588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E7F53A8B-C997-DCCC-B9F3-26A7F8E42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981886"/>
                <a:ext cx="5978205" cy="5264909"/>
              </a:xfrm>
              <a:prstGeom prst="rect">
                <a:avLst/>
              </a:prstGeom>
              <a:blipFill>
                <a:blip r:embed="rId3"/>
                <a:stretch>
                  <a:fillRect l="-2446" t="-2894" r="-27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094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94E5B6-AD63-4F7B-E838-2B5F5160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Identification de la masse et du Frottement sec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57CA942-D8AE-26E1-13CE-00242D9501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795" y="981887"/>
                <a:ext cx="5978205" cy="525333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r-FR" dirty="0"/>
                  <a:t>On cherche le courant mini tel que le bras monte, puis le courant max tel que le bras descende</a:t>
                </a:r>
              </a:p>
              <a:p>
                <a:pPr lvl="1"/>
                <a:r>
                  <a:rPr lang="fr-FR" dirty="0"/>
                  <a:t>On isole le Bras</a:t>
                </a:r>
              </a:p>
              <a:p>
                <a:pPr lvl="1"/>
                <a:r>
                  <a:rPr lang="fr-FR" b="0" dirty="0"/>
                  <a:t>BAME : </a:t>
                </a:r>
              </a:p>
              <a:p>
                <a:pPr lvl="2"/>
                <a:r>
                  <a:rPr lang="fr-FR" dirty="0"/>
                  <a:t>Pesanteur</a:t>
                </a:r>
              </a:p>
              <a:p>
                <a:pPr lvl="2"/>
                <a:r>
                  <a:rPr lang="fr-FR" b="0" dirty="0"/>
                  <a:t>Force motr</a:t>
                </a:r>
                <a:r>
                  <a:rPr lang="fr-FR" dirty="0"/>
                  <a:t>ice</a:t>
                </a:r>
              </a:p>
              <a:p>
                <a:pPr lvl="2"/>
                <a:r>
                  <a:rPr lang="fr-FR" b="0" dirty="0"/>
                  <a:t>Force de frott</a:t>
                </a:r>
                <a:r>
                  <a:rPr lang="fr-FR" dirty="0"/>
                  <a:t>ement</a:t>
                </a:r>
              </a:p>
              <a:p>
                <a:pPr lvl="1"/>
                <a:r>
                  <a:rPr lang="fr-FR" b="0" dirty="0"/>
                  <a:t>A</a:t>
                </a:r>
                <a:r>
                  <a:rPr lang="fr-FR" dirty="0"/>
                  <a:t>pplication du TRS sur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fr-FR" b="0" dirty="0"/>
              </a:p>
              <a:p>
                <a:pPr lvl="2"/>
                <a:r>
                  <a:rPr lang="fr-FR" b="0" dirty="0"/>
                  <a:t>Vers le </a:t>
                </a:r>
                <a:r>
                  <a:rPr lang="fr-FR" dirty="0"/>
                  <a:t>haut : 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𝑚h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𝑀𝑔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dirty="0"/>
              </a:p>
              <a:p>
                <a:pPr lvl="2"/>
                <a:r>
                  <a:rPr lang="fr-FR" b="0" dirty="0"/>
                  <a:t>Vers le </a:t>
                </a:r>
                <a:r>
                  <a:rPr lang="fr-FR" dirty="0"/>
                  <a:t>bas (couple positif mais pas suffisant pour vaincre le poids):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𝑚𝑏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𝑀𝑔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𝑚h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𝑚𝑏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𝑀𝑔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𝑚h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𝑚𝑏</m:t>
                            </m:r>
                          </m:sub>
                        </m:sSub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endParaRPr lang="fr-FR" b="0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𝑚h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𝑚𝑏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=0⇒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𝑚h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𝑚𝑏</m:t>
                            </m:r>
                          </m:sub>
                        </m:sSub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57CA942-D8AE-26E1-13CE-00242D9501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795" y="981887"/>
                <a:ext cx="5978205" cy="5253339"/>
              </a:xfrm>
              <a:blipFill>
                <a:blip r:embed="rId2"/>
                <a:stretch>
                  <a:fillRect l="-2650" t="-2552" r="-22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B16EF985-D429-6792-BACB-7B40507E47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981886"/>
                <a:ext cx="5978205" cy="525333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271463" indent="-269875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q"/>
                  <a:defRPr lang="fr-FR"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49263" indent="-24923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q"/>
                  <a:defRPr lang="fr-FR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27063" indent="-24288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04863" indent="-238125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82663" indent="-233363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4"/>
                  </a:buClr>
                  <a:buSzPct val="80000"/>
                  <a:buFont typeface="Wingdings" panose="05000000000000000000" pitchFamily="2" charset="2"/>
                  <a:buChar char="q"/>
                  <a:defRPr lang="en-US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dirty="0"/>
                  <a:t>Mesure de courant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=1,1 </m:t>
                    </m:r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fr-F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𝑚𝑏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=0,0331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endParaRPr lang="fr-FR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𝑚𝑏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=31,79 </m:t>
                    </m:r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=2,7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fr-FR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𝑚h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=0,0813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endParaRPr lang="fr-F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𝑚h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=78 </m:t>
                    </m:r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fr-FR" dirty="0"/>
              </a:p>
              <a:p>
                <a:pPr lvl="2"/>
                <a:endParaRPr lang="fr-FR" dirty="0"/>
              </a:p>
              <a:p>
                <a:pPr lvl="2"/>
                <a:endParaRPr lang="fr-FR" dirty="0"/>
              </a:p>
              <a:p>
                <a:pPr lvl="1"/>
                <a:r>
                  <a:rPr lang="fr-FR" dirty="0"/>
                  <a:t>Analyse des mesures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=5,59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kg</m:t>
                    </m:r>
                  </m:oMath>
                </a14:m>
                <a:endParaRPr lang="fr-FR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=20 à 23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0,024 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endParaRPr lang="ar-AE" dirty="0"/>
              </a:p>
            </p:txBody>
          </p:sp>
        </mc:Choice>
        <mc:Fallback xmlns="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B16EF985-D429-6792-BACB-7B40507E4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981886"/>
                <a:ext cx="5978205" cy="5253339"/>
              </a:xfrm>
              <a:prstGeom prst="rect">
                <a:avLst/>
              </a:prstGeom>
              <a:blipFill>
                <a:blip r:embed="rId3"/>
                <a:stretch>
                  <a:fillRect l="-2650" t="-18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348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09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Dimensionnement d’un actionneur en dynamique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5822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Objectif :</a:t>
            </a:r>
          </a:p>
          <a:p>
            <a:pPr lvl="1"/>
            <a:r>
              <a:rPr lang="fr-FR" dirty="0"/>
              <a:t> </a:t>
            </a:r>
            <a:r>
              <a:rPr lang="fr-FR" dirty="0" smtClean="0"/>
              <a:t>On souhaite déterminer le couple maximal et la vitesse maximale d’un moteur pour pouvoir déplacer une charge de XXX kg en moins de XXXX s. </a:t>
            </a:r>
          </a:p>
          <a:p>
            <a:pPr lvl="1"/>
            <a:endParaRPr lang="fr-FR" dirty="0"/>
          </a:p>
          <a:p>
            <a:r>
              <a:rPr lang="fr-FR" dirty="0" smtClean="0"/>
              <a:t>Modèle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/>
          </a:p>
        </p:txBody>
      </p:sp>
      <p:grpSp>
        <p:nvGrpSpPr>
          <p:cNvPr id="86" name="Groupe 85"/>
          <p:cNvGrpSpPr/>
          <p:nvPr/>
        </p:nvGrpSpPr>
        <p:grpSpPr>
          <a:xfrm>
            <a:off x="3233229" y="3712723"/>
            <a:ext cx="7593285" cy="1462084"/>
            <a:chOff x="4452429" y="3393409"/>
            <a:chExt cx="7593285" cy="1462084"/>
          </a:xfrm>
        </p:grpSpPr>
        <p:sp>
          <p:nvSpPr>
            <p:cNvPr id="45" name="Rectangle : coins arrondis 90">
              <a:extLst>
                <a:ext uri="{FF2B5EF4-FFF2-40B4-BE49-F238E27FC236}">
                  <a16:creationId xmlns:a16="http://schemas.microsoft.com/office/drawing/2014/main" id="{6015CC9C-F06A-6145-07AB-90D570197E3C}"/>
                </a:ext>
              </a:extLst>
            </p:cNvPr>
            <p:cNvSpPr/>
            <p:nvPr/>
          </p:nvSpPr>
          <p:spPr>
            <a:xfrm>
              <a:off x="9648386" y="4190096"/>
              <a:ext cx="1365662" cy="652851"/>
            </a:xfrm>
            <a:prstGeom prst="roundRect">
              <a:avLst>
                <a:gd name="adj" fmla="val 11914"/>
              </a:avLst>
            </a:prstGeom>
            <a:solidFill>
              <a:srgbClr val="F7B8B3"/>
            </a:solidFill>
            <a:ln w="19050">
              <a:solidFill>
                <a:srgbClr val="F7B8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Axe linéaire « Poulie courroie »</a:t>
              </a:r>
            </a:p>
          </p:txBody>
        </p:sp>
        <p:sp>
          <p:nvSpPr>
            <p:cNvPr id="48" name="Rectangle : coins arrondis 15">
              <a:extLst>
                <a:ext uri="{FF2B5EF4-FFF2-40B4-BE49-F238E27FC236}">
                  <a16:creationId xmlns:a16="http://schemas.microsoft.com/office/drawing/2014/main" id="{B8181AD4-9AB8-CA7B-EFBF-8B9CD4369264}"/>
                </a:ext>
              </a:extLst>
            </p:cNvPr>
            <p:cNvSpPr/>
            <p:nvPr/>
          </p:nvSpPr>
          <p:spPr>
            <a:xfrm>
              <a:off x="5380883" y="3542688"/>
              <a:ext cx="1440000" cy="54000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6834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8348B"/>
                  </a:solidFill>
                  <a:latin typeface="Arial Nova" panose="020B0504020202020204" pitchFamily="34" charset="0"/>
                </a:rPr>
                <a:t>Convertir</a:t>
              </a:r>
            </a:p>
          </p:txBody>
        </p:sp>
        <p:sp>
          <p:nvSpPr>
            <p:cNvPr id="49" name="Rectangle : coins arrondis 16">
              <a:extLst>
                <a:ext uri="{FF2B5EF4-FFF2-40B4-BE49-F238E27FC236}">
                  <a16:creationId xmlns:a16="http://schemas.microsoft.com/office/drawing/2014/main" id="{7E462E27-42D7-734B-5E6F-B78EF40987B6}"/>
                </a:ext>
              </a:extLst>
            </p:cNvPr>
            <p:cNvSpPr/>
            <p:nvPr/>
          </p:nvSpPr>
          <p:spPr>
            <a:xfrm>
              <a:off x="5389319" y="4223146"/>
              <a:ext cx="1440000" cy="540000"/>
            </a:xfrm>
            <a:prstGeom prst="roundRect">
              <a:avLst>
                <a:gd name="adj" fmla="val 11914"/>
              </a:avLst>
            </a:prstGeom>
            <a:solidFill>
              <a:srgbClr val="C3AED1"/>
            </a:solidFill>
            <a:ln w="19050">
              <a:solidFill>
                <a:srgbClr val="C3AE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rgbClr val="68348B"/>
                  </a:solidFill>
                  <a:latin typeface="Arial Nova" panose="020B0504020202020204" pitchFamily="34" charset="0"/>
                </a:rPr>
                <a:t>Moteur à courant continu</a:t>
              </a:r>
            </a:p>
          </p:txBody>
        </p:sp>
        <p:sp>
          <p:nvSpPr>
            <p:cNvPr id="50" name="Rectangle : coins arrondis 17">
              <a:extLst>
                <a:ext uri="{FF2B5EF4-FFF2-40B4-BE49-F238E27FC236}">
                  <a16:creationId xmlns:a16="http://schemas.microsoft.com/office/drawing/2014/main" id="{AA76E29F-1BCE-DD76-499C-CE8F3E850A8E}"/>
                </a:ext>
              </a:extLst>
            </p:cNvPr>
            <p:cNvSpPr/>
            <p:nvPr/>
          </p:nvSpPr>
          <p:spPr>
            <a:xfrm>
              <a:off x="7542872" y="3545795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EE68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Transmettre</a:t>
              </a:r>
            </a:p>
          </p:txBody>
        </p:sp>
        <p:sp>
          <p:nvSpPr>
            <p:cNvPr id="51" name="Rectangle : coins arrondis 18">
              <a:extLst>
                <a:ext uri="{FF2B5EF4-FFF2-40B4-BE49-F238E27FC236}">
                  <a16:creationId xmlns:a16="http://schemas.microsoft.com/office/drawing/2014/main" id="{A66FC087-C9BC-9FD1-6C13-AD7571852AD4}"/>
                </a:ext>
              </a:extLst>
            </p:cNvPr>
            <p:cNvSpPr/>
            <p:nvPr/>
          </p:nvSpPr>
          <p:spPr>
            <a:xfrm>
              <a:off x="7549319" y="4202642"/>
              <a:ext cx="1365662" cy="652851"/>
            </a:xfrm>
            <a:prstGeom prst="roundRect">
              <a:avLst>
                <a:gd name="adj" fmla="val 11914"/>
              </a:avLst>
            </a:prstGeom>
            <a:solidFill>
              <a:srgbClr val="F7B8B3"/>
            </a:solidFill>
            <a:ln w="19050">
              <a:solidFill>
                <a:srgbClr val="F7B8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Train épicycloïdal</a:t>
              </a:r>
            </a:p>
          </p:txBody>
        </p:sp>
        <p:cxnSp>
          <p:nvCxnSpPr>
            <p:cNvPr id="54" name="Connecteur droit avec flèche 53">
              <a:extLst>
                <a:ext uri="{FF2B5EF4-FFF2-40B4-BE49-F238E27FC236}">
                  <a16:creationId xmlns:a16="http://schemas.microsoft.com/office/drawing/2014/main" id="{6E52C4D0-B55B-30AA-F92B-6E09F0A4D9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9319" y="3798320"/>
              <a:ext cx="720000" cy="1536"/>
            </a:xfrm>
            <a:prstGeom prst="straightConnector1">
              <a:avLst/>
            </a:prstGeom>
            <a:ln w="25400" cap="rnd">
              <a:solidFill>
                <a:srgbClr val="0C739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Image 54">
              <a:extLst>
                <a:ext uri="{FF2B5EF4-FFF2-40B4-BE49-F238E27FC236}">
                  <a16:creationId xmlns:a16="http://schemas.microsoft.com/office/drawing/2014/main" id="{F31071D2-3D9A-9512-E018-EA9EA1D5A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8894" y="3393409"/>
              <a:ext cx="360000" cy="360000"/>
            </a:xfrm>
            <a:prstGeom prst="rect">
              <a:avLst/>
            </a:prstGeom>
          </p:spPr>
        </p:pic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75B4C387-2DFC-8DD6-0817-E4B93F7F3F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9319" y="3807925"/>
              <a:ext cx="720000" cy="1536"/>
            </a:xfrm>
            <a:prstGeom prst="straightConnector1">
              <a:avLst/>
            </a:prstGeom>
            <a:ln w="25400" cap="rnd">
              <a:solidFill>
                <a:srgbClr val="68348B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F1B5964F-3473-92A5-6A3A-F03DA766A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3108" y="3418676"/>
              <a:ext cx="360000" cy="360000"/>
            </a:xfrm>
            <a:prstGeom prst="rect">
              <a:avLst/>
            </a:prstGeom>
          </p:spPr>
        </p:pic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505D6021-1B16-1674-733B-C648AC1129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96452" y="3807925"/>
              <a:ext cx="720000" cy="1536"/>
            </a:xfrm>
            <a:prstGeom prst="straightConnector1">
              <a:avLst/>
            </a:prstGeom>
            <a:ln w="25400" cap="rnd">
              <a:solidFill>
                <a:srgbClr val="68348B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5C6EE0C-C52A-6134-EB1B-6F3C57492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49335" y="3661444"/>
              <a:ext cx="288000" cy="105516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B39CA18C-C050-2248-E6F6-D99BB87303C8}"/>
                    </a:ext>
                  </a:extLst>
                </p:cNvPr>
                <p:cNvSpPr txBox="1"/>
                <p:nvPr/>
              </p:nvSpPr>
              <p:spPr>
                <a:xfrm>
                  <a:off x="4452429" y="3859412"/>
                  <a:ext cx="116196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b="1" dirty="0">
                      <a:solidFill>
                        <a:srgbClr val="FFB25A"/>
                      </a:solidFill>
                      <a:latin typeface="Arial Nova" panose="020B0504020202020204" pitchFamily="34" charset="0"/>
                    </a:rPr>
                    <a:t> xx V </a:t>
                  </a:r>
                  <a14:m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</m:oMath>
                  </a14:m>
                  <a:endPara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solidFill>
                              <a:srgbClr val="FFB2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𝓟</m:t>
                        </m:r>
                        <m:r>
                          <a:rPr lang="fr-FR" sz="1200" b="1" i="1" smtClean="0">
                            <a:solidFill>
                              <a:srgbClr val="FFB2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fr-FR" sz="1200" b="1" i="1" smtClean="0">
                            <a:solidFill>
                              <a:srgbClr val="FFB2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𝑼𝑰</m:t>
                        </m:r>
                      </m:oMath>
                    </m:oMathPara>
                  </a14:m>
                  <a:endPara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B39CA18C-C050-2248-E6F6-D99BB87303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429" y="3859412"/>
                  <a:ext cx="116196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3A416195-885D-B412-950E-1F349C5CC6AB}"/>
                </a:ext>
              </a:extLst>
            </p:cNvPr>
            <p:cNvGrpSpPr/>
            <p:nvPr/>
          </p:nvGrpSpPr>
          <p:grpSpPr>
            <a:xfrm>
              <a:off x="8079091" y="3940734"/>
              <a:ext cx="360000" cy="360000"/>
              <a:chOff x="5447928" y="2816932"/>
              <a:chExt cx="1800000" cy="1800000"/>
            </a:xfrm>
          </p:grpSpPr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689719FF-319E-F4C6-E150-B6C708728D00}"/>
                  </a:ext>
                </a:extLst>
              </p:cNvPr>
              <p:cNvSpPr/>
              <p:nvPr/>
            </p:nvSpPr>
            <p:spPr>
              <a:xfrm>
                <a:off x="5447928" y="2816932"/>
                <a:ext cx="1800000" cy="1800000"/>
              </a:xfrm>
              <a:prstGeom prst="ellipse">
                <a:avLst/>
              </a:prstGeom>
              <a:solidFill>
                <a:srgbClr val="EF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73" name="Image 72">
                <a:extLst>
                  <a:ext uri="{FF2B5EF4-FFF2-40B4-BE49-F238E27FC236}">
                    <a16:creationId xmlns:a16="http://schemas.microsoft.com/office/drawing/2014/main" id="{1AC2262C-D76B-934A-5E65-99DB0E926C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5627848" y="2996852"/>
                <a:ext cx="1440160" cy="1440160"/>
              </a:xfrm>
              <a:prstGeom prst="rect">
                <a:avLst/>
              </a:prstGeom>
            </p:spPr>
          </p:pic>
        </p:grpSp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62B9229E-5DD5-9728-B982-E481189F9BEC}"/>
                </a:ext>
              </a:extLst>
            </p:cNvPr>
            <p:cNvGrpSpPr/>
            <p:nvPr/>
          </p:nvGrpSpPr>
          <p:grpSpPr>
            <a:xfrm>
              <a:off x="5929319" y="3962771"/>
              <a:ext cx="360000" cy="360000"/>
              <a:chOff x="5775745" y="3144183"/>
              <a:chExt cx="1800000" cy="1800000"/>
            </a:xfrm>
          </p:grpSpPr>
          <p:sp>
            <p:nvSpPr>
              <p:cNvPr id="75" name="Ellipse 74">
                <a:extLst>
                  <a:ext uri="{FF2B5EF4-FFF2-40B4-BE49-F238E27FC236}">
                    <a16:creationId xmlns:a16="http://schemas.microsoft.com/office/drawing/2014/main" id="{45D1B4DF-7033-EB1C-DEC9-639AE2145414}"/>
                  </a:ext>
                </a:extLst>
              </p:cNvPr>
              <p:cNvSpPr/>
              <p:nvPr/>
            </p:nvSpPr>
            <p:spPr>
              <a:xfrm>
                <a:off x="5775745" y="3144183"/>
                <a:ext cx="1800000" cy="1800000"/>
              </a:xfrm>
              <a:prstGeom prst="ellipse">
                <a:avLst/>
              </a:prstGeom>
              <a:solidFill>
                <a:srgbClr val="683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76" name="Image 75">
                <a:extLst>
                  <a:ext uri="{FF2B5EF4-FFF2-40B4-BE49-F238E27FC236}">
                    <a16:creationId xmlns:a16="http://schemas.microsoft.com/office/drawing/2014/main" id="{E313AA97-25C8-7CFE-4F0E-0B1EFC00D5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03821" y="3513485"/>
                <a:ext cx="1543848" cy="1061396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ZoneTexte 76">
                  <a:extLst>
                    <a:ext uri="{FF2B5EF4-FFF2-40B4-BE49-F238E27FC236}">
                      <a16:creationId xmlns:a16="http://schemas.microsoft.com/office/drawing/2014/main" id="{4BE6685B-714A-2936-1BA2-2CA1122FD234}"/>
                    </a:ext>
                  </a:extLst>
                </p:cNvPr>
                <p:cNvSpPr txBox="1"/>
                <p:nvPr/>
              </p:nvSpPr>
              <p:spPr>
                <a:xfrm>
                  <a:off x="6496530" y="3899673"/>
                  <a:ext cx="1431825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𝓟</m:t>
                        </m:r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lang="fr-FR" sz="1100" b="1" dirty="0">
                    <a:solidFill>
                      <a:srgbClr val="7030A0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>
            <p:sp>
              <p:nvSpPr>
                <p:cNvPr id="77" name="ZoneTexte 76">
                  <a:extLst>
                    <a:ext uri="{FF2B5EF4-FFF2-40B4-BE49-F238E27FC236}">
                      <a16:creationId xmlns:a16="http://schemas.microsoft.com/office/drawing/2014/main" id="{4BE6685B-714A-2936-1BA2-2CA1122FD2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6530" y="3899673"/>
                  <a:ext cx="1431825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ZoneTexte 77">
                  <a:extLst>
                    <a:ext uri="{FF2B5EF4-FFF2-40B4-BE49-F238E27FC236}">
                      <a16:creationId xmlns:a16="http://schemas.microsoft.com/office/drawing/2014/main" id="{F72A4F02-81F2-12CD-42EB-688314B6AAB2}"/>
                    </a:ext>
                  </a:extLst>
                </p:cNvPr>
                <p:cNvSpPr txBox="1"/>
                <p:nvPr/>
              </p:nvSpPr>
              <p:spPr>
                <a:xfrm>
                  <a:off x="10613889" y="3865361"/>
                  <a:ext cx="1431825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𝓟</m:t>
                        </m:r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oMath>
                    </m:oMathPara>
                  </a14:m>
                  <a:endParaRPr lang="fr-FR" sz="1100" b="1" dirty="0">
                    <a:solidFill>
                      <a:srgbClr val="7030A0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>
            <p:sp>
              <p:nvSpPr>
                <p:cNvPr id="78" name="ZoneTexte 77">
                  <a:extLst>
                    <a:ext uri="{FF2B5EF4-FFF2-40B4-BE49-F238E27FC236}">
                      <a16:creationId xmlns:a16="http://schemas.microsoft.com/office/drawing/2014/main" id="{F72A4F02-81F2-12CD-42EB-688314B6A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3889" y="3865361"/>
                  <a:ext cx="1431825" cy="2616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Rectangle : coins arrondis 65">
              <a:extLst>
                <a:ext uri="{FF2B5EF4-FFF2-40B4-BE49-F238E27FC236}">
                  <a16:creationId xmlns:a16="http://schemas.microsoft.com/office/drawing/2014/main" id="{DEFEC9DC-D44C-BD4C-C7C7-8E5A976EE82E}"/>
                </a:ext>
              </a:extLst>
            </p:cNvPr>
            <p:cNvSpPr/>
            <p:nvPr/>
          </p:nvSpPr>
          <p:spPr>
            <a:xfrm>
              <a:off x="9625448" y="3534654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EE68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Transmettre</a:t>
              </a:r>
            </a:p>
          </p:txBody>
        </p:sp>
        <p:cxnSp>
          <p:nvCxnSpPr>
            <p:cNvPr id="80" name="Connecteur droit avec flèche 79">
              <a:extLst>
                <a:ext uri="{FF2B5EF4-FFF2-40B4-BE49-F238E27FC236}">
                  <a16:creationId xmlns:a16="http://schemas.microsoft.com/office/drawing/2014/main" id="{FA030DA2-3C3A-C8FA-45E8-D976D05C94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1895" y="3796784"/>
              <a:ext cx="720000" cy="1536"/>
            </a:xfrm>
            <a:prstGeom prst="straightConnector1">
              <a:avLst/>
            </a:prstGeom>
            <a:ln w="25400" cap="rnd">
              <a:solidFill>
                <a:srgbClr val="68348B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Image 80">
              <a:extLst>
                <a:ext uri="{FF2B5EF4-FFF2-40B4-BE49-F238E27FC236}">
                  <a16:creationId xmlns:a16="http://schemas.microsoft.com/office/drawing/2014/main" id="{7CFF18D7-B440-5F98-0242-64155E193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75684" y="3407535"/>
              <a:ext cx="360000" cy="360000"/>
            </a:xfrm>
            <a:prstGeom prst="rect">
              <a:avLst/>
            </a:prstGeom>
          </p:spPr>
        </p:pic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FD68FD-39E8-E3FC-751F-6F8E7EFC5E05}"/>
                </a:ext>
              </a:extLst>
            </p:cNvPr>
            <p:cNvGrpSpPr/>
            <p:nvPr/>
          </p:nvGrpSpPr>
          <p:grpSpPr>
            <a:xfrm>
              <a:off x="10151217" y="3954960"/>
              <a:ext cx="360000" cy="360000"/>
              <a:chOff x="10405167" y="2322166"/>
              <a:chExt cx="1800000" cy="1800000"/>
            </a:xfrm>
          </p:grpSpPr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1E8A1773-049E-3FE0-3A55-46B324B5F72D}"/>
                  </a:ext>
                </a:extLst>
              </p:cNvPr>
              <p:cNvSpPr/>
              <p:nvPr/>
            </p:nvSpPr>
            <p:spPr>
              <a:xfrm>
                <a:off x="10405167" y="2322166"/>
                <a:ext cx="1800000" cy="1800000"/>
              </a:xfrm>
              <a:prstGeom prst="ellipse">
                <a:avLst/>
              </a:prstGeom>
              <a:solidFill>
                <a:srgbClr val="EF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84" name="Image 83">
                <a:extLst>
                  <a:ext uri="{FF2B5EF4-FFF2-40B4-BE49-F238E27FC236}">
                    <a16:creationId xmlns:a16="http://schemas.microsoft.com/office/drawing/2014/main" id="{CB10C83E-CD60-27F3-C1B3-1546FCE283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546164" y="2642707"/>
                <a:ext cx="1518007" cy="924719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D4448485-1542-9D3B-17C1-604149E67AE1}"/>
                    </a:ext>
                  </a:extLst>
                </p:cNvPr>
                <p:cNvSpPr txBox="1"/>
                <p:nvPr/>
              </p:nvSpPr>
              <p:spPr>
                <a:xfrm>
                  <a:off x="8589080" y="3939627"/>
                  <a:ext cx="1431825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𝓟</m:t>
                        </m:r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lang="fr-FR" sz="1100" b="1" dirty="0">
                    <a:solidFill>
                      <a:srgbClr val="7030A0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D4448485-1542-9D3B-17C1-604149E67A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9080" y="3939627"/>
                  <a:ext cx="1431825" cy="2616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2311534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</TotalTime>
  <Words>867</Words>
  <Application>Microsoft Office PowerPoint</Application>
  <PresentationFormat>Grand écran</PresentationFormat>
  <Paragraphs>119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Arial Nova</vt:lpstr>
      <vt:lpstr>Calibri</vt:lpstr>
      <vt:lpstr>Calibri Light</vt:lpstr>
      <vt:lpstr>Cambria Math</vt:lpstr>
      <vt:lpstr>Wingdings</vt:lpstr>
      <vt:lpstr>Rétrospective</vt:lpstr>
      <vt:lpstr>Comax</vt:lpstr>
      <vt:lpstr>Présentation PowerPoint</vt:lpstr>
      <vt:lpstr>02 Chaîne fonctionnelle</vt:lpstr>
      <vt:lpstr>Chaine fonctionnelle du Comax</vt:lpstr>
      <vt:lpstr>07 Modélisation composants ou phénomènes</vt:lpstr>
      <vt:lpstr>Identification de la masse de l’axe</vt:lpstr>
      <vt:lpstr>Identification de la masse et du Frottement sec</vt:lpstr>
      <vt:lpstr>09 Dimensionnement d’un actionneur en dynamique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55</cp:revision>
  <dcterms:created xsi:type="dcterms:W3CDTF">2023-03-22T10:05:05Z</dcterms:created>
  <dcterms:modified xsi:type="dcterms:W3CDTF">2024-01-09T15:19:14Z</dcterms:modified>
</cp:coreProperties>
</file>