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1" d="100"/>
          <a:sy n="51" d="100"/>
        </p:scale>
        <p:origin x="1164" y="4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07/04/2023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3" Type="http://schemas.openxmlformats.org/officeDocument/2006/relationships/image" Target="../media/image4.pn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24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Lkj</a:t>
            </a:r>
            <a:r>
              <a:rPr lang="fr-FR" dirty="0"/>
              <a:t> 	</a:t>
            </a:r>
          </a:p>
          <a:p>
            <a:pPr lvl="1"/>
            <a:r>
              <a:rPr lang="fr-FR" dirty="0" err="1"/>
              <a:t>Lkj</a:t>
            </a:r>
            <a:endParaRPr lang="fr-FR" dirty="0"/>
          </a:p>
          <a:p>
            <a:pPr lvl="1"/>
            <a:r>
              <a:rPr lang="fr-FR" dirty="0" err="1"/>
              <a:t>Qcsdv</a:t>
            </a:r>
            <a:endParaRPr lang="fr-FR" dirty="0"/>
          </a:p>
          <a:p>
            <a:pPr lvl="1"/>
            <a:r>
              <a:rPr lang="fr-FR" dirty="0"/>
              <a:t>Cs:;m;</a:t>
            </a:r>
          </a:p>
          <a:p>
            <a:pPr lvl="2"/>
            <a:r>
              <a:rPr lang="fr-FR" dirty="0" err="1"/>
              <a:t>Mù;m</a:t>
            </a:r>
            <a:r>
              <a:rPr lang="fr-FR" dirty="0"/>
              <a:t>;</a:t>
            </a:r>
          </a:p>
          <a:p>
            <a:pPr lvl="2"/>
            <a:r>
              <a:rPr lang="fr-FR" dirty="0" err="1"/>
              <a:t>Ùm;ùm</a:t>
            </a:r>
            <a:endParaRPr lang="fr-FR" dirty="0"/>
          </a:p>
          <a:p>
            <a:pPr lvl="2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 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>
                <a:extLst>
                  <a:ext uri="{FF2B5EF4-FFF2-40B4-BE49-F238E27FC236}">
                    <a16:creationId xmlns:a16="http://schemas.microsoft.com/office/drawing/2014/main" id="{E5C1CAA4-BEC8-E034-06F5-82D8ED3BFB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Chaine fonctionnelle de l’axe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>
                <a:extLst>
                  <a:ext uri="{FF2B5EF4-FFF2-40B4-BE49-F238E27FC236}">
                    <a16:creationId xmlns:a16="http://schemas.microsoft.com/office/drawing/2014/main" id="{E5C1CAA4-BEC8-E034-06F5-82D8ED3BFB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00" t="-5517" b="-275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4"/>
            <a:ext cx="1440000" cy="859876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fin de course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Info de position issue du pilote moteur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 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Camera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Accéléromètre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1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pas à pas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Poulie courroie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Parallélogramme indéformables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Tête d’impression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 55">
            <a:extLst>
              <a:ext uri="{FF2B5EF4-FFF2-40B4-BE49-F238E27FC236}">
                <a16:creationId xmlns:a16="http://schemas.microsoft.com/office/drawing/2014/main" id="{16A8AD74-A603-AD54-1D93-18C13D944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084" y="3835596"/>
            <a:ext cx="288000" cy="100660"/>
          </a:xfrm>
          <a:prstGeom prst="rect">
            <a:avLst/>
          </a:prstGeom>
        </p:spPr>
      </p:pic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en mouvement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4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à l’arrêt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blipFill>
                <a:blip r:embed="rId1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Image 74">
            <a:extLst>
              <a:ext uri="{FF2B5EF4-FFF2-40B4-BE49-F238E27FC236}">
                <a16:creationId xmlns:a16="http://schemas.microsoft.com/office/drawing/2014/main" id="{C3984323-3DB7-9552-D8F6-CC335C936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789" y="3958363"/>
            <a:ext cx="288000" cy="100660"/>
          </a:xfrm>
          <a:prstGeom prst="rect">
            <a:avLst/>
          </a:prstGeom>
        </p:spPr>
      </p:pic>
      <p:grpSp>
        <p:nvGrpSpPr>
          <p:cNvPr id="79" name="Groupe 78">
            <a:extLst>
              <a:ext uri="{FF2B5EF4-FFF2-40B4-BE49-F238E27FC236}">
                <a16:creationId xmlns:a16="http://schemas.microsoft.com/office/drawing/2014/main" id="{E5E8BA72-62F0-623B-BB03-9C97E1215258}"/>
              </a:ext>
            </a:extLst>
          </p:cNvPr>
          <p:cNvGrpSpPr/>
          <p:nvPr/>
        </p:nvGrpSpPr>
        <p:grpSpPr>
          <a:xfrm rot="5400000">
            <a:off x="7557744" y="1266359"/>
            <a:ext cx="540000" cy="540000"/>
            <a:chOff x="8494276" y="748802"/>
            <a:chExt cx="1800000" cy="1800000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797782F-D293-857F-9535-3AEEA223291C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3C056DE1-E9CB-4E8C-3E56-45F4E72E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9153400-DF88-441B-1F32-AE824AB4C9D0}"/>
              </a:ext>
            </a:extLst>
          </p:cNvPr>
          <p:cNvGrpSpPr/>
          <p:nvPr/>
        </p:nvGrpSpPr>
        <p:grpSpPr>
          <a:xfrm>
            <a:off x="810280" y="1780222"/>
            <a:ext cx="360000" cy="360000"/>
            <a:chOff x="262758" y="2633974"/>
            <a:chExt cx="720000" cy="72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903AB8DF-F4D2-7C8B-5ECC-CCE645EB9C9A}"/>
                </a:ext>
              </a:extLst>
            </p:cNvPr>
            <p:cNvSpPr/>
            <p:nvPr/>
          </p:nvSpPr>
          <p:spPr>
            <a:xfrm>
              <a:off x="262758" y="2633974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D2C60E2E-75A4-B407-4649-EE5EC0440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3558" y="2734774"/>
              <a:ext cx="518400" cy="518400"/>
            </a:xfrm>
            <a:prstGeom prst="rect">
              <a:avLst/>
            </a:prstGeom>
          </p:spPr>
        </p:pic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216851" y="1780222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E31DA6A4-FC36-37BB-DD67-889B787CE436}"/>
              </a:ext>
            </a:extLst>
          </p:cNvPr>
          <p:cNvGrpSpPr/>
          <p:nvPr/>
        </p:nvGrpSpPr>
        <p:grpSpPr>
          <a:xfrm>
            <a:off x="8750745" y="3878395"/>
            <a:ext cx="288000" cy="288000"/>
            <a:chOff x="5404964" y="4396133"/>
            <a:chExt cx="1800000" cy="1800000"/>
          </a:xfrm>
        </p:grpSpPr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6B23EFC2-53E7-FF97-9D84-20FD6FA31F4A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7" name="Image 106">
              <a:extLst>
                <a:ext uri="{FF2B5EF4-FFF2-40B4-BE49-F238E27FC236}">
                  <a16:creationId xmlns:a16="http://schemas.microsoft.com/office/drawing/2014/main" id="{C61D1169-B2D8-2A3E-5B42-0FC2EAC1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82791" y="3441988"/>
            <a:ext cx="288000" cy="105516"/>
          </a:xfrm>
          <a:prstGeom prst="rect">
            <a:avLst/>
          </a:prstGeom>
        </p:spPr>
      </p:pic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2C089C3-9AA9-094F-E8FA-BEC6C5F80797}"/>
              </a:ext>
            </a:extLst>
          </p:cNvPr>
          <p:cNvGrpSpPr/>
          <p:nvPr/>
        </p:nvGrpSpPr>
        <p:grpSpPr>
          <a:xfrm>
            <a:off x="461781" y="4858776"/>
            <a:ext cx="6954225" cy="770947"/>
            <a:chOff x="1363795" y="4921533"/>
            <a:chExt cx="6954225" cy="77094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2DFAA51-C6D3-9FCC-9035-87E9C9207526}"/>
                </a:ext>
              </a:extLst>
            </p:cNvPr>
            <p:cNvSpPr/>
            <p:nvPr/>
          </p:nvSpPr>
          <p:spPr>
            <a:xfrm>
              <a:off x="1363795" y="4921533"/>
              <a:ext cx="6954225" cy="770947"/>
            </a:xfrm>
            <a:prstGeom prst="rect">
              <a:avLst/>
            </a:prstGeom>
            <a:solidFill>
              <a:srgbClr val="DFE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Les détecteurs de fin de course permettent l’initialisation des codeurs. </a:t>
              </a:r>
            </a:p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Tous les autres capteurs sont à but pédagogique</a:t>
              </a:r>
            </a:p>
          </p:txBody>
        </p: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39CA4F3A-0CC6-5041-12E4-236CABBCDF7A}"/>
                </a:ext>
              </a:extLst>
            </p:cNvPr>
            <p:cNvGrpSpPr/>
            <p:nvPr/>
          </p:nvGrpSpPr>
          <p:grpSpPr>
            <a:xfrm>
              <a:off x="1484641" y="5053530"/>
              <a:ext cx="288000" cy="288000"/>
              <a:chOff x="262758" y="1884674"/>
              <a:chExt cx="720000" cy="720000"/>
            </a:xfrm>
          </p:grpSpPr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5430EF8A-90C1-B3D1-26FF-6D15AFB32F38}"/>
                  </a:ext>
                </a:extLst>
              </p:cNvPr>
              <p:cNvSpPr/>
              <p:nvPr/>
            </p:nvSpPr>
            <p:spPr>
              <a:xfrm>
                <a:off x="262758" y="1884674"/>
                <a:ext cx="720000" cy="72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12" name="Image 111">
                <a:extLst>
                  <a:ext uri="{FF2B5EF4-FFF2-40B4-BE49-F238E27FC236}">
                    <a16:creationId xmlns:a16="http://schemas.microsoft.com/office/drawing/2014/main" id="{6A5B490D-606A-9BCA-4A3E-4EB37ACA7C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3558" y="1985474"/>
                <a:ext cx="518400" cy="518400"/>
              </a:xfrm>
              <a:prstGeom prst="rect">
                <a:avLst/>
              </a:prstGeom>
            </p:spPr>
          </p:pic>
        </p:grp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9CDF59BC-42DC-DD41-E34E-EC7B75083584}"/>
              </a:ext>
            </a:extLst>
          </p:cNvPr>
          <p:cNvGrpSpPr/>
          <p:nvPr/>
        </p:nvGrpSpPr>
        <p:grpSpPr>
          <a:xfrm>
            <a:off x="5906707" y="3772483"/>
            <a:ext cx="360000" cy="360000"/>
            <a:chOff x="3860760" y="1901279"/>
            <a:chExt cx="1800000" cy="180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6B0394B1-1632-6B29-6963-92BFE6D0DFC6}"/>
                </a:ext>
              </a:extLst>
            </p:cNvPr>
            <p:cNvSpPr/>
            <p:nvPr/>
          </p:nvSpPr>
          <p:spPr>
            <a:xfrm>
              <a:off x="3860760" y="190127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A5B85197-F869-89C0-B588-DF9B0AB63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141609" y="2182128"/>
              <a:ext cx="1238302" cy="1238302"/>
            </a:xfrm>
            <a:prstGeom prst="rect">
              <a:avLst/>
            </a:prstGeom>
          </p:spPr>
        </p:pic>
      </p:grp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4230625" y="3701815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C37448ED-B1B8-F1BB-24B8-35C8774FD58E}"/>
              </a:ext>
            </a:extLst>
          </p:cNvPr>
          <p:cNvGrpSpPr/>
          <p:nvPr/>
        </p:nvGrpSpPr>
        <p:grpSpPr>
          <a:xfrm>
            <a:off x="8333456" y="3750042"/>
            <a:ext cx="360000" cy="360000"/>
            <a:chOff x="3533664" y="4396133"/>
            <a:chExt cx="1800000" cy="1800000"/>
          </a:xfrm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D02DCB71-A1A5-A680-8ADE-2B15DC7B03FD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E8BA0F34-A665-1C51-9583-4F502F07E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E55F3AFE-1A84-6740-3805-9C8EC7B9125C}"/>
              </a:ext>
            </a:extLst>
          </p:cNvPr>
          <p:cNvGrpSpPr/>
          <p:nvPr/>
        </p:nvGrpSpPr>
        <p:grpSpPr>
          <a:xfrm>
            <a:off x="7616680" y="3750042"/>
            <a:ext cx="360000" cy="360000"/>
            <a:chOff x="6192322" y="2195517"/>
            <a:chExt cx="1800000" cy="180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8E2965FF-928C-E39B-4210-C99288C7F448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0" name="Image 119">
              <a:extLst>
                <a:ext uri="{FF2B5EF4-FFF2-40B4-BE49-F238E27FC236}">
                  <a16:creationId xmlns:a16="http://schemas.microsoft.com/office/drawing/2014/main" id="{006F33AE-825F-0D7E-E36C-D0A1C34D8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D06A32A6-C63E-58CE-DCA1-07EA891DA9D7}"/>
              </a:ext>
            </a:extLst>
          </p:cNvPr>
          <p:cNvGrpSpPr/>
          <p:nvPr/>
        </p:nvGrpSpPr>
        <p:grpSpPr>
          <a:xfrm>
            <a:off x="2029993" y="1780222"/>
            <a:ext cx="360000" cy="360000"/>
            <a:chOff x="10216711" y="4835236"/>
            <a:chExt cx="1800000" cy="1800000"/>
          </a:xfrm>
        </p:grpSpPr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6DCFB929-90D4-CBEA-1530-9D132B0A4ACA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2F81BE4E-954B-2631-2541-B385CCA65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41F7FDC7-7975-E851-D653-543945A81A70}"/>
              </a:ext>
            </a:extLst>
          </p:cNvPr>
          <p:cNvGrpSpPr/>
          <p:nvPr/>
        </p:nvGrpSpPr>
        <p:grpSpPr>
          <a:xfrm>
            <a:off x="1623422" y="1780222"/>
            <a:ext cx="360000" cy="360000"/>
            <a:chOff x="7467428" y="2677562"/>
            <a:chExt cx="1800000" cy="1800000"/>
          </a:xfrm>
        </p:grpSpPr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4A32B8F-E7BD-F58A-DCD1-D23AD528CD80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6" name="Image 125">
              <a:extLst>
                <a:ext uri="{FF2B5EF4-FFF2-40B4-BE49-F238E27FC236}">
                  <a16:creationId xmlns:a16="http://schemas.microsoft.com/office/drawing/2014/main" id="{4913C011-044B-4F17-4976-2A5D4D107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05AD0AAD-BA57-A328-1C1A-FA8CC814DA79}"/>
              </a:ext>
            </a:extLst>
          </p:cNvPr>
          <p:cNvGrpSpPr/>
          <p:nvPr/>
        </p:nvGrpSpPr>
        <p:grpSpPr>
          <a:xfrm>
            <a:off x="2436565" y="1780222"/>
            <a:ext cx="360000" cy="360000"/>
            <a:chOff x="8493814" y="3375317"/>
            <a:chExt cx="1800000" cy="1800000"/>
          </a:xfrm>
        </p:grpSpPr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B597B9C0-BD7D-805D-F2A4-0E0749172DC9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9" name="Image 128">
              <a:extLst>
                <a:ext uri="{FF2B5EF4-FFF2-40B4-BE49-F238E27FC236}">
                  <a16:creationId xmlns:a16="http://schemas.microsoft.com/office/drawing/2014/main" id="{50E41E25-A595-736E-C376-396BA4358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2286C7EB-E60B-D281-2206-B28BF2BD081C}"/>
              </a:ext>
            </a:extLst>
          </p:cNvPr>
          <p:cNvGrpSpPr/>
          <p:nvPr/>
        </p:nvGrpSpPr>
        <p:grpSpPr>
          <a:xfrm>
            <a:off x="10351620" y="3300079"/>
            <a:ext cx="360000" cy="360000"/>
            <a:chOff x="10216711" y="4835236"/>
            <a:chExt cx="1800000" cy="1800000"/>
          </a:xfrm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CC77FAC8-C766-3626-01E3-C38435F6A774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2" name="Image 131">
              <a:extLst>
                <a:ext uri="{FF2B5EF4-FFF2-40B4-BE49-F238E27FC236}">
                  <a16:creationId xmlns:a16="http://schemas.microsoft.com/office/drawing/2014/main" id="{C68D4194-6743-0F93-7BC1-19FE31DF8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67289F2D-1F2E-652F-9323-598374868352}"/>
              </a:ext>
            </a:extLst>
          </p:cNvPr>
          <p:cNvGrpSpPr/>
          <p:nvPr/>
        </p:nvGrpSpPr>
        <p:grpSpPr>
          <a:xfrm>
            <a:off x="9945049" y="3300079"/>
            <a:ext cx="360000" cy="360000"/>
            <a:chOff x="7467428" y="2677562"/>
            <a:chExt cx="1800000" cy="1800000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48F9EECD-5AA4-0E2C-A765-5051CEA0D745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B2735AE2-03E5-0CB9-0BB7-7340D8EFC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de la tête chauffante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4"/>
            <a:ext cx="1440000" cy="536003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Thermistance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40001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20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Résistance chauffante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57480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Bloc aluminium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Tête d’impression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chaude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4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froide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blipFill>
                <a:blip r:embed="rId1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Image 74">
            <a:extLst>
              <a:ext uri="{FF2B5EF4-FFF2-40B4-BE49-F238E27FC236}">
                <a16:creationId xmlns:a16="http://schemas.microsoft.com/office/drawing/2014/main" id="{C3984323-3DB7-9552-D8F6-CC335C93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789" y="3958363"/>
            <a:ext cx="288000" cy="100660"/>
          </a:xfrm>
          <a:prstGeom prst="rect">
            <a:avLst/>
          </a:prstGeom>
        </p:spPr>
      </p:pic>
      <p:grpSp>
        <p:nvGrpSpPr>
          <p:cNvPr id="79" name="Groupe 78">
            <a:extLst>
              <a:ext uri="{FF2B5EF4-FFF2-40B4-BE49-F238E27FC236}">
                <a16:creationId xmlns:a16="http://schemas.microsoft.com/office/drawing/2014/main" id="{E5E8BA72-62F0-623B-BB03-9C97E1215258}"/>
              </a:ext>
            </a:extLst>
          </p:cNvPr>
          <p:cNvGrpSpPr/>
          <p:nvPr/>
        </p:nvGrpSpPr>
        <p:grpSpPr>
          <a:xfrm rot="5400000">
            <a:off x="7557744" y="1266359"/>
            <a:ext cx="540000" cy="540000"/>
            <a:chOff x="8494276" y="748802"/>
            <a:chExt cx="1800000" cy="1800000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797782F-D293-857F-9535-3AEEA223291C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3C056DE1-E9CB-4E8C-3E56-45F4E72E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6954225" cy="458305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>
              <a:lnSpc>
                <a:spcPct val="150000"/>
              </a:lnSpc>
            </a:pPr>
            <a:r>
              <a:rPr lang="fr-FR" sz="1400" dirty="0">
                <a:solidFill>
                  <a:srgbClr val="00547F"/>
                </a:solidFill>
              </a:rPr>
              <a:t>La thermistance permet d’assurer la régulation en température de la buse.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4230625" y="3701815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C15EA9-4198-B8DB-57C0-6420E633048A}"/>
              </a:ext>
            </a:extLst>
          </p:cNvPr>
          <p:cNvGrpSpPr/>
          <p:nvPr/>
        </p:nvGrpSpPr>
        <p:grpSpPr>
          <a:xfrm>
            <a:off x="1596905" y="1770769"/>
            <a:ext cx="360000" cy="360000"/>
            <a:chOff x="2661375" y="133118"/>
            <a:chExt cx="720000" cy="7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53B975CA-E54E-5439-8DF8-5442D2D5A07F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4AFF08F4-9A3F-379B-CD37-F985E5579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9B3D931-CBC7-898B-6B71-7D90A7C401F3}"/>
              </a:ext>
            </a:extLst>
          </p:cNvPr>
          <p:cNvGrpSpPr/>
          <p:nvPr/>
        </p:nvGrpSpPr>
        <p:grpSpPr>
          <a:xfrm>
            <a:off x="5916000" y="3726883"/>
            <a:ext cx="360000" cy="360000"/>
            <a:chOff x="10288921" y="4962102"/>
            <a:chExt cx="1800000" cy="18000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C8E53805-9DF8-5BF6-6CF5-D053CEE86D2B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5144BCC3-5BCE-084B-31A4-3A8EABEBF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12746A10-06E0-18F6-D798-E5BC7D6AD5C8}"/>
              </a:ext>
            </a:extLst>
          </p:cNvPr>
          <p:cNvGrpSpPr/>
          <p:nvPr/>
        </p:nvGrpSpPr>
        <p:grpSpPr>
          <a:xfrm>
            <a:off x="8692885" y="3904432"/>
            <a:ext cx="288000" cy="288000"/>
            <a:chOff x="2661375" y="133118"/>
            <a:chExt cx="720000" cy="72000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C7478A4-4970-1DA6-C997-09D1B55018D0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6E57C66C-0DED-F402-B8A0-B5053FD9E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p:pic>
        <p:nvPicPr>
          <p:cNvPr id="42" name="Image 41">
            <a:extLst>
              <a:ext uri="{FF2B5EF4-FFF2-40B4-BE49-F238E27FC236}">
                <a16:creationId xmlns:a16="http://schemas.microsoft.com/office/drawing/2014/main" id="{D16C93A5-CA91-D497-642B-B8498520FA2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98537" y="3223934"/>
            <a:ext cx="163132" cy="336286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4647385B-A0EE-BA81-AD81-EEACDDA2DFD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89737" y="3217594"/>
            <a:ext cx="163132" cy="336286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795310B0-31AE-7004-0D4E-EA3F185CB336}"/>
              </a:ext>
            </a:extLst>
          </p:cNvPr>
          <p:cNvGrpSpPr/>
          <p:nvPr/>
        </p:nvGrpSpPr>
        <p:grpSpPr>
          <a:xfrm>
            <a:off x="607138" y="4990346"/>
            <a:ext cx="288000" cy="288000"/>
            <a:chOff x="2661375" y="133118"/>
            <a:chExt cx="720000" cy="72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6BB02F96-5624-EA0E-3E22-E9CC1CDD77D0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816A5883-1569-0957-EDCC-51E4B11AD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863B0B5-2860-F64C-0067-FC8D4998B8FF}"/>
                  </a:ext>
                </a:extLst>
              </p:cNvPr>
              <p:cNvSpPr txBox="1"/>
              <p:nvPr/>
            </p:nvSpPr>
            <p:spPr>
              <a:xfrm>
                <a:off x="4434842" y="3600513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24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863B0B5-2860-F64C-0067-FC8D4998B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42" y="3600513"/>
                <a:ext cx="1161960" cy="276999"/>
              </a:xfrm>
              <a:prstGeom prst="rect">
                <a:avLst/>
              </a:prstGeom>
              <a:blipFill>
                <a:blip r:embed="rId1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58653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158</Words>
  <Application>Microsoft Office PowerPoint</Application>
  <PresentationFormat>Grand écran</PresentationFormat>
  <Paragraphs>59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 Nova</vt:lpstr>
      <vt:lpstr>Calibri</vt:lpstr>
      <vt:lpstr>Calibri Light</vt:lpstr>
      <vt:lpstr>Cambria Math</vt:lpstr>
      <vt:lpstr>Wingdings</vt:lpstr>
      <vt:lpstr>Rétrospective</vt:lpstr>
      <vt:lpstr>Présentation PowerPoint</vt:lpstr>
      <vt:lpstr>Présentation PowerPoint</vt:lpstr>
      <vt:lpstr>02 Chaîne fonctionnelle</vt:lpstr>
      <vt:lpstr>Chaine fonctionnelle de l’axe Z_γ</vt:lpstr>
      <vt:lpstr>Chaine fonctionnelle de la tête chauffante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36</cp:revision>
  <dcterms:created xsi:type="dcterms:W3CDTF">2023-03-22T10:05:05Z</dcterms:created>
  <dcterms:modified xsi:type="dcterms:W3CDTF">2023-04-07T12:45:47Z</dcterms:modified>
</cp:coreProperties>
</file>