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1188" y="6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06/04/2023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0F49C-2000-CFFA-4CC2-9D86BC13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Lkj</a:t>
            </a:r>
            <a:r>
              <a:rPr lang="fr-FR" dirty="0"/>
              <a:t> 	</a:t>
            </a:r>
          </a:p>
          <a:p>
            <a:pPr lvl="1"/>
            <a:r>
              <a:rPr lang="fr-FR" dirty="0" err="1"/>
              <a:t>Lkj</a:t>
            </a:r>
            <a:endParaRPr lang="fr-FR" dirty="0"/>
          </a:p>
          <a:p>
            <a:pPr lvl="1"/>
            <a:r>
              <a:rPr lang="fr-FR" dirty="0" err="1"/>
              <a:t>Qcsdv</a:t>
            </a:r>
            <a:endParaRPr lang="fr-FR" dirty="0"/>
          </a:p>
          <a:p>
            <a:pPr lvl="1"/>
            <a:r>
              <a:rPr lang="fr-FR" dirty="0"/>
              <a:t>Cs:;m;</a:t>
            </a:r>
          </a:p>
          <a:p>
            <a:pPr lvl="2"/>
            <a:r>
              <a:rPr lang="fr-FR" dirty="0" err="1"/>
              <a:t>Mù;m</a:t>
            </a:r>
            <a:r>
              <a:rPr lang="fr-FR" dirty="0"/>
              <a:t>;</a:t>
            </a:r>
          </a:p>
          <a:p>
            <a:pPr lvl="2"/>
            <a:r>
              <a:rPr lang="fr-FR" dirty="0" err="1"/>
              <a:t>Ùm;ùm</a:t>
            </a:r>
            <a:endParaRPr lang="fr-FR" dirty="0"/>
          </a:p>
          <a:p>
            <a:pPr lvl="2"/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668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 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EB498997-806C-6284-C427-2C6CD67C73E8}"/>
              </a:ext>
            </a:extLst>
          </p:cNvPr>
          <p:cNvGrpSpPr/>
          <p:nvPr/>
        </p:nvGrpSpPr>
        <p:grpSpPr>
          <a:xfrm>
            <a:off x="170158" y="1199142"/>
            <a:ext cx="11238675" cy="3962440"/>
            <a:chOff x="170158" y="1313442"/>
            <a:chExt cx="11238675" cy="3962440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F7822C3A-6752-03D9-8DF8-C9BF49763BD8}"/>
                </a:ext>
              </a:extLst>
            </p:cNvPr>
            <p:cNvSpPr/>
            <p:nvPr/>
          </p:nvSpPr>
          <p:spPr>
            <a:xfrm>
              <a:off x="1056905" y="1444678"/>
              <a:ext cx="1440000" cy="54000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004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04F77"/>
                  </a:solidFill>
                  <a:latin typeface="Arial Nova" panose="020B0504020202020204" pitchFamily="34" charset="0"/>
                </a:rPr>
                <a:t>Acquérir</a:t>
              </a: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FEC70D79-FF53-E1E6-8F5D-7DB4552BDEB8}"/>
                </a:ext>
              </a:extLst>
            </p:cNvPr>
            <p:cNvSpPr/>
            <p:nvPr/>
          </p:nvSpPr>
          <p:spPr>
            <a:xfrm>
              <a:off x="1056905" y="2219824"/>
              <a:ext cx="1440000" cy="720000"/>
            </a:xfrm>
            <a:prstGeom prst="roundRect">
              <a:avLst>
                <a:gd name="adj" fmla="val 11914"/>
              </a:avLst>
            </a:prstGeom>
            <a:solidFill>
              <a:srgbClr val="DFE3EB"/>
            </a:solidFill>
            <a:ln w="19050">
              <a:solidFill>
                <a:srgbClr val="DFE3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>
                  <a:solidFill>
                    <a:srgbClr val="004F77"/>
                  </a:solidFill>
                  <a:latin typeface="Arial Nova" panose="020B0504020202020204" pitchFamily="34" charset="0"/>
                </a:rPr>
                <a:t>Détecteur fin de course</a:t>
              </a:r>
            </a:p>
            <a:p>
              <a:pPr algn="ctr"/>
              <a:r>
                <a:rPr lang="fr-FR" sz="700" dirty="0">
                  <a:solidFill>
                    <a:srgbClr val="004F77"/>
                  </a:solidFill>
                  <a:latin typeface="Arial Nova" panose="020B0504020202020204" pitchFamily="34" charset="0"/>
                </a:rPr>
                <a:t>Capteur de courant moteur</a:t>
              </a:r>
            </a:p>
            <a:p>
              <a:pPr algn="ctr"/>
              <a:r>
                <a:rPr lang="fr-FR" sz="700" dirty="0">
                  <a:solidFill>
                    <a:srgbClr val="004F77"/>
                  </a:solidFill>
                  <a:latin typeface="Arial Nova" panose="020B0504020202020204" pitchFamily="34" charset="0"/>
                </a:rPr>
                <a:t>Codeur incrémental 8192 impulsions par tour</a:t>
              </a:r>
            </a:p>
            <a:p>
              <a:pPr algn="ctr"/>
              <a:r>
                <a:rPr lang="fr-FR" sz="700" dirty="0">
                  <a:solidFill>
                    <a:srgbClr val="004F77"/>
                  </a:solidFill>
                  <a:latin typeface="Arial Nova" panose="020B0504020202020204" pitchFamily="34" charset="0"/>
                </a:rPr>
                <a:t>Capteur d’effort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492C39D7-C7C7-3458-7E55-FC4FCBD955B0}"/>
                </a:ext>
              </a:extLst>
            </p:cNvPr>
            <p:cNvSpPr/>
            <p:nvPr/>
          </p:nvSpPr>
          <p:spPr>
            <a:xfrm>
              <a:off x="3229319" y="1443142"/>
              <a:ext cx="1440000" cy="54000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004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Traiter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5E73C37F-4A2D-AB41-B3A3-7332F9A357A2}"/>
                </a:ext>
              </a:extLst>
            </p:cNvPr>
            <p:cNvSpPr/>
            <p:nvPr/>
          </p:nvSpPr>
          <p:spPr>
            <a:xfrm>
              <a:off x="3218894" y="2236003"/>
              <a:ext cx="1440000" cy="540000"/>
            </a:xfrm>
            <a:prstGeom prst="roundRect">
              <a:avLst>
                <a:gd name="adj" fmla="val 11914"/>
              </a:avLst>
            </a:prstGeom>
            <a:solidFill>
              <a:srgbClr val="E4EBF0"/>
            </a:solidFill>
            <a:ln w="19050">
              <a:solidFill>
                <a:srgbClr val="E4EB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Carte EPOS</a:t>
              </a:r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8BE8DB55-CD2C-9609-869B-BFB5FBA5A6D3}"/>
                </a:ext>
              </a:extLst>
            </p:cNvPr>
            <p:cNvSpPr/>
            <p:nvPr/>
          </p:nvSpPr>
          <p:spPr>
            <a:xfrm>
              <a:off x="5389319" y="1420801"/>
              <a:ext cx="1440000" cy="57600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08A5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8A559"/>
                  </a:solidFill>
                  <a:latin typeface="Arial Nova" panose="020B0504020202020204" pitchFamily="34" charset="0"/>
                </a:rPr>
                <a:t>Communiquer</a:t>
              </a:r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E7C50B13-9945-267C-9C0F-3901C1922B55}"/>
                </a:ext>
              </a:extLst>
            </p:cNvPr>
            <p:cNvSpPr/>
            <p:nvPr/>
          </p:nvSpPr>
          <p:spPr>
            <a:xfrm>
              <a:off x="5389319" y="2214770"/>
              <a:ext cx="1406281" cy="534390"/>
            </a:xfrm>
            <a:prstGeom prst="roundRect">
              <a:avLst>
                <a:gd name="adj" fmla="val 11914"/>
              </a:avLst>
            </a:prstGeom>
            <a:solidFill>
              <a:srgbClr val="E8F3E8"/>
            </a:solidFill>
            <a:ln w="19050">
              <a:solidFill>
                <a:srgbClr val="E8F3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>
                  <a:solidFill>
                    <a:srgbClr val="08A559"/>
                  </a:solidFill>
                  <a:latin typeface="Arial Nova" panose="020B0504020202020204" pitchFamily="34" charset="0"/>
                </a:rPr>
                <a:t>Tranceiver</a:t>
              </a:r>
              <a:endParaRPr lang="fr-FR" sz="1200" dirty="0">
                <a:solidFill>
                  <a:srgbClr val="08A559"/>
                </a:solidFill>
                <a:latin typeface="Arial Nova" panose="020B0504020202020204" pitchFamily="34" charset="0"/>
              </a:endParaRPr>
            </a:p>
            <a:p>
              <a:pPr algn="ctr"/>
              <a:r>
                <a:rPr lang="fr-FR" sz="1200" dirty="0">
                  <a:solidFill>
                    <a:srgbClr val="08A559"/>
                  </a:solidFill>
                  <a:latin typeface="Arial Nova" panose="020B0504020202020204" pitchFamily="34" charset="0"/>
                </a:rPr>
                <a:t>Liaison USB</a:t>
              </a:r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8CFBB7BE-C306-859A-CF41-F04DD9BC455C}"/>
                </a:ext>
              </a:extLst>
            </p:cNvPr>
            <p:cNvSpPr/>
            <p:nvPr/>
          </p:nvSpPr>
          <p:spPr>
            <a:xfrm>
              <a:off x="1056905" y="3437532"/>
              <a:ext cx="1440000" cy="54000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FDAD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FDAD57"/>
                  </a:solidFill>
                  <a:latin typeface="Arial Nova" panose="020B0504020202020204" pitchFamily="34" charset="0"/>
                </a:rPr>
                <a:t>Alimenter</a:t>
              </a: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D364B3FD-91A8-1B5F-5FD3-55E164E3B9AE}"/>
                </a:ext>
              </a:extLst>
            </p:cNvPr>
            <p:cNvSpPr/>
            <p:nvPr/>
          </p:nvSpPr>
          <p:spPr>
            <a:xfrm>
              <a:off x="1056905" y="4132287"/>
              <a:ext cx="1440000" cy="540000"/>
            </a:xfrm>
            <a:prstGeom prst="roundRect">
              <a:avLst>
                <a:gd name="adj" fmla="val 11914"/>
              </a:avLst>
            </a:prstGeom>
            <a:solidFill>
              <a:srgbClr val="FEE6CC"/>
            </a:solidFill>
            <a:ln w="19050">
              <a:solidFill>
                <a:srgbClr val="FEE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FDAD57"/>
                  </a:solidFill>
                  <a:latin typeface="Arial Nova" panose="020B0504020202020204" pitchFamily="34" charset="0"/>
                </a:rPr>
                <a:t>Alimentation</a:t>
              </a:r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96A2B729-7EE6-8CA6-72B2-5A16AA5A785A}"/>
                </a:ext>
              </a:extLst>
            </p:cNvPr>
            <p:cNvSpPr/>
            <p:nvPr/>
          </p:nvSpPr>
          <p:spPr>
            <a:xfrm>
              <a:off x="3218894" y="3432769"/>
              <a:ext cx="1440000" cy="54000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0C73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Distribuer</a:t>
              </a: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3841B1B6-C546-170C-78BF-906D65F5DAA8}"/>
                </a:ext>
              </a:extLst>
            </p:cNvPr>
            <p:cNvSpPr/>
            <p:nvPr/>
          </p:nvSpPr>
          <p:spPr>
            <a:xfrm>
              <a:off x="3229319" y="4117990"/>
              <a:ext cx="1440000" cy="540000"/>
            </a:xfrm>
            <a:prstGeom prst="roundRect">
              <a:avLst>
                <a:gd name="adj" fmla="val 11914"/>
              </a:avLst>
            </a:prstGeom>
            <a:solidFill>
              <a:srgbClr val="9EC7D3"/>
            </a:solidFill>
            <a:ln w="19050">
              <a:solidFill>
                <a:srgbClr val="9EC7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Hacheur</a:t>
              </a:r>
            </a:p>
            <a:p>
              <a:pPr algn="ctr"/>
              <a:r>
                <a:rPr lang="fr-FR" sz="12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Carte EPOS </a:t>
              </a: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B8181AD4-9AB8-CA7B-EFBF-8B9CD4369264}"/>
                </a:ext>
              </a:extLst>
            </p:cNvPr>
            <p:cNvSpPr/>
            <p:nvPr/>
          </p:nvSpPr>
          <p:spPr>
            <a:xfrm>
              <a:off x="5380883" y="3437532"/>
              <a:ext cx="1440000" cy="54000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6834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Convertir</a:t>
              </a:r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7E462E27-42D7-734B-5E6F-B78EF40987B6}"/>
                </a:ext>
              </a:extLst>
            </p:cNvPr>
            <p:cNvSpPr/>
            <p:nvPr/>
          </p:nvSpPr>
          <p:spPr>
            <a:xfrm>
              <a:off x="5389319" y="4117990"/>
              <a:ext cx="1440000" cy="540000"/>
            </a:xfrm>
            <a:prstGeom prst="roundRect">
              <a:avLst>
                <a:gd name="adj" fmla="val 11914"/>
              </a:avLst>
            </a:prstGeom>
            <a:solidFill>
              <a:srgbClr val="C3AED1"/>
            </a:solidFill>
            <a:ln w="19050">
              <a:solidFill>
                <a:srgbClr val="C3A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Moteur CC</a:t>
              </a:r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AA76E29F-1BCE-DD76-499C-CE8F3E850A8E}"/>
                </a:ext>
              </a:extLst>
            </p:cNvPr>
            <p:cNvSpPr/>
            <p:nvPr/>
          </p:nvSpPr>
          <p:spPr>
            <a:xfrm>
              <a:off x="7542872" y="3440639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EE68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Transmettre</a:t>
              </a:r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A66FC087-C9BC-9FD1-6C13-AD7571852AD4}"/>
                </a:ext>
              </a:extLst>
            </p:cNvPr>
            <p:cNvSpPr/>
            <p:nvPr/>
          </p:nvSpPr>
          <p:spPr>
            <a:xfrm>
              <a:off x="7549319" y="4097486"/>
              <a:ext cx="1365662" cy="652851"/>
            </a:xfrm>
            <a:prstGeom prst="roundRect">
              <a:avLst>
                <a:gd name="adj" fmla="val 11914"/>
              </a:avLst>
            </a:prstGeom>
            <a:solidFill>
              <a:srgbClr val="F7B8B3"/>
            </a:solidFill>
            <a:ln w="19050">
              <a:solidFill>
                <a:srgbClr val="F7B8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Train épicycloïdal (18)</a:t>
              </a:r>
            </a:p>
            <a:p>
              <a:pPr algn="ctr"/>
              <a:r>
                <a:rPr lang="fr-FR" sz="9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Tambour</a:t>
              </a:r>
            </a:p>
            <a:p>
              <a:pPr algn="ctr"/>
              <a:r>
                <a:rPr lang="fr-FR" sz="9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Poulie</a:t>
              </a:r>
            </a:p>
          </p:txBody>
        </p:sp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7282EFC0-8E54-A4E0-6953-44E98A7B8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4826" y="1498649"/>
              <a:ext cx="434918" cy="152010"/>
            </a:xfrm>
            <a:prstGeom prst="rect">
              <a:avLst/>
            </a:prstGeom>
          </p:spPr>
        </p:pic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BE599621-6A35-D218-9184-0073520A41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6905" y="1722751"/>
              <a:ext cx="720000" cy="1536"/>
            </a:xfrm>
            <a:prstGeom prst="straightConnector1">
              <a:avLst/>
            </a:prstGeom>
            <a:ln w="25400" cap="rnd">
              <a:solidFill>
                <a:srgbClr val="004F77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25CB3708-D27C-9C0F-920D-E2174EF1D3C1}"/>
                </a:ext>
              </a:extLst>
            </p:cNvPr>
            <p:cNvCxnSpPr/>
            <p:nvPr/>
          </p:nvCxnSpPr>
          <p:spPr>
            <a:xfrm flipV="1">
              <a:off x="4669319" y="1708801"/>
              <a:ext cx="720000" cy="1536"/>
            </a:xfrm>
            <a:prstGeom prst="straightConnector1">
              <a:avLst/>
            </a:prstGeom>
            <a:ln w="25400" cap="rnd">
              <a:solidFill>
                <a:srgbClr val="004F77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6B85577F-75F2-AC91-9B29-7674830D4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38894" y="1313442"/>
              <a:ext cx="360000" cy="360000"/>
            </a:xfrm>
            <a:prstGeom prst="rect">
              <a:avLst/>
            </a:prstGeom>
          </p:spPr>
        </p:pic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4D3E9C84-1558-D9D2-B9AE-51FFDFD2AC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9319" y="3705996"/>
              <a:ext cx="720000" cy="1536"/>
            </a:xfrm>
            <a:prstGeom prst="straightConnector1">
              <a:avLst/>
            </a:prstGeom>
            <a:ln w="25400" cap="rnd">
              <a:solidFill>
                <a:srgbClr val="FDAD57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F7A18018-C728-6B01-3037-0421AF781FBB}"/>
                </a:ext>
              </a:extLst>
            </p:cNvPr>
            <p:cNvGrpSpPr/>
            <p:nvPr/>
          </p:nvGrpSpPr>
          <p:grpSpPr>
            <a:xfrm>
              <a:off x="1596905" y="3874910"/>
              <a:ext cx="360000" cy="360000"/>
              <a:chOff x="4197400" y="3547713"/>
              <a:chExt cx="1800000" cy="1800000"/>
            </a:xfrm>
          </p:grpSpPr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AF615AC5-8CF6-FF34-1EF7-5C5D2FE5B9E8}"/>
                  </a:ext>
                </a:extLst>
              </p:cNvPr>
              <p:cNvSpPr/>
              <p:nvPr/>
            </p:nvSpPr>
            <p:spPr>
              <a:xfrm>
                <a:off x="4197400" y="3547713"/>
                <a:ext cx="1800000" cy="1800000"/>
              </a:xfrm>
              <a:prstGeom prst="ellipse">
                <a:avLst/>
              </a:prstGeom>
              <a:solidFill>
                <a:srgbClr val="FFB2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7" name="Image 26">
                <a:extLst>
                  <a:ext uri="{FF2B5EF4-FFF2-40B4-BE49-F238E27FC236}">
                    <a16:creationId xmlns:a16="http://schemas.microsoft.com/office/drawing/2014/main" id="{D99F6707-A222-D5E1-C4A9-E878E9F04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26157" y="3876470"/>
                <a:ext cx="1142486" cy="1142486"/>
              </a:xfrm>
              <a:prstGeom prst="rect">
                <a:avLst/>
              </a:prstGeom>
            </p:spPr>
          </p:pic>
        </p:grp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35145E60-25D8-7A86-65AE-7F3729EC7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8044" y="3561065"/>
              <a:ext cx="360000" cy="360000"/>
            </a:xfrm>
            <a:prstGeom prst="rect">
              <a:avLst/>
            </a:prstGeom>
          </p:spPr>
        </p:pic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3C7DD139-EB5F-1D13-171E-251FB77C6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76905" y="3288253"/>
              <a:ext cx="360000" cy="360000"/>
            </a:xfrm>
            <a:prstGeom prst="rect">
              <a:avLst/>
            </a:prstGeom>
          </p:spPr>
        </p:pic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AC6DF14C-2036-7CE5-3981-073062ECDD3C}"/>
                </a:ext>
              </a:extLst>
            </p:cNvPr>
            <p:cNvGrpSpPr/>
            <p:nvPr/>
          </p:nvGrpSpPr>
          <p:grpSpPr>
            <a:xfrm>
              <a:off x="3769319" y="3882769"/>
              <a:ext cx="360000" cy="360000"/>
              <a:chOff x="6955958" y="3325976"/>
              <a:chExt cx="1800000" cy="1800000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45EAC513-94E2-F52A-9867-50C074B61EC3}"/>
                  </a:ext>
                </a:extLst>
              </p:cNvPr>
              <p:cNvSpPr/>
              <p:nvPr/>
            </p:nvSpPr>
            <p:spPr>
              <a:xfrm>
                <a:off x="6955958" y="3325976"/>
                <a:ext cx="1800000" cy="1800000"/>
              </a:xfrm>
              <a:prstGeom prst="ellipse">
                <a:avLst/>
              </a:prstGeom>
              <a:solidFill>
                <a:srgbClr val="0C73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32" name="Image 31">
                <a:extLst>
                  <a:ext uri="{FF2B5EF4-FFF2-40B4-BE49-F238E27FC236}">
                    <a16:creationId xmlns:a16="http://schemas.microsoft.com/office/drawing/2014/main" id="{A6F00602-AFC2-FCB3-3F88-7A5AD5508B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12124" y="3645024"/>
                <a:ext cx="1394286" cy="1161904"/>
              </a:xfrm>
              <a:prstGeom prst="rect">
                <a:avLst/>
              </a:prstGeom>
            </p:spPr>
          </p:pic>
          <p:pic>
            <p:nvPicPr>
              <p:cNvPr id="33" name="Image 32">
                <a:extLst>
                  <a:ext uri="{FF2B5EF4-FFF2-40B4-BE49-F238E27FC236}">
                    <a16:creationId xmlns:a16="http://schemas.microsoft.com/office/drawing/2014/main" id="{85ED782F-FA84-9BC0-D63A-077AE70978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09267" y="4072626"/>
                <a:ext cx="246640" cy="173418"/>
              </a:xfrm>
              <a:prstGeom prst="rect">
                <a:avLst/>
              </a:prstGeom>
            </p:spPr>
          </p:pic>
        </p:grp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6E52C4D0-B55B-30AA-F92B-6E09F0A4D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9319" y="3693164"/>
              <a:ext cx="720000" cy="1536"/>
            </a:xfrm>
            <a:prstGeom prst="straightConnector1">
              <a:avLst/>
            </a:prstGeom>
            <a:ln w="25400" cap="rnd">
              <a:solidFill>
                <a:srgbClr val="0C739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F31071D2-3D9A-9512-E018-EA9EA1D5A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38894" y="3288253"/>
              <a:ext cx="360000" cy="360000"/>
            </a:xfrm>
            <a:prstGeom prst="rect">
              <a:avLst/>
            </a:prstGeom>
          </p:spPr>
        </p:pic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BD8878E5-16C6-2FDF-B910-1E65274FEC1D}"/>
                </a:ext>
              </a:extLst>
            </p:cNvPr>
            <p:cNvGrpSpPr/>
            <p:nvPr/>
          </p:nvGrpSpPr>
          <p:grpSpPr>
            <a:xfrm>
              <a:off x="5910458" y="3883180"/>
              <a:ext cx="360000" cy="360000"/>
              <a:chOff x="5775745" y="3144183"/>
              <a:chExt cx="1800000" cy="1800000"/>
            </a:xfrm>
          </p:grpSpPr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C113ED22-0889-C0BD-2F28-7410DE8E0143}"/>
                  </a:ext>
                </a:extLst>
              </p:cNvPr>
              <p:cNvSpPr/>
              <p:nvPr/>
            </p:nvSpPr>
            <p:spPr>
              <a:xfrm>
                <a:off x="5775745" y="3144183"/>
                <a:ext cx="1800000" cy="1800000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8" name="Image 37">
                <a:extLst>
                  <a:ext uri="{FF2B5EF4-FFF2-40B4-BE49-F238E27FC236}">
                    <a16:creationId xmlns:a16="http://schemas.microsoft.com/office/drawing/2014/main" id="{82072050-3C9E-11DC-ED47-2342075E8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03821" y="3513485"/>
                <a:ext cx="1543848" cy="1061396"/>
              </a:xfrm>
              <a:prstGeom prst="rect">
                <a:avLst/>
              </a:prstGeom>
            </p:spPr>
          </p:pic>
        </p:grp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75B4C387-2DFC-8DD6-0817-E4B93F7F3F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9319" y="3702769"/>
              <a:ext cx="720000" cy="1536"/>
            </a:xfrm>
            <a:prstGeom prst="straightConnector1">
              <a:avLst/>
            </a:prstGeom>
            <a:ln w="25400" cap="rnd">
              <a:solidFill>
                <a:srgbClr val="68348B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F18DC0DD-A0D9-123C-B18D-07152DCB18C1}"/>
                </a:ext>
              </a:extLst>
            </p:cNvPr>
            <p:cNvGrpSpPr/>
            <p:nvPr/>
          </p:nvGrpSpPr>
          <p:grpSpPr>
            <a:xfrm>
              <a:off x="7706729" y="3877009"/>
              <a:ext cx="360000" cy="360000"/>
              <a:chOff x="5447928" y="2816932"/>
              <a:chExt cx="1800000" cy="1800000"/>
            </a:xfrm>
          </p:grpSpPr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D64A62AB-5AFF-D5A7-6EF3-751BD61D55AB}"/>
                  </a:ext>
                </a:extLst>
              </p:cNvPr>
              <p:cNvSpPr/>
              <p:nvPr/>
            </p:nvSpPr>
            <p:spPr>
              <a:xfrm>
                <a:off x="5447928" y="2816932"/>
                <a:ext cx="1800000" cy="1800000"/>
              </a:xfrm>
              <a:prstGeom prst="ellipse">
                <a:avLst/>
              </a:prstGeom>
              <a:solidFill>
                <a:srgbClr val="EF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42" name="Image 41">
                <a:extLst>
                  <a:ext uri="{FF2B5EF4-FFF2-40B4-BE49-F238E27FC236}">
                    <a16:creationId xmlns:a16="http://schemas.microsoft.com/office/drawing/2014/main" id="{5588C4E4-79A2-5961-E133-9605335E87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flipH="1">
                <a:off x="5627848" y="2996852"/>
                <a:ext cx="1440160" cy="1440160"/>
              </a:xfrm>
              <a:prstGeom prst="rect">
                <a:avLst/>
              </a:prstGeom>
            </p:spPr>
          </p:pic>
        </p:grp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F1B5964F-3473-92A5-6A3A-F03DA766A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993108" y="3313520"/>
              <a:ext cx="360000" cy="360000"/>
            </a:xfrm>
            <a:prstGeom prst="rect">
              <a:avLst/>
            </a:prstGeom>
          </p:spPr>
        </p:pic>
        <p:cxnSp>
          <p:nvCxnSpPr>
            <p:cNvPr id="44" name="Connecteur : en angle 43">
              <a:extLst>
                <a:ext uri="{FF2B5EF4-FFF2-40B4-BE49-F238E27FC236}">
                  <a16:creationId xmlns:a16="http://schemas.microsoft.com/office/drawing/2014/main" id="{2C5943AA-979A-103D-FC4E-264A925A4FF0}"/>
                </a:ext>
              </a:extLst>
            </p:cNvPr>
            <p:cNvCxnSpPr>
              <a:cxnSpLocks/>
              <a:stCxn id="10" idx="3"/>
              <a:endCxn id="45" idx="3"/>
            </p:cNvCxnSpPr>
            <p:nvPr/>
          </p:nvCxnSpPr>
          <p:spPr>
            <a:xfrm flipH="1">
              <a:off x="6795600" y="1708801"/>
              <a:ext cx="33719" cy="1346496"/>
            </a:xfrm>
            <a:prstGeom prst="bentConnector3">
              <a:avLst>
                <a:gd name="adj1" fmla="val -1067152"/>
              </a:avLst>
            </a:prstGeom>
            <a:ln w="25400">
              <a:solidFill>
                <a:srgbClr val="08A559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4EDA86AC-B60C-0765-FBC6-4E7119B8D620}"/>
                </a:ext>
              </a:extLst>
            </p:cNvPr>
            <p:cNvSpPr/>
            <p:nvPr/>
          </p:nvSpPr>
          <p:spPr>
            <a:xfrm>
              <a:off x="5389319" y="2889618"/>
              <a:ext cx="1406281" cy="331358"/>
            </a:xfrm>
            <a:prstGeom prst="roundRect">
              <a:avLst>
                <a:gd name="adj" fmla="val 11914"/>
              </a:avLst>
            </a:prstGeom>
            <a:solidFill>
              <a:srgbClr val="08A55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Ordres (PWM)</a:t>
              </a:r>
            </a:p>
          </p:txBody>
        </p:sp>
        <p:cxnSp>
          <p:nvCxnSpPr>
            <p:cNvPr id="46" name="Connecteur : en angle 45">
              <a:extLst>
                <a:ext uri="{FF2B5EF4-FFF2-40B4-BE49-F238E27FC236}">
                  <a16:creationId xmlns:a16="http://schemas.microsoft.com/office/drawing/2014/main" id="{C9DF5005-6531-4D0B-0B32-A0A73479B4F0}"/>
                </a:ext>
              </a:extLst>
            </p:cNvPr>
            <p:cNvCxnSpPr>
              <a:cxnSpLocks/>
              <a:stCxn id="45" idx="1"/>
              <a:endCxn id="14" idx="0"/>
            </p:cNvCxnSpPr>
            <p:nvPr/>
          </p:nvCxnSpPr>
          <p:spPr>
            <a:xfrm rot="10800000" flipV="1">
              <a:off x="3938895" y="3055297"/>
              <a:ext cx="1450425" cy="377472"/>
            </a:xfrm>
            <a:prstGeom prst="bentConnector2">
              <a:avLst/>
            </a:prstGeom>
            <a:ln w="25400">
              <a:solidFill>
                <a:srgbClr val="08A559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5684C887-250C-3EE4-51A9-97E49BAEE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3108" y="2837764"/>
              <a:ext cx="180000" cy="180000"/>
            </a:xfrm>
            <a:prstGeom prst="rect">
              <a:avLst/>
            </a:prstGeom>
          </p:spPr>
        </p:pic>
        <p:pic>
          <p:nvPicPr>
            <p:cNvPr id="48" name="Image 47">
              <a:extLst>
                <a:ext uri="{FF2B5EF4-FFF2-40B4-BE49-F238E27FC236}">
                  <a16:creationId xmlns:a16="http://schemas.microsoft.com/office/drawing/2014/main" id="{A2DBB512-E0D6-1DCF-AD42-945E61453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5152" y="3113393"/>
              <a:ext cx="180000" cy="180000"/>
            </a:xfrm>
            <a:prstGeom prst="rect">
              <a:avLst/>
            </a:prstGeom>
          </p:spPr>
        </p:pic>
        <p:sp>
          <p:nvSpPr>
            <p:cNvPr id="49" name="Rectangle : coins arrondis 48">
              <a:extLst>
                <a:ext uri="{FF2B5EF4-FFF2-40B4-BE49-F238E27FC236}">
                  <a16:creationId xmlns:a16="http://schemas.microsoft.com/office/drawing/2014/main" id="{41C8C10B-28B1-AAD9-17B3-48F680D32BCC}"/>
                </a:ext>
              </a:extLst>
            </p:cNvPr>
            <p:cNvSpPr/>
            <p:nvPr/>
          </p:nvSpPr>
          <p:spPr>
            <a:xfrm>
              <a:off x="9634981" y="3429000"/>
              <a:ext cx="1365662" cy="1194790"/>
            </a:xfrm>
            <a:prstGeom prst="roundRect">
              <a:avLst>
                <a:gd name="adj" fmla="val 11914"/>
              </a:avLst>
            </a:prstGeom>
            <a:solidFill>
              <a:srgbClr val="B2CAD6"/>
            </a:solidFill>
            <a:ln w="19050">
              <a:solidFill>
                <a:srgbClr val="B2CA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D587E"/>
                  </a:solidFill>
                  <a:latin typeface="Arial Nova" panose="020B0504020202020204" pitchFamily="34" charset="0"/>
                </a:rPr>
                <a:t>Enrouleur</a:t>
              </a:r>
            </a:p>
          </p:txBody>
        </p:sp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505D6021-1B16-1674-733B-C648AC1129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1620" y="3702769"/>
              <a:ext cx="720000" cy="1536"/>
            </a:xfrm>
            <a:prstGeom prst="straightConnector1">
              <a:avLst/>
            </a:prstGeom>
            <a:ln w="25400" cap="rnd">
              <a:solidFill>
                <a:srgbClr val="68348B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C3681FD9-BFE4-7350-1964-9C093DDF1B5E}"/>
                </a:ext>
              </a:extLst>
            </p:cNvPr>
            <p:cNvGrpSpPr/>
            <p:nvPr/>
          </p:nvGrpSpPr>
          <p:grpSpPr>
            <a:xfrm>
              <a:off x="3770117" y="1925231"/>
              <a:ext cx="360000" cy="360000"/>
              <a:chOff x="6138169" y="4069439"/>
              <a:chExt cx="1800000" cy="1800000"/>
            </a:xfrm>
          </p:grpSpPr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599396A5-DEE6-FF8C-4576-A72DC9E6130D}"/>
                  </a:ext>
                </a:extLst>
              </p:cNvPr>
              <p:cNvSpPr/>
              <p:nvPr/>
            </p:nvSpPr>
            <p:spPr>
              <a:xfrm>
                <a:off x="6138169" y="4069439"/>
                <a:ext cx="1800000" cy="180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54" name="Image 53">
                <a:extLst>
                  <a:ext uri="{FF2B5EF4-FFF2-40B4-BE49-F238E27FC236}">
                    <a16:creationId xmlns:a16="http://schemas.microsoft.com/office/drawing/2014/main" id="{F05DEF27-F929-BD20-2E07-1628A11DB3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43433" y="4174703"/>
                <a:ext cx="1589472" cy="1589472"/>
              </a:xfrm>
              <a:prstGeom prst="rect">
                <a:avLst/>
              </a:prstGeom>
            </p:spPr>
          </p:pic>
        </p:grpSp>
        <p:cxnSp>
          <p:nvCxnSpPr>
            <p:cNvPr id="55" name="Connecteur droit avec flèche 54">
              <a:extLst>
                <a:ext uri="{FF2B5EF4-FFF2-40B4-BE49-F238E27FC236}">
                  <a16:creationId xmlns:a16="http://schemas.microsoft.com/office/drawing/2014/main" id="{CEC25A5B-4B64-B67F-296D-04E6B189266D}"/>
                </a:ext>
              </a:extLst>
            </p:cNvPr>
            <p:cNvCxnSpPr/>
            <p:nvPr/>
          </p:nvCxnSpPr>
          <p:spPr>
            <a:xfrm flipV="1">
              <a:off x="6829319" y="1630730"/>
              <a:ext cx="720000" cy="1536"/>
            </a:xfrm>
            <a:prstGeom prst="straightConnector1">
              <a:avLst/>
            </a:prstGeom>
            <a:ln w="25400">
              <a:solidFill>
                <a:srgbClr val="08A559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Image 55">
              <a:extLst>
                <a:ext uri="{FF2B5EF4-FFF2-40B4-BE49-F238E27FC236}">
                  <a16:creationId xmlns:a16="http://schemas.microsoft.com/office/drawing/2014/main" id="{16A8AD74-A603-AD54-1D93-18C13D944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4880" y="4119120"/>
              <a:ext cx="288000" cy="100660"/>
            </a:xfrm>
            <a:prstGeom prst="rect">
              <a:avLst/>
            </a:prstGeom>
          </p:spPr>
        </p:pic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CA7F3E2C-9FA7-42D8-DEF0-9439478A5709}"/>
                </a:ext>
              </a:extLst>
            </p:cNvPr>
            <p:cNvGrpSpPr/>
            <p:nvPr/>
          </p:nvGrpSpPr>
          <p:grpSpPr>
            <a:xfrm rot="5400000" flipV="1">
              <a:off x="10181964" y="4049013"/>
              <a:ext cx="835963" cy="1617775"/>
              <a:chOff x="9150640" y="2423323"/>
              <a:chExt cx="835963" cy="2135794"/>
            </a:xfrm>
          </p:grpSpPr>
          <p:sp>
            <p:nvSpPr>
              <p:cNvPr id="58" name="Flèche : virage 57">
                <a:extLst>
                  <a:ext uri="{FF2B5EF4-FFF2-40B4-BE49-F238E27FC236}">
                    <a16:creationId xmlns:a16="http://schemas.microsoft.com/office/drawing/2014/main" id="{A404FB7A-E23C-BD6A-6263-4B2DE2013DB7}"/>
                  </a:ext>
                </a:extLst>
              </p:cNvPr>
              <p:cNvSpPr/>
              <p:nvPr/>
            </p:nvSpPr>
            <p:spPr>
              <a:xfrm rot="5400000">
                <a:off x="8500725" y="3073238"/>
                <a:ext cx="2135794" cy="835963"/>
              </a:xfrm>
              <a:prstGeom prst="bentArrow">
                <a:avLst>
                  <a:gd name="adj1" fmla="val 31434"/>
                  <a:gd name="adj2" fmla="val 25000"/>
                  <a:gd name="adj3" fmla="val 17852"/>
                  <a:gd name="adj4" fmla="val 20160"/>
                </a:avLst>
              </a:prstGeom>
              <a:solidFill>
                <a:srgbClr val="B2CA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D9969D2B-BFBA-54A7-C4C5-06DFD5138BC1}"/>
                  </a:ext>
                </a:extLst>
              </p:cNvPr>
              <p:cNvSpPr txBox="1"/>
              <p:nvPr/>
            </p:nvSpPr>
            <p:spPr>
              <a:xfrm rot="16200000">
                <a:off x="8798744" y="3317013"/>
                <a:ext cx="1918043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bg1"/>
                    </a:solidFill>
                    <a:latin typeface="Arial Nova" panose="020B0504020202020204" pitchFamily="34" charset="0"/>
                  </a:rPr>
                  <a:t>Mobile en mouvement</a:t>
                </a:r>
              </a:p>
            </p:txBody>
          </p: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32A82909-C4F5-9AA0-D150-C388F421C774}"/>
                </a:ext>
              </a:extLst>
            </p:cNvPr>
            <p:cNvGrpSpPr/>
            <p:nvPr/>
          </p:nvGrpSpPr>
          <p:grpSpPr>
            <a:xfrm>
              <a:off x="8611878" y="2802701"/>
              <a:ext cx="1549219" cy="611677"/>
              <a:chOff x="9075408" y="2802701"/>
              <a:chExt cx="1549219" cy="611677"/>
            </a:xfrm>
          </p:grpSpPr>
          <p:sp>
            <p:nvSpPr>
              <p:cNvPr id="61" name="Flèche : virage 60">
                <a:extLst>
                  <a:ext uri="{FF2B5EF4-FFF2-40B4-BE49-F238E27FC236}">
                    <a16:creationId xmlns:a16="http://schemas.microsoft.com/office/drawing/2014/main" id="{FED08932-ADD7-D2A1-8E5A-D62CEEB1B93F}"/>
                  </a:ext>
                </a:extLst>
              </p:cNvPr>
              <p:cNvSpPr/>
              <p:nvPr/>
            </p:nvSpPr>
            <p:spPr>
              <a:xfrm rot="5400000">
                <a:off x="9563593" y="2353345"/>
                <a:ext cx="572849" cy="1549218"/>
              </a:xfrm>
              <a:prstGeom prst="bentArrow">
                <a:avLst>
                  <a:gd name="adj1" fmla="val 38639"/>
                  <a:gd name="adj2" fmla="val 38302"/>
                  <a:gd name="adj3" fmla="val 16744"/>
                  <a:gd name="adj4" fmla="val 20160"/>
                </a:avLst>
              </a:prstGeom>
              <a:solidFill>
                <a:srgbClr val="B2CA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2C25BFE2-5262-D3BC-BDD8-923C0B8002AD}"/>
                  </a:ext>
                </a:extLst>
              </p:cNvPr>
              <p:cNvSpPr txBox="1"/>
              <p:nvPr/>
            </p:nvSpPr>
            <p:spPr>
              <a:xfrm>
                <a:off x="9075408" y="2802701"/>
                <a:ext cx="147371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solidFill>
                      <a:schemeClr val="bg1"/>
                    </a:solidFill>
                    <a:latin typeface="Arial Nova" panose="020B0504020202020204" pitchFamily="34" charset="0"/>
                  </a:rPr>
                  <a:t>Mobile à l’arrêt</a:t>
                </a:r>
              </a:p>
            </p:txBody>
          </p:sp>
        </p:grpSp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8DAAFC9A-79A3-4B2C-A73E-32BE33F62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545" y="1650659"/>
              <a:ext cx="434918" cy="15201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A29D106A-C634-EC49-818B-7FFD6B86043E}"/>
                    </a:ext>
                  </a:extLst>
                </p:cNvPr>
                <p:cNvSpPr txBox="1"/>
                <p:nvPr/>
              </p:nvSpPr>
              <p:spPr>
                <a:xfrm>
                  <a:off x="170158" y="3899116"/>
                  <a:ext cx="11619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b="1" dirty="0">
                      <a:solidFill>
                        <a:srgbClr val="FFB25A"/>
                      </a:solidFill>
                      <a:latin typeface="Arial Nova" panose="020B0504020202020204" pitchFamily="34" charset="0"/>
                    </a:rPr>
                    <a:t>230 V </a:t>
                  </a:r>
                  <a14:m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~</m:t>
                      </m:r>
                    </m:oMath>
                  </a14:m>
                  <a:endPara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A29D106A-C634-EC49-818B-7FFD6B8604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58" y="3899116"/>
                  <a:ext cx="1161960" cy="276999"/>
                </a:xfrm>
                <a:prstGeom prst="rect">
                  <a:avLst/>
                </a:prstGeom>
                <a:blipFill>
                  <a:blip r:embed="rId12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8529472-463C-B655-7D36-3F43A14EC5EF}"/>
                    </a:ext>
                  </a:extLst>
                </p:cNvPr>
                <p:cNvSpPr txBox="1"/>
                <p:nvPr/>
              </p:nvSpPr>
              <p:spPr>
                <a:xfrm>
                  <a:off x="4443619" y="3709151"/>
                  <a:ext cx="11619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b="1" dirty="0">
                      <a:solidFill>
                        <a:srgbClr val="FFB25A"/>
                      </a:solidFill>
                      <a:latin typeface="Arial Nova" panose="020B0504020202020204" pitchFamily="34" charset="0"/>
                    </a:rPr>
                    <a:t> 18 V </a:t>
                  </a:r>
                  <a14:m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</m:oMath>
                  </a14:m>
                  <a:endPara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8529472-463C-B655-7D36-3F43A14EC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3619" y="3709151"/>
                  <a:ext cx="1161960" cy="276999"/>
                </a:xfrm>
                <a:prstGeom prst="rect">
                  <a:avLst/>
                </a:prstGeom>
                <a:blipFill>
                  <a:blip r:embed="rId13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5" name="Image 74">
              <a:extLst>
                <a:ext uri="{FF2B5EF4-FFF2-40B4-BE49-F238E27FC236}">
                  <a16:creationId xmlns:a16="http://schemas.microsoft.com/office/drawing/2014/main" id="{C3984323-3DB7-9552-D8F6-CC335C936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46789" y="4072663"/>
              <a:ext cx="288000" cy="100660"/>
            </a:xfrm>
            <a:prstGeom prst="rect">
              <a:avLst/>
            </a:prstGeom>
          </p:spPr>
        </p:pic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E5E8BA72-62F0-623B-BB03-9C97E1215258}"/>
                </a:ext>
              </a:extLst>
            </p:cNvPr>
            <p:cNvGrpSpPr/>
            <p:nvPr/>
          </p:nvGrpSpPr>
          <p:grpSpPr>
            <a:xfrm rot="5400000">
              <a:off x="7557744" y="1380659"/>
              <a:ext cx="540000" cy="540000"/>
              <a:chOff x="8494276" y="748802"/>
              <a:chExt cx="1800000" cy="1800000"/>
            </a:xfrm>
          </p:grpSpPr>
          <p:sp>
            <p:nvSpPr>
              <p:cNvPr id="80" name="Ellipse 79">
                <a:extLst>
                  <a:ext uri="{FF2B5EF4-FFF2-40B4-BE49-F238E27FC236}">
                    <a16:creationId xmlns:a16="http://schemas.microsoft.com/office/drawing/2014/main" id="{8797782F-D293-857F-9535-3AEEA223291C}"/>
                  </a:ext>
                </a:extLst>
              </p:cNvPr>
              <p:cNvSpPr/>
              <p:nvPr/>
            </p:nvSpPr>
            <p:spPr>
              <a:xfrm>
                <a:off x="8494276" y="748802"/>
                <a:ext cx="1800000" cy="1800000"/>
              </a:xfrm>
              <a:prstGeom prst="ellipse">
                <a:avLst/>
              </a:prstGeom>
              <a:solidFill>
                <a:srgbClr val="08AF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81" name="Image 80">
                <a:extLst>
                  <a:ext uri="{FF2B5EF4-FFF2-40B4-BE49-F238E27FC236}">
                    <a16:creationId xmlns:a16="http://schemas.microsoft.com/office/drawing/2014/main" id="{3C056DE1-E9CB-4E8C-3E56-45F4E72EDF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943232" y="938192"/>
                <a:ext cx="902088" cy="1440000"/>
              </a:xfrm>
              <a:prstGeom prst="rect">
                <a:avLst/>
              </a:prstGeom>
            </p:spPr>
          </p:pic>
        </p:grp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C45F2952-AB7B-E645-3734-B4D7C5C482F2}"/>
                </a:ext>
              </a:extLst>
            </p:cNvPr>
            <p:cNvGrpSpPr/>
            <p:nvPr/>
          </p:nvGrpSpPr>
          <p:grpSpPr>
            <a:xfrm flipH="1">
              <a:off x="4502938" y="4010490"/>
              <a:ext cx="288000" cy="288000"/>
              <a:chOff x="6054233" y="4960569"/>
              <a:chExt cx="1800000" cy="1800000"/>
            </a:xfrm>
          </p:grpSpPr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694CA716-B439-0D99-DD26-7939210E96CC}"/>
                  </a:ext>
                </a:extLst>
              </p:cNvPr>
              <p:cNvSpPr/>
              <p:nvPr/>
            </p:nvSpPr>
            <p:spPr>
              <a:xfrm>
                <a:off x="6054233" y="4960569"/>
                <a:ext cx="1800000" cy="180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pic>
            <p:nvPicPr>
              <p:cNvPr id="85" name="Image 84">
                <a:extLst>
                  <a:ext uri="{FF2B5EF4-FFF2-40B4-BE49-F238E27FC236}">
                    <a16:creationId xmlns:a16="http://schemas.microsoft.com/office/drawing/2014/main" id="{54F7A28F-AB1C-EEE3-A4AE-21627A8C72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98697" y="5322283"/>
                <a:ext cx="1311072" cy="1076572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0BE254AA-7402-4530-3CB3-372726A90B41}"/>
                    </a:ext>
                  </a:extLst>
                </p:cNvPr>
                <p:cNvSpPr txBox="1"/>
                <p:nvPr/>
              </p:nvSpPr>
              <p:spPr>
                <a:xfrm>
                  <a:off x="2265869" y="3846667"/>
                  <a:ext cx="11619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b="1" dirty="0">
                      <a:solidFill>
                        <a:srgbClr val="FFB25A"/>
                      </a:solidFill>
                      <a:latin typeface="Arial Nova" panose="020B0504020202020204" pitchFamily="34" charset="0"/>
                    </a:rPr>
                    <a:t> 24 V </a:t>
                  </a:r>
                  <a14:m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</m:oMath>
                  </a14:m>
                  <a:endPara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0BE254AA-7402-4530-3CB3-372726A90B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869" y="3846667"/>
                  <a:ext cx="1161960" cy="276999"/>
                </a:xfrm>
                <a:prstGeom prst="rect">
                  <a:avLst/>
                </a:prstGeom>
                <a:blipFill>
                  <a:blip r:embed="rId16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0ECA4CF8-4630-FE85-3DB7-8EAA30BBD558}"/>
                </a:ext>
              </a:extLst>
            </p:cNvPr>
            <p:cNvGrpSpPr/>
            <p:nvPr/>
          </p:nvGrpSpPr>
          <p:grpSpPr>
            <a:xfrm>
              <a:off x="1200023" y="1934397"/>
              <a:ext cx="1161844" cy="360000"/>
              <a:chOff x="1086457" y="1910466"/>
              <a:chExt cx="1161844" cy="360000"/>
            </a:xfrm>
          </p:grpSpPr>
          <p:grpSp>
            <p:nvGrpSpPr>
              <p:cNvPr id="87" name="Groupe 86">
                <a:extLst>
                  <a:ext uri="{FF2B5EF4-FFF2-40B4-BE49-F238E27FC236}">
                    <a16:creationId xmlns:a16="http://schemas.microsoft.com/office/drawing/2014/main" id="{E9153400-DF88-441B-1F32-AE824AB4C9D0}"/>
                  </a:ext>
                </a:extLst>
              </p:cNvPr>
              <p:cNvGrpSpPr/>
              <p:nvPr/>
            </p:nvGrpSpPr>
            <p:grpSpPr>
              <a:xfrm>
                <a:off x="1086457" y="1910466"/>
                <a:ext cx="360000" cy="360000"/>
                <a:chOff x="262758" y="2633974"/>
                <a:chExt cx="720000" cy="720000"/>
              </a:xfrm>
            </p:grpSpPr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903AB8DF-F4D2-7C8B-5ECC-CCE645EB9C9A}"/>
                    </a:ext>
                  </a:extLst>
                </p:cNvPr>
                <p:cNvSpPr/>
                <p:nvPr/>
              </p:nvSpPr>
              <p:spPr>
                <a:xfrm>
                  <a:off x="262758" y="2633974"/>
                  <a:ext cx="720000" cy="720000"/>
                </a:xfrm>
                <a:prstGeom prst="ellipse">
                  <a:avLst/>
                </a:prstGeom>
                <a:solidFill>
                  <a:srgbClr val="0054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89" name="Image 88">
                  <a:extLst>
                    <a:ext uri="{FF2B5EF4-FFF2-40B4-BE49-F238E27FC236}">
                      <a16:creationId xmlns:a16="http://schemas.microsoft.com/office/drawing/2014/main" id="{D2C60E2E-75A4-B407-4649-EE5EC04406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3558" y="2734774"/>
                  <a:ext cx="518400" cy="518400"/>
                </a:xfrm>
                <a:prstGeom prst="rect">
                  <a:avLst/>
                </a:prstGeom>
              </p:spPr>
            </p:pic>
          </p:grpSp>
          <p:grpSp>
            <p:nvGrpSpPr>
              <p:cNvPr id="93" name="Groupe 92">
                <a:extLst>
                  <a:ext uri="{FF2B5EF4-FFF2-40B4-BE49-F238E27FC236}">
                    <a16:creationId xmlns:a16="http://schemas.microsoft.com/office/drawing/2014/main" id="{633A414C-079F-72BC-C836-01640E3DA896}"/>
                  </a:ext>
                </a:extLst>
              </p:cNvPr>
              <p:cNvGrpSpPr/>
              <p:nvPr/>
            </p:nvGrpSpPr>
            <p:grpSpPr>
              <a:xfrm>
                <a:off x="1487379" y="1910466"/>
                <a:ext cx="360000" cy="360000"/>
                <a:chOff x="5404964" y="4396133"/>
                <a:chExt cx="1800000" cy="1800000"/>
              </a:xfrm>
            </p:grpSpPr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7DA91EB8-E9B2-6DC6-B932-B3F8200FCB4C}"/>
                    </a:ext>
                  </a:extLst>
                </p:cNvPr>
                <p:cNvSpPr/>
                <p:nvPr/>
              </p:nvSpPr>
              <p:spPr>
                <a:xfrm>
                  <a:off x="5404964" y="4396133"/>
                  <a:ext cx="1800000" cy="1800000"/>
                </a:xfrm>
                <a:prstGeom prst="ellipse">
                  <a:avLst/>
                </a:prstGeom>
                <a:solidFill>
                  <a:srgbClr val="0051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95" name="Image 94">
                  <a:extLst>
                    <a:ext uri="{FF2B5EF4-FFF2-40B4-BE49-F238E27FC236}">
                      <a16:creationId xmlns:a16="http://schemas.microsoft.com/office/drawing/2014/main" id="{C57FF404-E034-F790-1839-6255F70696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43445" y="4536296"/>
                  <a:ext cx="1358232" cy="1440000"/>
                </a:xfrm>
                <a:prstGeom prst="rect">
                  <a:avLst/>
                </a:prstGeom>
              </p:spPr>
            </p:pic>
          </p:grpSp>
          <p:grpSp>
            <p:nvGrpSpPr>
              <p:cNvPr id="96" name="Groupe 95">
                <a:extLst>
                  <a:ext uri="{FF2B5EF4-FFF2-40B4-BE49-F238E27FC236}">
                    <a16:creationId xmlns:a16="http://schemas.microsoft.com/office/drawing/2014/main" id="{4934780D-118D-5BB6-1A09-C3BF6F8738BE}"/>
                  </a:ext>
                </a:extLst>
              </p:cNvPr>
              <p:cNvGrpSpPr/>
              <p:nvPr/>
            </p:nvGrpSpPr>
            <p:grpSpPr>
              <a:xfrm>
                <a:off x="1888301" y="1910466"/>
                <a:ext cx="360000" cy="360000"/>
                <a:chOff x="6054233" y="4960569"/>
                <a:chExt cx="1800000" cy="1800000"/>
              </a:xfrm>
            </p:grpSpPr>
            <p:sp>
              <p:nvSpPr>
                <p:cNvPr id="97" name="Ellipse 96">
                  <a:extLst>
                    <a:ext uri="{FF2B5EF4-FFF2-40B4-BE49-F238E27FC236}">
                      <a16:creationId xmlns:a16="http://schemas.microsoft.com/office/drawing/2014/main" id="{96D55BF4-A114-4647-D029-A60712B863CC}"/>
                    </a:ext>
                  </a:extLst>
                </p:cNvPr>
                <p:cNvSpPr/>
                <p:nvPr/>
              </p:nvSpPr>
              <p:spPr>
                <a:xfrm>
                  <a:off x="6054233" y="4960569"/>
                  <a:ext cx="1800000" cy="1800000"/>
                </a:xfrm>
                <a:prstGeom prst="ellipse">
                  <a:avLst/>
                </a:prstGeom>
                <a:solidFill>
                  <a:srgbClr val="0054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pic>
              <p:nvPicPr>
                <p:cNvPr id="98" name="Image 97">
                  <a:extLst>
                    <a:ext uri="{FF2B5EF4-FFF2-40B4-BE49-F238E27FC236}">
                      <a16:creationId xmlns:a16="http://schemas.microsoft.com/office/drawing/2014/main" id="{1B7B664B-613A-7FD8-87CD-0348B80E0D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98697" y="5322283"/>
                  <a:ext cx="1311072" cy="107657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E31DA6A4-FC36-37BB-DD67-889B787CE436}"/>
                </a:ext>
              </a:extLst>
            </p:cNvPr>
            <p:cNvGrpSpPr/>
            <p:nvPr/>
          </p:nvGrpSpPr>
          <p:grpSpPr>
            <a:xfrm>
              <a:off x="8750745" y="3992695"/>
              <a:ext cx="288000" cy="288000"/>
              <a:chOff x="5404964" y="4396133"/>
              <a:chExt cx="1800000" cy="1800000"/>
            </a:xfrm>
          </p:grpSpPr>
          <p:sp>
            <p:nvSpPr>
              <p:cNvPr id="106" name="Ellipse 105">
                <a:extLst>
                  <a:ext uri="{FF2B5EF4-FFF2-40B4-BE49-F238E27FC236}">
                    <a16:creationId xmlns:a16="http://schemas.microsoft.com/office/drawing/2014/main" id="{6B23EFC2-53E7-FF97-9D84-20FD6FA31F4A}"/>
                  </a:ext>
                </a:extLst>
              </p:cNvPr>
              <p:cNvSpPr/>
              <p:nvPr/>
            </p:nvSpPr>
            <p:spPr>
              <a:xfrm>
                <a:off x="5404964" y="4396133"/>
                <a:ext cx="1800000" cy="1800000"/>
              </a:xfrm>
              <a:prstGeom prst="ellipse">
                <a:avLst/>
              </a:prstGeom>
              <a:solidFill>
                <a:srgbClr val="005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07" name="Image 106">
                <a:extLst>
                  <a:ext uri="{FF2B5EF4-FFF2-40B4-BE49-F238E27FC236}">
                    <a16:creationId xmlns:a16="http://schemas.microsoft.com/office/drawing/2014/main" id="{C61D1169-B2D8-2A3E-5B42-0FC2EAC1DF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543445" y="4536296"/>
                <a:ext cx="1358232" cy="1440000"/>
              </a:xfrm>
              <a:prstGeom prst="rect">
                <a:avLst/>
              </a:prstGeom>
            </p:spPr>
          </p:pic>
        </p:grpSp>
        <p:pic>
          <p:nvPicPr>
            <p:cNvPr id="110" name="Image 109">
              <a:extLst>
                <a:ext uri="{FF2B5EF4-FFF2-40B4-BE49-F238E27FC236}">
                  <a16:creationId xmlns:a16="http://schemas.microsoft.com/office/drawing/2014/main" id="{85C6EE0C-C52A-6134-EB1B-6F3C57492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082791" y="3556288"/>
              <a:ext cx="288000" cy="105516"/>
            </a:xfrm>
            <a:prstGeom prst="rect">
              <a:avLst/>
            </a:prstGeom>
          </p:spPr>
        </p:pic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82F139EB-71C2-3498-81E8-D233E1373C92}"/>
                </a:ext>
              </a:extLst>
            </p:cNvPr>
            <p:cNvGrpSpPr/>
            <p:nvPr/>
          </p:nvGrpSpPr>
          <p:grpSpPr>
            <a:xfrm>
              <a:off x="8318020" y="3857615"/>
              <a:ext cx="360000" cy="360000"/>
              <a:chOff x="10441958" y="3705191"/>
              <a:chExt cx="720000" cy="720000"/>
            </a:xfrm>
          </p:grpSpPr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id="{E5E9D7B9-5A35-EF22-2FBC-F30FBC07B151}"/>
                  </a:ext>
                </a:extLst>
              </p:cNvPr>
              <p:cNvSpPr/>
              <p:nvPr/>
            </p:nvSpPr>
            <p:spPr>
              <a:xfrm>
                <a:off x="10441958" y="3705191"/>
                <a:ext cx="720000" cy="720000"/>
              </a:xfrm>
              <a:prstGeom prst="ellipse">
                <a:avLst/>
              </a:prstGeom>
              <a:solidFill>
                <a:srgbClr val="EF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 dirty="0"/>
              </a:p>
            </p:txBody>
          </p:sp>
          <p:pic>
            <p:nvPicPr>
              <p:cNvPr id="5" name="Image 4">
                <a:extLst>
                  <a:ext uri="{FF2B5EF4-FFF2-40B4-BE49-F238E27FC236}">
                    <a16:creationId xmlns:a16="http://schemas.microsoft.com/office/drawing/2014/main" id="{72507372-5128-AD77-ED53-33E77A6F76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566042" y="3862171"/>
                <a:ext cx="471833" cy="471833"/>
              </a:xfrm>
              <a:prstGeom prst="rect">
                <a:avLst/>
              </a:prstGeom>
            </p:spPr>
          </p:pic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56AD5DBE-5808-C210-5149-21ED92B5262A}"/>
                </a:ext>
              </a:extLst>
            </p:cNvPr>
            <p:cNvGrpSpPr/>
            <p:nvPr/>
          </p:nvGrpSpPr>
          <p:grpSpPr>
            <a:xfrm>
              <a:off x="2402575" y="1920659"/>
              <a:ext cx="360000" cy="360000"/>
              <a:chOff x="-2063262" y="2086237"/>
              <a:chExt cx="1800000" cy="1800000"/>
            </a:xfrm>
          </p:grpSpPr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30506464-BA73-A9A8-C287-8425A90416F4}"/>
                  </a:ext>
                </a:extLst>
              </p:cNvPr>
              <p:cNvSpPr/>
              <p:nvPr/>
            </p:nvSpPr>
            <p:spPr>
              <a:xfrm>
                <a:off x="-2063262" y="2086237"/>
                <a:ext cx="1800000" cy="180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7" name="Image 66">
                <a:extLst>
                  <a:ext uri="{FF2B5EF4-FFF2-40B4-BE49-F238E27FC236}">
                    <a16:creationId xmlns:a16="http://schemas.microsoft.com/office/drawing/2014/main" id="{0C99C92F-85C7-12A8-2639-E5370EEA81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1609131" y="2149544"/>
                <a:ext cx="891738" cy="1673385"/>
              </a:xfrm>
              <a:prstGeom prst="rect">
                <a:avLst/>
              </a:prstGeom>
            </p:spPr>
          </p:pic>
        </p:grp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7A0B8E77-5301-227F-FD54-9AE45C731434}"/>
                </a:ext>
              </a:extLst>
            </p:cNvPr>
            <p:cNvGrpSpPr/>
            <p:nvPr/>
          </p:nvGrpSpPr>
          <p:grpSpPr>
            <a:xfrm>
              <a:off x="8750745" y="4350312"/>
              <a:ext cx="288000" cy="288000"/>
              <a:chOff x="-2063262" y="2086237"/>
              <a:chExt cx="1800000" cy="1800000"/>
            </a:xfrm>
          </p:grpSpPr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AAD785D5-CCC0-76D1-9E0E-B47BECBF7593}"/>
                  </a:ext>
                </a:extLst>
              </p:cNvPr>
              <p:cNvSpPr/>
              <p:nvPr/>
            </p:nvSpPr>
            <p:spPr>
              <a:xfrm>
                <a:off x="-2063262" y="2086237"/>
                <a:ext cx="1800000" cy="180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0" name="Image 69">
                <a:extLst>
                  <a:ext uri="{FF2B5EF4-FFF2-40B4-BE49-F238E27FC236}">
                    <a16:creationId xmlns:a16="http://schemas.microsoft.com/office/drawing/2014/main" id="{D737B9A9-62A6-CFBB-B5E1-9F86F8EC08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1609131" y="2149544"/>
                <a:ext cx="891738" cy="1673385"/>
              </a:xfrm>
              <a:prstGeom prst="rect">
                <a:avLst/>
              </a:prstGeom>
            </p:spPr>
          </p:pic>
        </p:grpSp>
        <p:pic>
          <p:nvPicPr>
            <p:cNvPr id="71" name="Image 70">
              <a:extLst>
                <a:ext uri="{FF2B5EF4-FFF2-40B4-BE49-F238E27FC236}">
                  <a16:creationId xmlns:a16="http://schemas.microsoft.com/office/drawing/2014/main" id="{744A36EB-CAFB-2298-449F-D861AD273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5025" y="4423911"/>
              <a:ext cx="288000" cy="100660"/>
            </a:xfrm>
            <a:prstGeom prst="rect">
              <a:avLst/>
            </a:prstGeom>
          </p:spPr>
        </p:pic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2C089C3-9AA9-094F-E8FA-BEC6C5F80797}"/>
              </a:ext>
            </a:extLst>
          </p:cNvPr>
          <p:cNvGrpSpPr/>
          <p:nvPr/>
        </p:nvGrpSpPr>
        <p:grpSpPr>
          <a:xfrm>
            <a:off x="203861" y="4845333"/>
            <a:ext cx="6954225" cy="1396923"/>
            <a:chOff x="1363795" y="4921533"/>
            <a:chExt cx="6954225" cy="139692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2DFAA51-C6D3-9FCC-9035-87E9C9207526}"/>
                </a:ext>
              </a:extLst>
            </p:cNvPr>
            <p:cNvSpPr/>
            <p:nvPr/>
          </p:nvSpPr>
          <p:spPr>
            <a:xfrm>
              <a:off x="1363795" y="4921533"/>
              <a:ext cx="6954225" cy="1396923"/>
            </a:xfrm>
            <a:prstGeom prst="rect">
              <a:avLst/>
            </a:prstGeom>
            <a:solidFill>
              <a:srgbClr val="DFE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9263" algn="just">
                <a:lnSpc>
                  <a:spcPct val="150000"/>
                </a:lnSpc>
              </a:pPr>
              <a:r>
                <a:rPr lang="fr-FR" sz="1400" dirty="0">
                  <a:solidFill>
                    <a:srgbClr val="00547F"/>
                  </a:solidFill>
                </a:rPr>
                <a:t>Le capteur d’effort est un capteur présent uniquement pour des raisons pédagogiques.</a:t>
              </a:r>
            </a:p>
            <a:p>
              <a:pPr marL="449263" algn="just">
                <a:lnSpc>
                  <a:spcPct val="150000"/>
                </a:lnSpc>
              </a:pPr>
              <a:r>
                <a:rPr lang="fr-FR" sz="1400" dirty="0">
                  <a:solidFill>
                    <a:srgbClr val="00547F"/>
                  </a:solidFill>
                </a:rPr>
                <a:t>Les détecteurs de fin de course permettent l’initialisation des codeurs. </a:t>
              </a:r>
            </a:p>
            <a:p>
              <a:pPr marL="449263" algn="just">
                <a:lnSpc>
                  <a:spcPct val="150000"/>
                </a:lnSpc>
              </a:pPr>
              <a:r>
                <a:rPr lang="fr-FR" sz="1400" dirty="0">
                  <a:solidFill>
                    <a:srgbClr val="00547F"/>
                  </a:solidFill>
                </a:rPr>
                <a:t>Les codeurs sont indispensables pour connaître l’enroulement des câbles.</a:t>
              </a:r>
            </a:p>
            <a:p>
              <a:pPr marL="449263" algn="just">
                <a:lnSpc>
                  <a:spcPct val="150000"/>
                </a:lnSpc>
              </a:pPr>
              <a:r>
                <a:rPr lang="fr-FR" sz="1400" dirty="0">
                  <a:solidFill>
                    <a:srgbClr val="00547F"/>
                  </a:solidFill>
                </a:rPr>
                <a:t>Les capteur de courant sont utilisés par la boucle d’asservissement du moteur. </a:t>
              </a:r>
            </a:p>
          </p:txBody>
        </p:sp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id="{DA894BE2-9BF5-B8A6-89C8-0172BC3DDEE9}"/>
                </a:ext>
              </a:extLst>
            </p:cNvPr>
            <p:cNvGrpSpPr/>
            <p:nvPr/>
          </p:nvGrpSpPr>
          <p:grpSpPr>
            <a:xfrm>
              <a:off x="1484641" y="5041263"/>
              <a:ext cx="288000" cy="288000"/>
              <a:chOff x="-2063262" y="2086237"/>
              <a:chExt cx="1800000" cy="1800000"/>
            </a:xfrm>
          </p:grpSpPr>
          <p:sp>
            <p:nvSpPr>
              <p:cNvPr id="74" name="Ellipse 73">
                <a:extLst>
                  <a:ext uri="{FF2B5EF4-FFF2-40B4-BE49-F238E27FC236}">
                    <a16:creationId xmlns:a16="http://schemas.microsoft.com/office/drawing/2014/main" id="{11548EAF-197C-6CDB-A82E-4D0333560A14}"/>
                  </a:ext>
                </a:extLst>
              </p:cNvPr>
              <p:cNvSpPr/>
              <p:nvPr/>
            </p:nvSpPr>
            <p:spPr>
              <a:xfrm>
                <a:off x="-2063262" y="2086237"/>
                <a:ext cx="1800000" cy="180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6" name="Image 75">
                <a:extLst>
                  <a:ext uri="{FF2B5EF4-FFF2-40B4-BE49-F238E27FC236}">
                    <a16:creationId xmlns:a16="http://schemas.microsoft.com/office/drawing/2014/main" id="{DFC763EF-799D-1126-2F97-F74E25B572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1609131" y="2149544"/>
                <a:ext cx="891738" cy="1673385"/>
              </a:xfrm>
              <a:prstGeom prst="rect">
                <a:avLst/>
              </a:prstGeom>
            </p:spPr>
          </p:pic>
        </p:grpSp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39CA4F3A-0CC6-5041-12E4-236CABBCDF7A}"/>
                </a:ext>
              </a:extLst>
            </p:cNvPr>
            <p:cNvGrpSpPr/>
            <p:nvPr/>
          </p:nvGrpSpPr>
          <p:grpSpPr>
            <a:xfrm>
              <a:off x="1484641" y="5353250"/>
              <a:ext cx="288000" cy="288000"/>
              <a:chOff x="262758" y="2633974"/>
              <a:chExt cx="720000" cy="720000"/>
            </a:xfrm>
          </p:grpSpPr>
          <p:sp>
            <p:nvSpPr>
              <p:cNvPr id="111" name="Ellipse 110">
                <a:extLst>
                  <a:ext uri="{FF2B5EF4-FFF2-40B4-BE49-F238E27FC236}">
                    <a16:creationId xmlns:a16="http://schemas.microsoft.com/office/drawing/2014/main" id="{5430EF8A-90C1-B3D1-26FF-6D15AFB32F38}"/>
                  </a:ext>
                </a:extLst>
              </p:cNvPr>
              <p:cNvSpPr/>
              <p:nvPr/>
            </p:nvSpPr>
            <p:spPr>
              <a:xfrm>
                <a:off x="262758" y="2633974"/>
                <a:ext cx="720000" cy="72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12" name="Image 111">
                <a:extLst>
                  <a:ext uri="{FF2B5EF4-FFF2-40B4-BE49-F238E27FC236}">
                    <a16:creationId xmlns:a16="http://schemas.microsoft.com/office/drawing/2014/main" id="{6A5B490D-606A-9BCA-4A3E-4EB37ACA7C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3558" y="2734774"/>
                <a:ext cx="518400" cy="518400"/>
              </a:xfrm>
              <a:prstGeom prst="rect">
                <a:avLst/>
              </a:prstGeom>
            </p:spPr>
          </p:pic>
        </p:grpSp>
        <p:grpSp>
          <p:nvGrpSpPr>
            <p:cNvPr id="91" name="Groupe 90">
              <a:extLst>
                <a:ext uri="{FF2B5EF4-FFF2-40B4-BE49-F238E27FC236}">
                  <a16:creationId xmlns:a16="http://schemas.microsoft.com/office/drawing/2014/main" id="{15C75E46-C62B-74DC-A63F-6D5D5761CD65}"/>
                </a:ext>
              </a:extLst>
            </p:cNvPr>
            <p:cNvGrpSpPr/>
            <p:nvPr/>
          </p:nvGrpSpPr>
          <p:grpSpPr>
            <a:xfrm>
              <a:off x="1484641" y="5665237"/>
              <a:ext cx="288000" cy="288000"/>
              <a:chOff x="5404964" y="4396133"/>
              <a:chExt cx="1800000" cy="1800000"/>
            </a:xfrm>
          </p:grpSpPr>
          <p:sp>
            <p:nvSpPr>
              <p:cNvPr id="108" name="Ellipse 107">
                <a:extLst>
                  <a:ext uri="{FF2B5EF4-FFF2-40B4-BE49-F238E27FC236}">
                    <a16:creationId xmlns:a16="http://schemas.microsoft.com/office/drawing/2014/main" id="{AF5557D3-5DA1-E71C-432B-A7D85B18A97E}"/>
                  </a:ext>
                </a:extLst>
              </p:cNvPr>
              <p:cNvSpPr/>
              <p:nvPr/>
            </p:nvSpPr>
            <p:spPr>
              <a:xfrm>
                <a:off x="5404964" y="4396133"/>
                <a:ext cx="1800000" cy="1800000"/>
              </a:xfrm>
              <a:prstGeom prst="ellipse">
                <a:avLst/>
              </a:prstGeom>
              <a:solidFill>
                <a:srgbClr val="005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09" name="Image 108">
                <a:extLst>
                  <a:ext uri="{FF2B5EF4-FFF2-40B4-BE49-F238E27FC236}">
                    <a16:creationId xmlns:a16="http://schemas.microsoft.com/office/drawing/2014/main" id="{29E4B1D6-F9ED-3FCA-34C2-A6EC5B52D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543445" y="4536296"/>
                <a:ext cx="1358232" cy="1440000"/>
              </a:xfrm>
              <a:prstGeom prst="rect">
                <a:avLst/>
              </a:prstGeom>
            </p:spPr>
          </p:pic>
        </p:grpSp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8B8478B6-64C7-1525-AF26-1E3243842FA0}"/>
                </a:ext>
              </a:extLst>
            </p:cNvPr>
            <p:cNvGrpSpPr/>
            <p:nvPr/>
          </p:nvGrpSpPr>
          <p:grpSpPr>
            <a:xfrm>
              <a:off x="1484641" y="5977224"/>
              <a:ext cx="288000" cy="288000"/>
              <a:chOff x="6054233" y="4960569"/>
              <a:chExt cx="1800000" cy="1800000"/>
            </a:xfrm>
          </p:grpSpPr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4A5D6224-4FFF-7E77-DEC8-E908D81B7C55}"/>
                  </a:ext>
                </a:extLst>
              </p:cNvPr>
              <p:cNvSpPr/>
              <p:nvPr/>
            </p:nvSpPr>
            <p:spPr>
              <a:xfrm>
                <a:off x="6054233" y="4960569"/>
                <a:ext cx="1800000" cy="180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pic>
            <p:nvPicPr>
              <p:cNvPr id="101" name="Image 100">
                <a:extLst>
                  <a:ext uri="{FF2B5EF4-FFF2-40B4-BE49-F238E27FC236}">
                    <a16:creationId xmlns:a16="http://schemas.microsoft.com/office/drawing/2014/main" id="{D44A1A3D-8AE8-434E-87AC-8E12741D19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98697" y="5322283"/>
                <a:ext cx="1311072" cy="107657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129</Words>
  <Application>Microsoft Office PowerPoint</Application>
  <PresentationFormat>Grand écran</PresentationFormat>
  <Paragraphs>40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 Nova</vt:lpstr>
      <vt:lpstr>Calibri</vt:lpstr>
      <vt:lpstr>Calibri Light</vt:lpstr>
      <vt:lpstr>Cambria Math</vt:lpstr>
      <vt:lpstr>Wingdings</vt:lpstr>
      <vt:lpstr>Rétrospective</vt:lpstr>
      <vt:lpstr>Présentation PowerPoint</vt:lpstr>
      <vt:lpstr>Présentation PowerPoint</vt:lpstr>
      <vt:lpstr>02 Chaîne fonctionnelle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33</cp:revision>
  <dcterms:created xsi:type="dcterms:W3CDTF">2023-03-22T10:05:05Z</dcterms:created>
  <dcterms:modified xsi:type="dcterms:W3CDTF">2023-04-06T20:56:19Z</dcterms:modified>
</cp:coreProperties>
</file>