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236B88"/>
    <a:srgbClr val="397A94"/>
    <a:srgbClr val="B2CAD6"/>
    <a:srgbClr val="3494BA"/>
    <a:srgbClr val="08A559"/>
    <a:srgbClr val="68348B"/>
    <a:srgbClr val="0C7391"/>
    <a:srgbClr val="ABCFD9"/>
    <a:srgbClr val="FDA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2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844" y="5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349C-AD05-44FA-B790-D9BBD62C4832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C410A-5569-41DF-9D2C-17B0B0BE1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49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38C2-C309-4752-87A7-D2071D6CAC7F}" type="datetime1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C4FD-C1E6-452C-A858-BFBBC7496631}" type="datetime1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5A8D-5F26-4754-844B-E2D9F6FC4950}" type="datetime1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2A31-E2A5-4F8A-BDFE-A9BA369B67E9}" type="datetime1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E18-E4F4-4E6D-951C-B01FC69E66C0}" type="datetime1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B9C8-F394-498B-8C66-049FACC1ED86}" type="datetime1">
              <a:rPr lang="fr-FR" smtClean="0"/>
              <a:t>04/03/2024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8450" y="1"/>
            <a:ext cx="11726852" cy="89746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698" y="1003618"/>
            <a:ext cx="5576422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698" y="1846051"/>
            <a:ext cx="5576421" cy="41144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2" y="1003618"/>
            <a:ext cx="55764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1" y="1846051"/>
            <a:ext cx="5576419" cy="411448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896-C41B-455D-9FAE-80943DD0CAEF}" type="datetime1">
              <a:rPr lang="fr-FR" smtClean="0"/>
              <a:t>04/03/2024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B735-22CE-433C-8BA6-DF0B28588E1F}" type="datetime1">
              <a:rPr lang="fr-FR" smtClean="0"/>
              <a:t>04/03/2024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5E59-9936-4413-84C5-14169665FDED}" type="datetime1">
              <a:rPr lang="fr-FR" smtClean="0"/>
              <a:t>04/03/2024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662320-E9E6-45B0-8B93-5727AA5FFC46}" type="datetime1">
              <a:rPr lang="fr-FR" smtClean="0"/>
              <a:t>04/03/2024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5382-D50F-43E8-AFFD-788FD552C87C}" type="datetime1">
              <a:rPr lang="fr-FR" smtClean="0"/>
              <a:t>04/03/2024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030BD8-D1C7-406A-AB04-4944ABBF0A3E}" type="datetime1">
              <a:rPr lang="fr-FR" smtClean="0"/>
              <a:t>04/03/2024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AD487F-5630-A128-BAA8-C7F41B3E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CA4F4-771E-F8CD-8FB7-2DC7A0E7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42C8C-42E0-38D0-E36F-A1A1A680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60EB41-68C9-3CCD-CA6D-BCAF323F27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8643FE-9657-CD15-8DA8-7F39583B2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ED6CC2-45E6-FA96-2183-3631353C56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B67FEC-5692-3795-9E00-7F4B72F6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97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5FA21B9-9075-2524-1E7A-B20E057E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service du BGR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CC6B59B-7D8B-1DCD-EA85-6E425D334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9AC9D76-CD14-C493-A90F-536A5563C02E}"/>
              </a:ext>
            </a:extLst>
          </p:cNvPr>
          <p:cNvSpPr txBox="1">
            <a:spLocks/>
          </p:cNvSpPr>
          <p:nvPr/>
        </p:nvSpPr>
        <p:spPr>
          <a:xfrm>
            <a:off x="117795" y="3429000"/>
            <a:ext cx="11956410" cy="14288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b="1" i="1" dirty="0">
              <a:solidFill>
                <a:srgbClr val="C0000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9EA021-734E-090A-09C6-0E773461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83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3C114-EC0F-3E7B-237A-16F6CA0E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7AFFE-4546-7FB4-BD2F-5CD68967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BD0F-017D-7C10-DDB2-9138DD0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79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02EA533-21C1-4BA8-ACE8-F2ADC51F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A67740-1580-2586-226D-D46BF07E8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C4D64C-03AF-9358-4AB2-F73FA760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5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064E4AA0-F8B3-48BF-6F79-05B1CDE29099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B9F90E96-3FAA-F8EB-2B47-7B9B509A3C63}"/>
              </a:ext>
            </a:extLst>
          </p:cNvPr>
          <p:cNvGrpSpPr/>
          <p:nvPr/>
        </p:nvGrpSpPr>
        <p:grpSpPr>
          <a:xfrm rot="5400000" flipV="1">
            <a:off x="10338465" y="3845680"/>
            <a:ext cx="882797" cy="1977609"/>
            <a:chOff x="9103807" y="2423324"/>
            <a:chExt cx="882797" cy="2005300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DC0A933B-7C60-BFFF-B43D-12A520D67AF5}"/>
                </a:ext>
              </a:extLst>
            </p:cNvPr>
            <p:cNvSpPr/>
            <p:nvPr/>
          </p:nvSpPr>
          <p:spPr>
            <a:xfrm rot="5400000">
              <a:off x="8603165" y="2923966"/>
              <a:ext cx="1884081" cy="882797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7827995-4CB1-F1F7-B279-BF197792E3E3}"/>
                </a:ext>
              </a:extLst>
            </p:cNvPr>
            <p:cNvSpPr txBox="1"/>
            <p:nvPr/>
          </p:nvSpPr>
          <p:spPr>
            <a:xfrm rot="16200000">
              <a:off x="8780158" y="3297127"/>
              <a:ext cx="19552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Boule en mouvement</a:t>
              </a:r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boule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Inclinomètre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EPOS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FDAD57"/>
                </a:solidFill>
                <a:latin typeface="Arial Nova" panose="020B0504020202020204" pitchFamily="34" charset="0"/>
              </a:rPr>
              <a:t>Transformateur Alimentation 24 </a:t>
            </a:r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– Carte EPOS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 (92,70)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A13EB412-2158-6E43-F61D-10A890CB2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117" y="1919446"/>
            <a:ext cx="360000" cy="3600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C6620C6-C80C-691B-34DC-9B69D891504D}"/>
              </a:ext>
            </a:extLst>
          </p:cNvPr>
          <p:cNvGrpSpPr/>
          <p:nvPr/>
        </p:nvGrpSpPr>
        <p:grpSpPr>
          <a:xfrm rot="5400000">
            <a:off x="3758894" y="1943516"/>
            <a:ext cx="360000" cy="360000"/>
            <a:chOff x="5013689" y="360442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6775BDF-7651-0D6D-298D-DBF1313263D4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480C312-DAF5-11CE-F2FA-8632259D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333" y="3260167"/>
            <a:ext cx="360000" cy="36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4608" y="2741514"/>
            <a:ext cx="288000" cy="288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319" y="3112864"/>
            <a:ext cx="288000" cy="288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Boule en mouvement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98F0CD1E-89E1-DFA7-FBAA-4E54E6CF9E61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37F5A08A-BEE9-45DF-FC81-F28AA089494D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9614AA8-90A9-BE78-3B0D-0133E188D68A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Boule à l’arrêt</a:t>
              </a:r>
            </a:p>
          </p:txBody>
        </p: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63E8625E-A2F1-587D-FCF3-E014A3E93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27" y="1632266"/>
            <a:ext cx="434918" cy="15201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466" y="4693198"/>
            <a:ext cx="434918" cy="15201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377BAD26-459B-7811-D8C6-BBB2A5751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950" y="3748886"/>
            <a:ext cx="434918" cy="152010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97F28C8E-CCE9-061E-8817-02886AB24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4" y="1791506"/>
            <a:ext cx="434918" cy="15201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E4141119-AF92-05B8-C286-0813394E72BA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9D0A5073-6975-9427-745E-E29DAB9AF72D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4D807AA2-D166-FC28-A2C0-CD95BF62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03217" y="1884363"/>
            <a:ext cx="351246" cy="0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03217" y="1903820"/>
            <a:ext cx="0" cy="297991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03217" y="4883730"/>
            <a:ext cx="6482898" cy="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6686115" y="4631879"/>
            <a:ext cx="0" cy="251851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6588922" y="4419787"/>
            <a:ext cx="213978" cy="213978"/>
            <a:chOff x="5404964" y="4396133"/>
            <a:chExt cx="1800000" cy="1800000"/>
          </a:xfrm>
        </p:grpSpPr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0" name="Image 89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93" name="Image 92">
            <a:extLst>
              <a:ext uri="{FF2B5EF4-FFF2-40B4-BE49-F238E27FC236}">
                <a16:creationId xmlns:a16="http://schemas.microsoft.com/office/drawing/2014/main" id="{A13EB412-2158-6E43-F61D-10A890CB2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297" y="3468253"/>
            <a:ext cx="216000" cy="216000"/>
          </a:xfrm>
          <a:prstGeom prst="rect">
            <a:avLst/>
          </a:prstGeom>
        </p:spPr>
      </p:pic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10879297" y="1187777"/>
            <a:ext cx="0" cy="2280477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11404" y="1187777"/>
            <a:ext cx="10667893" cy="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18178" y="1722751"/>
            <a:ext cx="351246" cy="0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11404" y="1187777"/>
            <a:ext cx="0" cy="534975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ZoneTexte 104"/>
              <p:cNvSpPr txBox="1"/>
              <p:nvPr/>
            </p:nvSpPr>
            <p:spPr>
              <a:xfrm>
                <a:off x="2525337" y="3781040"/>
                <a:ext cx="63838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337" y="3781040"/>
                <a:ext cx="638380" cy="161583"/>
              </a:xfrm>
              <a:prstGeom prst="rect">
                <a:avLst/>
              </a:prstGeom>
              <a:blipFill>
                <a:blip r:embed="rId15"/>
                <a:stretch>
                  <a:fillRect l="-4762" r="-3810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ZoneTexte 105"/>
              <p:cNvSpPr txBox="1"/>
              <p:nvPr/>
            </p:nvSpPr>
            <p:spPr>
              <a:xfrm>
                <a:off x="4694878" y="3733222"/>
                <a:ext cx="63838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78" y="3733222"/>
                <a:ext cx="638380" cy="161583"/>
              </a:xfrm>
              <a:prstGeom prst="rect">
                <a:avLst/>
              </a:prstGeom>
              <a:blipFill>
                <a:blip r:embed="rId15"/>
                <a:stretch>
                  <a:fillRect l="-4762" r="-3810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/>
              <p:cNvSpPr txBox="1"/>
              <p:nvPr/>
            </p:nvSpPr>
            <p:spPr>
              <a:xfrm>
                <a:off x="6798395" y="3926892"/>
                <a:ext cx="73981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05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95" y="3926892"/>
                <a:ext cx="739818" cy="161583"/>
              </a:xfrm>
              <a:prstGeom prst="rect">
                <a:avLst/>
              </a:prstGeom>
              <a:blipFill>
                <a:blip r:embed="rId16"/>
                <a:stretch>
                  <a:fillRect l="-4098" r="-820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ZoneTexte 107"/>
              <p:cNvSpPr txBox="1"/>
              <p:nvPr/>
            </p:nvSpPr>
            <p:spPr>
              <a:xfrm>
                <a:off x="8960940" y="3956407"/>
                <a:ext cx="62549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05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940" y="3956407"/>
                <a:ext cx="625492" cy="161583"/>
              </a:xfrm>
              <a:prstGeom prst="rect">
                <a:avLst/>
              </a:prstGeom>
              <a:blipFill>
                <a:blip r:embed="rId17"/>
                <a:stretch>
                  <a:fillRect l="-4854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324302" y="37071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329415" y="3755041"/>
            <a:ext cx="70371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050" dirty="0" smtClean="0"/>
              <a:t>Prise secteur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68193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B9F90E96-3FAA-F8EB-2B47-7B9B509A3C63}"/>
              </a:ext>
            </a:extLst>
          </p:cNvPr>
          <p:cNvGrpSpPr/>
          <p:nvPr/>
        </p:nvGrpSpPr>
        <p:grpSpPr>
          <a:xfrm rot="5400000" flipV="1">
            <a:off x="10426227" y="3804750"/>
            <a:ext cx="835963" cy="2106301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DC0A933B-7C60-BFFF-B43D-12A520D67AF5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7827995-4CB1-F1F7-B279-BF197792E3E3}"/>
                </a:ext>
              </a:extLst>
            </p:cNvPr>
            <p:cNvSpPr txBox="1"/>
            <p:nvPr/>
          </p:nvSpPr>
          <p:spPr>
            <a:xfrm rot="16200000">
              <a:off x="8780158" y="3312516"/>
              <a:ext cx="19552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Viseur en mouvement</a:t>
              </a:r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optique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Gyromètre NavG-01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EPOS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smtClean="0">
                <a:solidFill>
                  <a:srgbClr val="FDAD57"/>
                </a:solidFill>
                <a:latin typeface="Arial Nova" panose="020B0504020202020204" pitchFamily="34" charset="0"/>
              </a:rPr>
              <a:t>Transformateur Alimentation </a:t>
            </a:r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– Carte EPOS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 (26)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C6620C6-C80C-691B-34DC-9B69D891504D}"/>
              </a:ext>
            </a:extLst>
          </p:cNvPr>
          <p:cNvGrpSpPr/>
          <p:nvPr/>
        </p:nvGrpSpPr>
        <p:grpSpPr>
          <a:xfrm rot="5400000">
            <a:off x="3758894" y="1943516"/>
            <a:ext cx="360000" cy="360000"/>
            <a:chOff x="5013689" y="360442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6775BDF-7651-0D6D-298D-DBF1313263D4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480C312-DAF5-11CE-F2FA-8632259D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608" y="2741514"/>
            <a:ext cx="288000" cy="288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319" y="3112864"/>
            <a:ext cx="288000" cy="288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optique en mouvement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98F0CD1E-89E1-DFA7-FBAA-4E54E6CF9E61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37F5A08A-BEE9-45DF-FC81-F28AA089494D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9614AA8-90A9-BE78-3B0D-0133E188D68A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Viseur à l’arrêt</a:t>
              </a:r>
            </a:p>
          </p:txBody>
        </p: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63E8625E-A2F1-587D-FCF3-E014A3E9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27" y="1632266"/>
            <a:ext cx="434918" cy="15201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190" y="3741065"/>
            <a:ext cx="434918" cy="15201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377BAD26-459B-7811-D8C6-BBB2A5751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950" y="3748886"/>
            <a:ext cx="434918" cy="152010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97F28C8E-CCE9-061E-8817-02886AB2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24" y="1791506"/>
            <a:ext cx="434918" cy="15201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5202B1D4-055A-07CA-8794-21933E87169F}"/>
              </a:ext>
            </a:extLst>
          </p:cNvPr>
          <p:cNvGrpSpPr/>
          <p:nvPr/>
        </p:nvGrpSpPr>
        <p:grpSpPr>
          <a:xfrm>
            <a:off x="1937802" y="1913089"/>
            <a:ext cx="360000" cy="360000"/>
            <a:chOff x="7467428" y="267756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FF887CC4-5FBD-DBA0-C24F-8155E397552A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66B02CD-075E-8928-231C-7C38AF5FD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5202B1D4-055A-07CA-8794-21933E87169F}"/>
              </a:ext>
            </a:extLst>
          </p:cNvPr>
          <p:cNvGrpSpPr/>
          <p:nvPr/>
        </p:nvGrpSpPr>
        <p:grpSpPr>
          <a:xfrm>
            <a:off x="10702146" y="3468253"/>
            <a:ext cx="252000" cy="252000"/>
            <a:chOff x="7467428" y="2677562"/>
            <a:chExt cx="1800000" cy="1800000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F887CC4-5FBD-DBA0-C24F-8155E397552A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766B02CD-075E-8928-231C-7C38AF5FD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6613513" y="4433721"/>
            <a:ext cx="216000" cy="216000"/>
            <a:chOff x="5404964" y="439613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03217" y="1884363"/>
            <a:ext cx="351246" cy="0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03217" y="1903819"/>
            <a:ext cx="0" cy="2979911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03217" y="4883730"/>
            <a:ext cx="6523916" cy="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6727133" y="4641307"/>
            <a:ext cx="0" cy="242423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10879297" y="1187777"/>
            <a:ext cx="0" cy="2280477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11404" y="1187777"/>
            <a:ext cx="10667893" cy="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18178" y="1722751"/>
            <a:ext cx="351246" cy="0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11404" y="1187777"/>
            <a:ext cx="0" cy="534975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Image 88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23" y="4775512"/>
            <a:ext cx="252000" cy="88078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424" y="3260464"/>
            <a:ext cx="252000" cy="880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1" name="ZoneTexte 90"/>
              <p:cNvSpPr txBox="1"/>
              <p:nvPr/>
            </p:nvSpPr>
            <p:spPr>
              <a:xfrm>
                <a:off x="2525337" y="3781040"/>
                <a:ext cx="63838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337" y="3781040"/>
                <a:ext cx="638380" cy="161583"/>
              </a:xfrm>
              <a:prstGeom prst="rect">
                <a:avLst/>
              </a:prstGeom>
              <a:blipFill>
                <a:blip r:embed="rId14"/>
                <a:stretch>
                  <a:fillRect l="-4762" r="-3810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ZoneTexte 91"/>
              <p:cNvSpPr txBox="1"/>
              <p:nvPr/>
            </p:nvSpPr>
            <p:spPr>
              <a:xfrm>
                <a:off x="4694878" y="3733222"/>
                <a:ext cx="63838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78" y="3733222"/>
                <a:ext cx="638380" cy="161583"/>
              </a:xfrm>
              <a:prstGeom prst="rect">
                <a:avLst/>
              </a:prstGeom>
              <a:blipFill>
                <a:blip r:embed="rId14"/>
                <a:stretch>
                  <a:fillRect l="-4762" r="-3810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/>
              <p:cNvSpPr txBox="1"/>
              <p:nvPr/>
            </p:nvSpPr>
            <p:spPr>
              <a:xfrm>
                <a:off x="6798395" y="3926892"/>
                <a:ext cx="73981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05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95" y="3926892"/>
                <a:ext cx="739818" cy="161583"/>
              </a:xfrm>
              <a:prstGeom prst="rect">
                <a:avLst/>
              </a:prstGeom>
              <a:blipFill>
                <a:blip r:embed="rId15"/>
                <a:stretch>
                  <a:fillRect l="-4098" r="-820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/>
              <p:cNvSpPr txBox="1"/>
              <p:nvPr/>
            </p:nvSpPr>
            <p:spPr>
              <a:xfrm>
                <a:off x="8960940" y="3956407"/>
                <a:ext cx="62549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050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940" y="3956407"/>
                <a:ext cx="625492" cy="161583"/>
              </a:xfrm>
              <a:prstGeom prst="rect">
                <a:avLst/>
              </a:prstGeom>
              <a:blipFill>
                <a:blip r:embed="rId16"/>
                <a:stretch>
                  <a:fillRect l="-4854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Image 94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333" y="3260167"/>
            <a:ext cx="360000" cy="360000"/>
          </a:xfrm>
          <a:prstGeom prst="rect">
            <a:avLst/>
          </a:prstGeom>
        </p:spPr>
      </p:pic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324302" y="37071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329415" y="3755041"/>
            <a:ext cx="70371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050" dirty="0" smtClean="0"/>
              <a:t>Prise secteur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69599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0C6D2-DFC0-9399-D638-12BCEE3C6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80389B1-3435-E127-B57E-11F21AB4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cinématique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E0C330-5E1F-1548-28B4-7374B1AD3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71DC29-8E09-843A-7D38-55D5CE44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20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42680880-0869-F3FB-1288-A1CBEE08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Modélisation cinématique</a:t>
            </a:r>
            <a:br>
              <a:rPr lang="fr-FR" sz="2800" dirty="0"/>
            </a:br>
            <a:r>
              <a:rPr lang="fr-FR" sz="2800" dirty="0"/>
              <a:t>Schéma d’architecture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8A66116-0BCA-F0BA-8B7C-35F8CB1EC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4630" y="1071921"/>
            <a:ext cx="5576419" cy="1028271"/>
          </a:xfrm>
        </p:spPr>
        <p:txBody>
          <a:bodyPr/>
          <a:lstStyle/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fr-FR" dirty="0"/>
              <a:t> Représenter l’architecture des liaisons du système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fr-FR" dirty="0"/>
              <a:t> Concevoir les liaisons d’un système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CE0E2C-D0A9-D6BC-E70F-8E292A82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Espace réservé du contenu 11">
                <a:extLst>
                  <a:ext uri="{FF2B5EF4-FFF2-40B4-BE49-F238E27FC236}">
                    <a16:creationId xmlns:a16="http://schemas.microsoft.com/office/drawing/2014/main" id="{C0A142C9-F62B-BF4C-7120-55DC3ADBF6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8883" y="1073050"/>
                <a:ext cx="5576419" cy="498485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r-FR" sz="1400" b="1" dirty="0"/>
                  <a:t>Méthode statique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=3−18+30=15</m:t>
                    </m:r>
                  </m:oMath>
                </a14:m>
                <a:endParaRPr lang="fr-FR" sz="1400" dirty="0"/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fr-FR" sz="140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1 et 0</a:t>
                </a:r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2 et 1</a:t>
                </a:r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3 et 2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=3×6</m:t>
                    </m:r>
                  </m:oMath>
                </a14:m>
                <a:endParaRPr lang="fr-FR" sz="1400" b="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On peut isoler les pièces 1, 2 et 3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=6×5</m:t>
                    </m:r>
                  </m:oMath>
                </a14:m>
                <a:endParaRPr lang="fr-FR" sz="1400" b="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6 liaisons pivot, 5 inconnues statiques dans une liaison pivot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dirty="0"/>
                  <a:t> L’hyperstatisme permet de garantir une plus grande rigidité du mécanisme.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b="1" dirty="0"/>
                  <a:t> Il faut s’assure d’une excellente </a:t>
                </a:r>
                <a:r>
                  <a:rPr lang="fr-FR" sz="1400" b="1" dirty="0" err="1"/>
                  <a:t>coaxialité</a:t>
                </a:r>
                <a:r>
                  <a:rPr lang="fr-FR" sz="1400" b="1" dirty="0"/>
                  <a:t> entre  les liaisons pivot pour garantir l’assemblage et le fonctionnement du système. </a:t>
                </a:r>
              </a:p>
              <a:p>
                <a:pPr marL="0" indent="0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endParaRPr lang="fr-FR" sz="1400" b="1" dirty="0"/>
              </a:p>
            </p:txBody>
          </p:sp>
        </mc:Choice>
        <mc:Fallback xmlns="">
          <p:sp>
            <p:nvSpPr>
              <p:cNvPr id="63" name="Espace réservé du contenu 11">
                <a:extLst>
                  <a:ext uri="{FF2B5EF4-FFF2-40B4-BE49-F238E27FC236}">
                    <a16:creationId xmlns:a16="http://schemas.microsoft.com/office/drawing/2014/main" id="{C0A142C9-F62B-BF4C-7120-55DC3ADB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83" y="1073050"/>
                <a:ext cx="5576419" cy="4984850"/>
              </a:xfrm>
              <a:prstGeom prst="rect">
                <a:avLst/>
              </a:prstGeom>
              <a:blipFill>
                <a:blip r:embed="rId2"/>
                <a:stretch>
                  <a:fillRect l="-1967" b="-1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73B04E68-7BC6-C920-F647-75BFC0000F7F}"/>
              </a:ext>
            </a:extLst>
          </p:cNvPr>
          <p:cNvGrpSpPr/>
          <p:nvPr/>
        </p:nvGrpSpPr>
        <p:grpSpPr>
          <a:xfrm>
            <a:off x="384630" y="2183244"/>
            <a:ext cx="3992461" cy="3710213"/>
            <a:chOff x="4616688" y="1394574"/>
            <a:chExt cx="3992461" cy="3710213"/>
          </a:xfrm>
        </p:grpSpPr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6803B439-B5CA-BB90-A6AF-8A936B074DAE}"/>
                </a:ext>
              </a:extLst>
            </p:cNvPr>
            <p:cNvGrpSpPr/>
            <p:nvPr/>
          </p:nvGrpSpPr>
          <p:grpSpPr>
            <a:xfrm>
              <a:off x="6085840" y="4112332"/>
              <a:ext cx="867406" cy="500534"/>
              <a:chOff x="5676900" y="1818819"/>
              <a:chExt cx="867406" cy="500534"/>
            </a:xfrm>
          </p:grpSpPr>
          <p:sp>
            <p:nvSpPr>
              <p:cNvPr id="65" name="Cylindre 64">
                <a:extLst>
                  <a:ext uri="{FF2B5EF4-FFF2-40B4-BE49-F238E27FC236}">
                    <a16:creationId xmlns:a16="http://schemas.microsoft.com/office/drawing/2014/main" id="{B55E31EF-750B-5C45-AF4D-9A2F2E930A28}"/>
                  </a:ext>
                </a:extLst>
              </p:cNvPr>
              <p:cNvSpPr/>
              <p:nvPr/>
            </p:nvSpPr>
            <p:spPr>
              <a:xfrm rot="7309303">
                <a:off x="5988000" y="1846438"/>
                <a:ext cx="216000" cy="432000"/>
              </a:xfrm>
              <a:prstGeom prst="can">
                <a:avLst>
                  <a:gd name="adj" fmla="val 52625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E09F5673-975B-94FB-4884-77A5D244BA10}"/>
                  </a:ext>
                </a:extLst>
              </p:cNvPr>
              <p:cNvGrpSpPr/>
              <p:nvPr/>
            </p:nvGrpSpPr>
            <p:grpSpPr>
              <a:xfrm>
                <a:off x="5676900" y="1818819"/>
                <a:ext cx="867406" cy="500534"/>
                <a:chOff x="5676900" y="1818819"/>
                <a:chExt cx="867406" cy="500534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B0B38998-DAFB-CF9C-3F9C-8D78C8B00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26413" y="2148948"/>
                  <a:ext cx="317893" cy="170405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23C78CD4-995E-2B6D-16B5-E07DD0A09D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76900" y="1818819"/>
                  <a:ext cx="224593" cy="130584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1FF8C4F-321D-9603-D9CD-3882F5CC4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94666" y="2075134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28B4A063-E12D-2C6B-B8D2-E61F846E3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27140" y="1856779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71" name="Cylindre 70">
              <a:extLst>
                <a:ext uri="{FF2B5EF4-FFF2-40B4-BE49-F238E27FC236}">
                  <a16:creationId xmlns:a16="http://schemas.microsoft.com/office/drawing/2014/main" id="{D76DE8EE-4931-4A29-6651-48B8DB5ADAE7}"/>
                </a:ext>
              </a:extLst>
            </p:cNvPr>
            <p:cNvSpPr/>
            <p:nvPr/>
          </p:nvSpPr>
          <p:spPr>
            <a:xfrm rot="7309303">
              <a:off x="5344552" y="2711926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DD2653B-979E-362B-A36A-CBFC3B10D085}"/>
                </a:ext>
              </a:extLst>
            </p:cNvPr>
            <p:cNvGrpSpPr/>
            <p:nvPr/>
          </p:nvGrpSpPr>
          <p:grpSpPr>
            <a:xfrm>
              <a:off x="5033452" y="2684307"/>
              <a:ext cx="1769048" cy="1034829"/>
              <a:chOff x="5676900" y="1818819"/>
              <a:chExt cx="1769048" cy="1034829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2378DD5B-9B72-3956-BDBC-52EA3EDAE802}"/>
                  </a:ext>
                </a:extLst>
              </p:cNvPr>
              <p:cNvCxnSpPr>
                <a:cxnSpLocks/>
                <a:stCxn id="85" idx="3"/>
              </p:cNvCxnSpPr>
              <p:nvPr/>
            </p:nvCxnSpPr>
            <p:spPr>
              <a:xfrm flipH="1" flipV="1">
                <a:off x="6226413" y="2148948"/>
                <a:ext cx="1219535" cy="7047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CCC498E3-6A94-BBA7-5554-22C8454A09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EC87550A-8354-8FD9-48AB-ABBC1A66F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6CE07F56-1761-5399-0682-504663250F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A8177B41-36DB-08B5-F6AD-4A9BDF49BC3F}"/>
                </a:ext>
              </a:extLst>
            </p:cNvPr>
            <p:cNvGrpSpPr/>
            <p:nvPr/>
          </p:nvGrpSpPr>
          <p:grpSpPr>
            <a:xfrm>
              <a:off x="5380982" y="3695228"/>
              <a:ext cx="712431" cy="475384"/>
              <a:chOff x="5624049" y="1788090"/>
              <a:chExt cx="712431" cy="475384"/>
            </a:xfrm>
          </p:grpSpPr>
          <p:sp>
            <p:nvSpPr>
              <p:cNvPr id="78" name="Cylindre 77">
                <a:extLst>
                  <a:ext uri="{FF2B5EF4-FFF2-40B4-BE49-F238E27FC236}">
                    <a16:creationId xmlns:a16="http://schemas.microsoft.com/office/drawing/2014/main" id="{2E130D83-2105-62E6-D573-2D47FF8DC951}"/>
                  </a:ext>
                </a:extLst>
              </p:cNvPr>
              <p:cNvSpPr/>
              <p:nvPr/>
            </p:nvSpPr>
            <p:spPr>
              <a:xfrm rot="7309303">
                <a:off x="5988000" y="1846438"/>
                <a:ext cx="216000" cy="432000"/>
              </a:xfrm>
              <a:prstGeom prst="can">
                <a:avLst>
                  <a:gd name="adj" fmla="val 52625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E482FBED-1AE4-8CFA-1D41-19355DC40FA2}"/>
                  </a:ext>
                </a:extLst>
              </p:cNvPr>
              <p:cNvGrpSpPr/>
              <p:nvPr/>
            </p:nvGrpSpPr>
            <p:grpSpPr>
              <a:xfrm>
                <a:off x="5624049" y="1788090"/>
                <a:ext cx="712431" cy="475384"/>
                <a:chOff x="5624049" y="1788090"/>
                <a:chExt cx="712431" cy="475384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C231FC45-F105-DA5B-7D42-8605079C6E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26413" y="2148948"/>
                  <a:ext cx="110067" cy="63996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F5BCEB0C-0D3C-5FE2-E3E3-60867EA35E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24049" y="1788090"/>
                  <a:ext cx="277444" cy="161313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58428FAC-E9A7-7747-10A5-C80DE126C3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94666" y="2075134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A278E0D1-98CA-7C9F-7AE7-2EBD94E88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27140" y="1856779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38FF7C7D-5850-17F5-58F5-BC38F1D1B241}"/>
                </a:ext>
              </a:extLst>
            </p:cNvPr>
            <p:cNvGrpSpPr/>
            <p:nvPr/>
          </p:nvGrpSpPr>
          <p:grpSpPr>
            <a:xfrm>
              <a:off x="6717174" y="3627369"/>
              <a:ext cx="494730" cy="406695"/>
              <a:chOff x="5827140" y="1856779"/>
              <a:chExt cx="494730" cy="406695"/>
            </a:xfrm>
          </p:grpSpPr>
          <p:sp>
            <p:nvSpPr>
              <p:cNvPr id="85" name="Cylindre 84">
                <a:extLst>
                  <a:ext uri="{FF2B5EF4-FFF2-40B4-BE49-F238E27FC236}">
                    <a16:creationId xmlns:a16="http://schemas.microsoft.com/office/drawing/2014/main" id="{6DC4E7A4-9D59-48B5-EEE6-68E12388939B}"/>
                  </a:ext>
                </a:extLst>
              </p:cNvPr>
              <p:cNvSpPr/>
              <p:nvPr/>
            </p:nvSpPr>
            <p:spPr>
              <a:xfrm rot="7309303">
                <a:off x="5988000" y="1846438"/>
                <a:ext cx="216000" cy="432000"/>
              </a:xfrm>
              <a:prstGeom prst="can">
                <a:avLst>
                  <a:gd name="adj" fmla="val 52625"/>
                </a:avLst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86" name="Groupe 85">
                <a:extLst>
                  <a:ext uri="{FF2B5EF4-FFF2-40B4-BE49-F238E27FC236}">
                    <a16:creationId xmlns:a16="http://schemas.microsoft.com/office/drawing/2014/main" id="{7349EC00-E634-DBC5-5CA3-37A4127DC836}"/>
                  </a:ext>
                </a:extLst>
              </p:cNvPr>
              <p:cNvGrpSpPr/>
              <p:nvPr/>
            </p:nvGrpSpPr>
            <p:grpSpPr>
              <a:xfrm>
                <a:off x="5827140" y="1856779"/>
                <a:ext cx="494730" cy="406695"/>
                <a:chOff x="5827140" y="1856779"/>
                <a:chExt cx="494730" cy="406695"/>
              </a:xfrm>
            </p:grpSpPr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27F62CB1-982D-0AC3-7099-459F4CF07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94666" y="2075134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8" name="Connecteur droit 87">
                  <a:extLst>
                    <a:ext uri="{FF2B5EF4-FFF2-40B4-BE49-F238E27FC236}">
                      <a16:creationId xmlns:a16="http://schemas.microsoft.com/office/drawing/2014/main" id="{A1ECEEE5-9FBD-DC3F-E469-B31A4E1E6D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27140" y="1856779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78F8384E-FD2C-DBE4-0D0B-B93F9119FA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8802" y="3977248"/>
              <a:ext cx="340884" cy="199774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B8CAD99F-6F0A-43C5-0AC0-B16C45AC0A05}"/>
                </a:ext>
              </a:extLst>
            </p:cNvPr>
            <p:cNvSpPr/>
            <p:nvPr/>
          </p:nvSpPr>
          <p:spPr>
            <a:xfrm>
              <a:off x="5880688" y="3571799"/>
              <a:ext cx="224593" cy="218355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2060"/>
                  </a:solidFill>
                </a:rPr>
                <a:t>M</a:t>
              </a:r>
              <a:endParaRPr lang="fr-FR" b="1" dirty="0">
                <a:solidFill>
                  <a:srgbClr val="002060"/>
                </a:solidFill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72BBBE5C-3684-1EF8-EEC3-E0FE73702F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7799" y="4384952"/>
              <a:ext cx="293551" cy="17203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2" name="Parallélogramme 91">
              <a:extLst>
                <a:ext uri="{FF2B5EF4-FFF2-40B4-BE49-F238E27FC236}">
                  <a16:creationId xmlns:a16="http://schemas.microsoft.com/office/drawing/2014/main" id="{506699A1-3F39-BE27-D99D-8EF6F4023E74}"/>
                </a:ext>
              </a:extLst>
            </p:cNvPr>
            <p:cNvSpPr/>
            <p:nvPr/>
          </p:nvSpPr>
          <p:spPr>
            <a:xfrm rot="12600000" flipV="1">
              <a:off x="5358211" y="4393960"/>
              <a:ext cx="965674" cy="364196"/>
            </a:xfrm>
            <a:prstGeom prst="parallelogram">
              <a:avLst>
                <a:gd name="adj" fmla="val 56449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47468905-5DA6-7BAB-1D40-B3306A5B9000}"/>
                </a:ext>
              </a:extLst>
            </p:cNvPr>
            <p:cNvSpPr/>
            <p:nvPr/>
          </p:nvSpPr>
          <p:spPr>
            <a:xfrm>
              <a:off x="5779011" y="4510368"/>
              <a:ext cx="75308" cy="133262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rgbClr val="002060"/>
                </a:solidFill>
              </a:endParaRPr>
            </a:p>
          </p:txBody>
        </p: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FC4B4850-968F-45AC-1D9A-8B4299A61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8113" y="3017520"/>
              <a:ext cx="0" cy="677708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0FC71170-1717-AC01-3FDB-A6E4184DE6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9248" y="3934955"/>
              <a:ext cx="0" cy="688071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B7A2182A-CF77-141E-73D8-BFE1E2A344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21523" y="3924795"/>
              <a:ext cx="260820" cy="151647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4B56B8C3-3EAE-BCCA-8503-9BE678C11F14}"/>
                </a:ext>
              </a:extLst>
            </p:cNvPr>
            <p:cNvCxnSpPr>
              <a:cxnSpLocks/>
            </p:cNvCxnSpPr>
            <p:nvPr/>
          </p:nvCxnSpPr>
          <p:spPr>
            <a:xfrm>
              <a:off x="5033452" y="1864053"/>
              <a:ext cx="5668" cy="820254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8" name="Cylindre 97">
              <a:extLst>
                <a:ext uri="{FF2B5EF4-FFF2-40B4-BE49-F238E27FC236}">
                  <a16:creationId xmlns:a16="http://schemas.microsoft.com/office/drawing/2014/main" id="{24E785D4-0CBE-0C2C-0584-89FEE9AE23B4}"/>
                </a:ext>
              </a:extLst>
            </p:cNvPr>
            <p:cNvSpPr/>
            <p:nvPr/>
          </p:nvSpPr>
          <p:spPr>
            <a:xfrm rot="7309303">
              <a:off x="4989908" y="1559221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6AB74F2B-B93C-2EE8-054F-4B7A17A47AA1}"/>
                </a:ext>
              </a:extLst>
            </p:cNvPr>
            <p:cNvCxnSpPr>
              <a:cxnSpLocks/>
            </p:cNvCxnSpPr>
            <p:nvPr/>
          </p:nvCxnSpPr>
          <p:spPr>
            <a:xfrm>
              <a:off x="7377320" y="3262999"/>
              <a:ext cx="5668" cy="820254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Cylindre 99">
              <a:extLst>
                <a:ext uri="{FF2B5EF4-FFF2-40B4-BE49-F238E27FC236}">
                  <a16:creationId xmlns:a16="http://schemas.microsoft.com/office/drawing/2014/main" id="{9D5C0F03-1E7E-6878-349E-CC6D28AED53A}"/>
                </a:ext>
              </a:extLst>
            </p:cNvPr>
            <p:cNvSpPr/>
            <p:nvPr/>
          </p:nvSpPr>
          <p:spPr>
            <a:xfrm rot="7309303">
              <a:off x="7333776" y="2958167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358B9CC-EB4F-9BC0-79C2-0702948E8D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81442" y="1889113"/>
              <a:ext cx="1976800" cy="117116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25F7DC2B-7216-F3D1-6F5A-20A769A0AE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64617" y="3259549"/>
              <a:ext cx="194839" cy="1154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5216109C-3467-AEB1-30B8-6259816DB2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558" y="1550349"/>
              <a:ext cx="194839" cy="1154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4E57548-D1BB-85FD-677D-55E8A6098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795" y="1551528"/>
              <a:ext cx="127204" cy="1883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253B6294-7607-7299-4701-B0FAB3BB7B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5" y="1780128"/>
              <a:ext cx="127204" cy="1883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21442DCD-B479-D00D-6689-C9458DA90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6686" y="2945245"/>
              <a:ext cx="127204" cy="1883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C662F27D-9F32-E7E9-1C31-007EF83B5F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0050" y="3186642"/>
              <a:ext cx="127204" cy="1883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Parallélogramme 107">
              <a:extLst>
                <a:ext uri="{FF2B5EF4-FFF2-40B4-BE49-F238E27FC236}">
                  <a16:creationId xmlns:a16="http://schemas.microsoft.com/office/drawing/2014/main" id="{4FC170EE-3B64-7A7B-7910-9A29E569D7BB}"/>
                </a:ext>
              </a:extLst>
            </p:cNvPr>
            <p:cNvSpPr/>
            <p:nvPr/>
          </p:nvSpPr>
          <p:spPr>
            <a:xfrm rot="16200000" flipV="1">
              <a:off x="4559783" y="1451479"/>
              <a:ext cx="311550" cy="197740"/>
            </a:xfrm>
            <a:prstGeom prst="parallelogram">
              <a:avLst>
                <a:gd name="adj" fmla="val 65507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Parallélogramme 108">
              <a:extLst>
                <a:ext uri="{FF2B5EF4-FFF2-40B4-BE49-F238E27FC236}">
                  <a16:creationId xmlns:a16="http://schemas.microsoft.com/office/drawing/2014/main" id="{851E28DD-C851-06E0-D01E-A6C8AFAABC3E}"/>
                </a:ext>
              </a:extLst>
            </p:cNvPr>
            <p:cNvSpPr/>
            <p:nvPr/>
          </p:nvSpPr>
          <p:spPr>
            <a:xfrm rot="16200000" flipV="1">
              <a:off x="7676115" y="3307325"/>
              <a:ext cx="311550" cy="197740"/>
            </a:xfrm>
            <a:prstGeom prst="parallelogram">
              <a:avLst>
                <a:gd name="adj" fmla="val 65507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6AD612AC-0828-5FCC-9C3E-B8D11CF3CA3E}"/>
                </a:ext>
              </a:extLst>
            </p:cNvPr>
            <p:cNvSpPr/>
            <p:nvPr/>
          </p:nvSpPr>
          <p:spPr>
            <a:xfrm>
              <a:off x="5428798" y="2524259"/>
              <a:ext cx="224593" cy="218355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2060"/>
                  </a:solidFill>
                </a:rPr>
                <a:t>M</a:t>
              </a:r>
              <a:endParaRPr lang="fr-FR" b="1" dirty="0">
                <a:solidFill>
                  <a:srgbClr val="002060"/>
                </a:solidFill>
              </a:endParaRPr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334FE5BA-5894-2DAE-F3C2-54FC77D24481}"/>
                </a:ext>
              </a:extLst>
            </p:cNvPr>
            <p:cNvSpPr/>
            <p:nvPr/>
          </p:nvSpPr>
          <p:spPr>
            <a:xfrm>
              <a:off x="6189892" y="2136269"/>
              <a:ext cx="224593" cy="21835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fr-F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F09D3F79-8D4A-C12C-4FFF-EC802B9C9762}"/>
                </a:ext>
              </a:extLst>
            </p:cNvPr>
            <p:cNvSpPr/>
            <p:nvPr/>
          </p:nvSpPr>
          <p:spPr>
            <a:xfrm>
              <a:off x="7453363" y="3894317"/>
              <a:ext cx="224593" cy="218355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B050"/>
                  </a:solidFill>
                </a:rPr>
                <a:t>1</a:t>
              </a:r>
              <a:endParaRPr lang="fr-FR" b="1" dirty="0">
                <a:solidFill>
                  <a:srgbClr val="00B050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6CBB3462-FBCB-53E5-2ADD-3AA109CB5496}"/>
                </a:ext>
              </a:extLst>
            </p:cNvPr>
            <p:cNvSpPr/>
            <p:nvPr/>
          </p:nvSpPr>
          <p:spPr>
            <a:xfrm>
              <a:off x="6979062" y="4556987"/>
              <a:ext cx="224593" cy="218355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2060"/>
                  </a:solidFill>
                </a:rPr>
                <a:t>2</a:t>
              </a:r>
              <a:endParaRPr lang="fr-FR" b="1" dirty="0">
                <a:solidFill>
                  <a:srgbClr val="002060"/>
                </a:solidFill>
              </a:endParaRP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8DE06AAA-2B03-9D44-3B91-7404D9C40BB7}"/>
                </a:ext>
              </a:extLst>
            </p:cNvPr>
            <p:cNvSpPr/>
            <p:nvPr/>
          </p:nvSpPr>
          <p:spPr>
            <a:xfrm>
              <a:off x="5647675" y="4886432"/>
              <a:ext cx="224593" cy="218355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C00000"/>
                  </a:solidFill>
                </a:rPr>
                <a:t>3</a:t>
              </a:r>
              <a:endParaRPr lang="fr-FR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A831125E-5DC8-43F4-57A4-D9FCB9549AA2}"/>
                </a:ext>
              </a:extLst>
            </p:cNvPr>
            <p:cNvCxnSpPr>
              <a:cxnSpLocks/>
            </p:cNvCxnSpPr>
            <p:nvPr/>
          </p:nvCxnSpPr>
          <p:spPr>
            <a:xfrm>
              <a:off x="7801334" y="3406195"/>
              <a:ext cx="474620" cy="27478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0A347EE0-E4CE-162C-A532-A2B283008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1890" y="2616628"/>
              <a:ext cx="0" cy="83632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DBFFA873-C81F-35EC-CA5F-99BAD7827821}"/>
                    </a:ext>
                  </a:extLst>
                </p:cNvPr>
                <p:cNvSpPr txBox="1"/>
                <p:nvPr/>
              </p:nvSpPr>
              <p:spPr>
                <a:xfrm>
                  <a:off x="7982617" y="3259549"/>
                  <a:ext cx="62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DBFFA873-C81F-35EC-CA5F-99BAD78278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617" y="3259549"/>
                  <a:ext cx="626532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ZoneTexte 117">
                  <a:extLst>
                    <a:ext uri="{FF2B5EF4-FFF2-40B4-BE49-F238E27FC236}">
                      <a16:creationId xmlns:a16="http://schemas.microsoft.com/office/drawing/2014/main" id="{0CFDF03B-5202-ED87-19F7-A8C9A04ED83A}"/>
                    </a:ext>
                  </a:extLst>
                </p:cNvPr>
                <p:cNvSpPr txBox="1"/>
                <p:nvPr/>
              </p:nvSpPr>
              <p:spPr>
                <a:xfrm>
                  <a:off x="7714148" y="2451405"/>
                  <a:ext cx="62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18" name="ZoneTexte 117">
                  <a:extLst>
                    <a:ext uri="{FF2B5EF4-FFF2-40B4-BE49-F238E27FC236}">
                      <a16:creationId xmlns:a16="http://schemas.microsoft.com/office/drawing/2014/main" id="{0CFDF03B-5202-ED87-19F7-A8C9A04ED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148" y="2451405"/>
                  <a:ext cx="626532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Connecteur droit avec flèche 118">
              <a:extLst>
                <a:ext uri="{FF2B5EF4-FFF2-40B4-BE49-F238E27FC236}">
                  <a16:creationId xmlns:a16="http://schemas.microsoft.com/office/drawing/2014/main" id="{DD46D12F-9E02-BCC4-E6CE-52FD0393C7CD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>
              <a:off x="7468139" y="3341428"/>
              <a:ext cx="462621" cy="30284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BEFAA093-C37A-557D-7102-DDD2E58CA98F}"/>
                    </a:ext>
                  </a:extLst>
                </p:cNvPr>
                <p:cNvSpPr txBox="1"/>
                <p:nvPr/>
              </p:nvSpPr>
              <p:spPr>
                <a:xfrm>
                  <a:off x="7231804" y="3590545"/>
                  <a:ext cx="62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BEFAA093-C37A-557D-7102-DDD2E58CA9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804" y="3590545"/>
                  <a:ext cx="626532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837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42680880-0869-F3FB-1288-A1CBEE08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Modélisation cinématique</a:t>
            </a:r>
            <a:br>
              <a:rPr lang="fr-FR" sz="3200" dirty="0"/>
            </a:br>
            <a:r>
              <a:rPr lang="fr-FR" sz="3200" dirty="0"/>
              <a:t>Schéma cinématique minimal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8A66116-0BCA-F0BA-8B7C-35F8CB1EC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4630" y="1071921"/>
            <a:ext cx="5576419" cy="1028271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fr-FR" dirty="0"/>
              <a:t> Déterminer les lois de mouvement (en cinématique ou dynamique)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CE0E2C-D0A9-D6BC-E70F-8E292A82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Espace réservé du contenu 11">
                <a:extLst>
                  <a:ext uri="{FF2B5EF4-FFF2-40B4-BE49-F238E27FC236}">
                    <a16:creationId xmlns:a16="http://schemas.microsoft.com/office/drawing/2014/main" id="{C0A142C9-F62B-BF4C-7120-55DC3ADBF6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8883" y="1073050"/>
                <a:ext cx="5576419" cy="498485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r-FR" sz="1400" b="1" dirty="0"/>
                  <a:t>Méthode statique 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b="1" dirty="0"/>
                  <a:t> Remarque : aucun intérêt de déterminer  l’hyperstatisme sur une chaîne ouverte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=3−18+15=0</m:t>
                    </m:r>
                  </m:oMath>
                </a14:m>
                <a:endParaRPr lang="fr-FR" sz="1400" dirty="0"/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fr-FR" sz="140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1 et 0</a:t>
                </a:r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2 et 1</a:t>
                </a:r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3 et 2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=3×6</m:t>
                    </m:r>
                  </m:oMath>
                </a14:m>
                <a:endParaRPr lang="fr-FR" sz="1400" b="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On peut isoler les pièces 1, 2 et 3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=3×5</m:t>
                    </m:r>
                  </m:oMath>
                </a14:m>
                <a:endParaRPr lang="fr-FR" sz="1400" b="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3 liaisons pivot, 5 inconnues statiques dans une liaison pivot</a:t>
                </a:r>
              </a:p>
            </p:txBody>
          </p:sp>
        </mc:Choice>
        <mc:Fallback xmlns="">
          <p:sp>
            <p:nvSpPr>
              <p:cNvPr id="63" name="Espace réservé du contenu 11">
                <a:extLst>
                  <a:ext uri="{FF2B5EF4-FFF2-40B4-BE49-F238E27FC236}">
                    <a16:creationId xmlns:a16="http://schemas.microsoft.com/office/drawing/2014/main" id="{C0A142C9-F62B-BF4C-7120-55DC3ADB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83" y="1073050"/>
                <a:ext cx="5576419" cy="4984850"/>
              </a:xfrm>
              <a:prstGeom prst="rect">
                <a:avLst/>
              </a:prstGeom>
              <a:blipFill>
                <a:blip r:embed="rId2"/>
                <a:stretch>
                  <a:fillRect l="-1967" r="-12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6803B439-B5CA-BB90-A6AF-8A936B074DAE}"/>
              </a:ext>
            </a:extLst>
          </p:cNvPr>
          <p:cNvGrpSpPr/>
          <p:nvPr/>
        </p:nvGrpSpPr>
        <p:grpSpPr>
          <a:xfrm>
            <a:off x="1853782" y="4901002"/>
            <a:ext cx="867406" cy="500534"/>
            <a:chOff x="5676900" y="1818819"/>
            <a:chExt cx="867406" cy="500534"/>
          </a:xfrm>
        </p:grpSpPr>
        <p:sp>
          <p:nvSpPr>
            <p:cNvPr id="65" name="Cylindre 64">
              <a:extLst>
                <a:ext uri="{FF2B5EF4-FFF2-40B4-BE49-F238E27FC236}">
                  <a16:creationId xmlns:a16="http://schemas.microsoft.com/office/drawing/2014/main" id="{B55E31EF-750B-5C45-AF4D-9A2F2E930A2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E09F5673-975B-94FB-4884-77A5D244BA10}"/>
                </a:ext>
              </a:extLst>
            </p:cNvPr>
            <p:cNvGrpSpPr/>
            <p:nvPr/>
          </p:nvGrpSpPr>
          <p:grpSpPr>
            <a:xfrm>
              <a:off x="5676900" y="1818819"/>
              <a:ext cx="867406" cy="500534"/>
              <a:chOff x="5676900" y="1818819"/>
              <a:chExt cx="867406" cy="500534"/>
            </a:xfrm>
          </p:grpSpPr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0B38998-DAFB-CF9C-3F9C-8D78C8B008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17893" cy="170405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3C78CD4-995E-2B6D-16B5-E07DD0A09D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31FF8C4F-321D-9603-D9CD-3882F5CC4D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28B4A063-E12D-2C6B-B8D2-E61F846E32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2378DD5B-9B72-3956-BDBC-52EA3EDAE802}"/>
              </a:ext>
            </a:extLst>
          </p:cNvPr>
          <p:cNvCxnSpPr>
            <a:cxnSpLocks/>
            <a:stCxn id="85" idx="3"/>
          </p:cNvCxnSpPr>
          <p:nvPr/>
        </p:nvCxnSpPr>
        <p:spPr>
          <a:xfrm flipH="1" flipV="1">
            <a:off x="2238215" y="4315830"/>
            <a:ext cx="332227" cy="191976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38FF7C7D-5850-17F5-58F5-BC38F1D1B241}"/>
              </a:ext>
            </a:extLst>
          </p:cNvPr>
          <p:cNvGrpSpPr/>
          <p:nvPr/>
        </p:nvGrpSpPr>
        <p:grpSpPr>
          <a:xfrm>
            <a:off x="2485116" y="4416039"/>
            <a:ext cx="494730" cy="406695"/>
            <a:chOff x="5827140" y="1856779"/>
            <a:chExt cx="494730" cy="406695"/>
          </a:xfrm>
        </p:grpSpPr>
        <p:sp>
          <p:nvSpPr>
            <p:cNvPr id="85" name="Cylindre 84">
              <a:extLst>
                <a:ext uri="{FF2B5EF4-FFF2-40B4-BE49-F238E27FC236}">
                  <a16:creationId xmlns:a16="http://schemas.microsoft.com/office/drawing/2014/main" id="{6DC4E7A4-9D59-48B5-EEE6-68E12388939B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7349EC00-E634-DBC5-5CA3-37A4127DC836}"/>
                </a:ext>
              </a:extLst>
            </p:cNvPr>
            <p:cNvGrpSpPr/>
            <p:nvPr/>
          </p:nvGrpSpPr>
          <p:grpSpPr>
            <a:xfrm>
              <a:off x="5827140" y="1856779"/>
              <a:ext cx="494730" cy="406695"/>
              <a:chOff x="5827140" y="1856779"/>
              <a:chExt cx="494730" cy="406695"/>
            </a:xfrm>
          </p:grpSpPr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27F62CB1-982D-0AC3-7099-459F4CF07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A1ECEEE5-9FBD-DC3F-E469-B31A4E1E6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72BBBE5C-3684-1EF8-EEC3-E0FE73702FD1}"/>
              </a:ext>
            </a:extLst>
          </p:cNvPr>
          <p:cNvCxnSpPr>
            <a:cxnSpLocks/>
          </p:cNvCxnSpPr>
          <p:nvPr/>
        </p:nvCxnSpPr>
        <p:spPr>
          <a:xfrm flipH="1">
            <a:off x="1945741" y="5173622"/>
            <a:ext cx="293551" cy="17203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Parallélogramme 91">
            <a:extLst>
              <a:ext uri="{FF2B5EF4-FFF2-40B4-BE49-F238E27FC236}">
                <a16:creationId xmlns:a16="http://schemas.microsoft.com/office/drawing/2014/main" id="{506699A1-3F39-BE27-D99D-8EF6F4023E74}"/>
              </a:ext>
            </a:extLst>
          </p:cNvPr>
          <p:cNvSpPr/>
          <p:nvPr/>
        </p:nvSpPr>
        <p:spPr>
          <a:xfrm rot="12600000" flipV="1">
            <a:off x="1126153" y="5182630"/>
            <a:ext cx="965674" cy="364196"/>
          </a:xfrm>
          <a:prstGeom prst="parallelogram">
            <a:avLst>
              <a:gd name="adj" fmla="val 56449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47468905-5DA6-7BAB-1D40-B3306A5B9000}"/>
              </a:ext>
            </a:extLst>
          </p:cNvPr>
          <p:cNvSpPr/>
          <p:nvPr/>
        </p:nvSpPr>
        <p:spPr>
          <a:xfrm>
            <a:off x="1546953" y="5299038"/>
            <a:ext cx="75308" cy="133262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0FC71170-1717-AC01-3FDB-A6E4184DE6C3}"/>
              </a:ext>
            </a:extLst>
          </p:cNvPr>
          <p:cNvCxnSpPr>
            <a:cxnSpLocks/>
          </p:cNvCxnSpPr>
          <p:nvPr/>
        </p:nvCxnSpPr>
        <p:spPr>
          <a:xfrm flipH="1" flipV="1">
            <a:off x="2707190" y="4723625"/>
            <a:ext cx="0" cy="688071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B7A2182A-CF77-141E-73D8-BFE1E2A34492}"/>
              </a:ext>
            </a:extLst>
          </p:cNvPr>
          <p:cNvCxnSpPr>
            <a:cxnSpLocks/>
          </p:cNvCxnSpPr>
          <p:nvPr/>
        </p:nvCxnSpPr>
        <p:spPr>
          <a:xfrm flipH="1" flipV="1">
            <a:off x="2889465" y="4713465"/>
            <a:ext cx="260820" cy="15164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6AB74F2B-B93C-2EE8-054F-4B7A17A47AA1}"/>
              </a:ext>
            </a:extLst>
          </p:cNvPr>
          <p:cNvCxnSpPr>
            <a:cxnSpLocks/>
          </p:cNvCxnSpPr>
          <p:nvPr/>
        </p:nvCxnSpPr>
        <p:spPr>
          <a:xfrm>
            <a:off x="3145262" y="4051669"/>
            <a:ext cx="5668" cy="82025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Cylindre 99">
            <a:extLst>
              <a:ext uri="{FF2B5EF4-FFF2-40B4-BE49-F238E27FC236}">
                <a16:creationId xmlns:a16="http://schemas.microsoft.com/office/drawing/2014/main" id="{9D5C0F03-1E7E-6878-349E-CC6D28AED53A}"/>
              </a:ext>
            </a:extLst>
          </p:cNvPr>
          <p:cNvSpPr/>
          <p:nvPr/>
        </p:nvSpPr>
        <p:spPr>
          <a:xfrm rot="7309303">
            <a:off x="3101718" y="3746837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358B9CC-EB4F-9BC0-79C2-0702948E8D50}"/>
              </a:ext>
            </a:extLst>
          </p:cNvPr>
          <p:cNvCxnSpPr>
            <a:cxnSpLocks/>
          </p:cNvCxnSpPr>
          <p:nvPr/>
        </p:nvCxnSpPr>
        <p:spPr>
          <a:xfrm flipH="1" flipV="1">
            <a:off x="2747004" y="3683544"/>
            <a:ext cx="279180" cy="165401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25F7DC2B-7216-F3D1-6F5A-20A769A0AE40}"/>
              </a:ext>
            </a:extLst>
          </p:cNvPr>
          <p:cNvCxnSpPr>
            <a:cxnSpLocks/>
          </p:cNvCxnSpPr>
          <p:nvPr/>
        </p:nvCxnSpPr>
        <p:spPr>
          <a:xfrm flipH="1" flipV="1">
            <a:off x="3332559" y="4048219"/>
            <a:ext cx="194839" cy="115433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21442DCD-B479-D00D-6689-C9458DA907C3}"/>
              </a:ext>
            </a:extLst>
          </p:cNvPr>
          <p:cNvCxnSpPr>
            <a:cxnSpLocks/>
          </p:cNvCxnSpPr>
          <p:nvPr/>
        </p:nvCxnSpPr>
        <p:spPr>
          <a:xfrm flipH="1">
            <a:off x="2954628" y="3733915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C662F27D-9F32-E7E9-1C31-007EF83B5F5B}"/>
              </a:ext>
            </a:extLst>
          </p:cNvPr>
          <p:cNvCxnSpPr>
            <a:cxnSpLocks/>
          </p:cNvCxnSpPr>
          <p:nvPr/>
        </p:nvCxnSpPr>
        <p:spPr>
          <a:xfrm flipH="1">
            <a:off x="3297992" y="3975312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Parallélogramme 108">
            <a:extLst>
              <a:ext uri="{FF2B5EF4-FFF2-40B4-BE49-F238E27FC236}">
                <a16:creationId xmlns:a16="http://schemas.microsoft.com/office/drawing/2014/main" id="{851E28DD-C851-06E0-D01E-A6C8AFAABC3E}"/>
              </a:ext>
            </a:extLst>
          </p:cNvPr>
          <p:cNvSpPr/>
          <p:nvPr/>
        </p:nvSpPr>
        <p:spPr>
          <a:xfrm rot="16200000" flipV="1">
            <a:off x="3444057" y="4095995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6AD612AC-0828-5FCC-9C3E-B8D11CF3CA3E}"/>
              </a:ext>
            </a:extLst>
          </p:cNvPr>
          <p:cNvSpPr/>
          <p:nvPr/>
        </p:nvSpPr>
        <p:spPr>
          <a:xfrm>
            <a:off x="3172839" y="4965692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334FE5BA-5894-2DAE-F3C2-54FC77D24481}"/>
              </a:ext>
            </a:extLst>
          </p:cNvPr>
          <p:cNvSpPr/>
          <p:nvPr/>
        </p:nvSpPr>
        <p:spPr>
          <a:xfrm>
            <a:off x="2662001" y="3347120"/>
            <a:ext cx="224593" cy="21835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F09D3F79-8D4A-C12C-4FFF-EC802B9C9762}"/>
              </a:ext>
            </a:extLst>
          </p:cNvPr>
          <p:cNvSpPr/>
          <p:nvPr/>
        </p:nvSpPr>
        <p:spPr>
          <a:xfrm>
            <a:off x="3221305" y="4682987"/>
            <a:ext cx="224593" cy="21835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6CBB3462-FBCB-53E5-2ADD-3AA109CB5496}"/>
              </a:ext>
            </a:extLst>
          </p:cNvPr>
          <p:cNvSpPr/>
          <p:nvPr/>
        </p:nvSpPr>
        <p:spPr>
          <a:xfrm>
            <a:off x="2747004" y="5345657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2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8DE06AAA-2B03-9D44-3B91-7404D9C40BB7}"/>
              </a:ext>
            </a:extLst>
          </p:cNvPr>
          <p:cNvSpPr/>
          <p:nvPr/>
        </p:nvSpPr>
        <p:spPr>
          <a:xfrm>
            <a:off x="1415617" y="5675102"/>
            <a:ext cx="224593" cy="21835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C00000"/>
                </a:solidFill>
              </a:rPr>
              <a:t>3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A831125E-5DC8-43F4-57A4-D9FCB9549AA2}"/>
              </a:ext>
            </a:extLst>
          </p:cNvPr>
          <p:cNvCxnSpPr>
            <a:cxnSpLocks/>
          </p:cNvCxnSpPr>
          <p:nvPr/>
        </p:nvCxnSpPr>
        <p:spPr>
          <a:xfrm>
            <a:off x="3569276" y="4194865"/>
            <a:ext cx="474620" cy="27478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0A347EE0-E4CE-162C-A532-A2B283008564}"/>
              </a:ext>
            </a:extLst>
          </p:cNvPr>
          <p:cNvCxnSpPr>
            <a:cxnSpLocks/>
          </p:cNvCxnSpPr>
          <p:nvPr/>
        </p:nvCxnSpPr>
        <p:spPr>
          <a:xfrm flipV="1">
            <a:off x="3599832" y="3405298"/>
            <a:ext cx="0" cy="83632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DBFFA873-C81F-35EC-CA5F-99BAD7827821}"/>
                  </a:ext>
                </a:extLst>
              </p:cNvPr>
              <p:cNvSpPr txBox="1"/>
              <p:nvPr/>
            </p:nvSpPr>
            <p:spPr>
              <a:xfrm>
                <a:off x="3750559" y="4048219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DBFFA873-C81F-35EC-CA5F-99BAD7827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559" y="4048219"/>
                <a:ext cx="6265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0CFDF03B-5202-ED87-19F7-A8C9A04ED83A}"/>
                  </a:ext>
                </a:extLst>
              </p:cNvPr>
              <p:cNvSpPr txBox="1"/>
              <p:nvPr/>
            </p:nvSpPr>
            <p:spPr>
              <a:xfrm>
                <a:off x="3482090" y="3240075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0CFDF03B-5202-ED87-19F7-A8C9A04ED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090" y="3240075"/>
                <a:ext cx="626532" cy="307777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DD46D12F-9E02-BCC4-E6CE-52FD0393C7CD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3236081" y="4130098"/>
            <a:ext cx="462621" cy="30284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BEFAA093-C37A-557D-7102-DDD2E58CA98F}"/>
                  </a:ext>
                </a:extLst>
              </p:cNvPr>
              <p:cNvSpPr txBox="1"/>
              <p:nvPr/>
            </p:nvSpPr>
            <p:spPr>
              <a:xfrm>
                <a:off x="2999746" y="4379215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BEFAA093-C37A-557D-7102-DDD2E58CA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46" y="4379215"/>
                <a:ext cx="6265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10884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502</Words>
  <Application>Microsoft Office PowerPoint</Application>
  <PresentationFormat>Grand écran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 Nova</vt:lpstr>
      <vt:lpstr>Calibri</vt:lpstr>
      <vt:lpstr>Calibri Light</vt:lpstr>
      <vt:lpstr>Cambria Math</vt:lpstr>
      <vt:lpstr>Wingdings</vt:lpstr>
      <vt:lpstr>Rétrospective</vt:lpstr>
      <vt:lpstr>Présentation PowerPoint</vt:lpstr>
      <vt:lpstr>Mise en service du BGR</vt:lpstr>
      <vt:lpstr>Présentation PowerPoint</vt:lpstr>
      <vt:lpstr>Chaine Fonctionnelle</vt:lpstr>
      <vt:lpstr>Axe boule</vt:lpstr>
      <vt:lpstr>Axe optique</vt:lpstr>
      <vt:lpstr>Modèle cinématique</vt:lpstr>
      <vt:lpstr>Modélisation cinématique Schéma d’architecture</vt:lpstr>
      <vt:lpstr>Modélisation cinématique Schéma cinématique minimal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29</cp:revision>
  <dcterms:created xsi:type="dcterms:W3CDTF">2023-03-22T10:05:05Z</dcterms:created>
  <dcterms:modified xsi:type="dcterms:W3CDTF">2024-03-04T12:12:32Z</dcterms:modified>
</cp:coreProperties>
</file>