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9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236B88"/>
    <a:srgbClr val="397A94"/>
    <a:srgbClr val="B2CAD6"/>
    <a:srgbClr val="3494BA"/>
    <a:srgbClr val="08A559"/>
    <a:srgbClr val="68348B"/>
    <a:srgbClr val="0C7391"/>
    <a:srgbClr val="ABCFD9"/>
    <a:srgbClr val="FDA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1230" y="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4" d="100"/>
          <a:sy n="44" d="100"/>
        </p:scale>
        <p:origin x="2844" y="5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7349C-AD05-44FA-B790-D9BBD62C4832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C410A-5569-41DF-9D2C-17B0B0BE1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49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38C2-C309-4752-87A7-D2071D6CAC7F}" type="datetime1">
              <a:rPr lang="fr-FR" smtClean="0"/>
              <a:t>04/03/2024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C4FD-C1E6-452C-A858-BFBBC7496631}" type="datetime1">
              <a:rPr lang="fr-FR" smtClean="0"/>
              <a:t>04/03/2024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5A8D-5F26-4754-844B-E2D9F6FC4950}" type="datetime1">
              <a:rPr lang="fr-FR" smtClean="0"/>
              <a:t>04/03/2024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2A31-E2A5-4F8A-BDFE-A9BA369B67E9}" type="datetime1">
              <a:rPr lang="fr-FR" smtClean="0"/>
              <a:t>04/03/2024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7E18-E4F4-4E6D-951C-B01FC69E66C0}" type="datetime1">
              <a:rPr lang="fr-FR" smtClean="0"/>
              <a:t>04/03/2024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B9C8-F394-498B-8C66-049FACC1ED86}" type="datetime1">
              <a:rPr lang="fr-FR" smtClean="0"/>
              <a:t>04/03/2024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8450" y="1"/>
            <a:ext cx="11726852" cy="89746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698" y="1003618"/>
            <a:ext cx="5576422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698" y="1846051"/>
            <a:ext cx="5576421" cy="41144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2" y="1003618"/>
            <a:ext cx="55764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1" y="1846051"/>
            <a:ext cx="5576419" cy="4114483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0896-C41B-455D-9FAE-80943DD0CAEF}" type="datetime1">
              <a:rPr lang="fr-FR" smtClean="0"/>
              <a:t>04/03/2024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B735-22CE-433C-8BA6-DF0B28588E1F}" type="datetime1">
              <a:rPr lang="fr-FR" smtClean="0"/>
              <a:t>04/03/2024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5E59-9936-4413-84C5-14169665FDED}" type="datetime1">
              <a:rPr lang="fr-FR" smtClean="0"/>
              <a:t>04/03/2024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662320-E9E6-45B0-8B93-5727AA5FFC46}" type="datetime1">
              <a:rPr lang="fr-FR" smtClean="0"/>
              <a:t>04/03/2024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5382-D50F-43E8-AFFD-788FD552C87C}" type="datetime1">
              <a:rPr lang="fr-FR" smtClean="0"/>
              <a:t>04/03/2024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030BD8-D1C7-406A-AB04-4944ABBF0A3E}" type="datetime1">
              <a:rPr lang="fr-FR" smtClean="0"/>
              <a:t>04/03/2024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NULL"/><Relationship Id="rId18" Type="http://schemas.openxmlformats.org/officeDocument/2006/relationships/image" Target="../media/image2.png"/><Relationship Id="rId3" Type="http://schemas.openxmlformats.org/officeDocument/2006/relationships/image" Target="../media/image6.png"/><Relationship Id="rId21" Type="http://schemas.openxmlformats.org/officeDocument/2006/relationships/image" Target="../media/image36.png"/><Relationship Id="rId7" Type="http://schemas.openxmlformats.org/officeDocument/2006/relationships/image" Target="../media/image10.png"/><Relationship Id="rId12" Type="http://schemas.openxmlformats.org/officeDocument/2006/relationships/image" Target="NULL"/><Relationship Id="rId17" Type="http://schemas.openxmlformats.org/officeDocument/2006/relationships/image" Target="../media/image21.png"/><Relationship Id="rId2" Type="http://schemas.openxmlformats.org/officeDocument/2006/relationships/image" Target="../media/image4.png"/><Relationship Id="rId16" Type="http://schemas.openxmlformats.org/officeDocument/2006/relationships/image" Target="NULL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5" Type="http://schemas.openxmlformats.org/officeDocument/2006/relationships/image" Target="../media/image28.png"/><Relationship Id="rId10" Type="http://schemas.openxmlformats.org/officeDocument/2006/relationships/image" Target="../media/image13.png"/><Relationship Id="rId19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9.png"/><Relationship Id="rId22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1.png"/><Relationship Id="rId18" Type="http://schemas.openxmlformats.org/officeDocument/2006/relationships/image" Target="../media/image47.png"/><Relationship Id="rId3" Type="http://schemas.openxmlformats.org/officeDocument/2006/relationships/image" Target="../media/image44.png"/><Relationship Id="rId21" Type="http://schemas.openxmlformats.org/officeDocument/2006/relationships/image" Target="../media/image48.png"/><Relationship Id="rId7" Type="http://schemas.openxmlformats.org/officeDocument/2006/relationships/image" Target="../media/image8.png"/><Relationship Id="rId12" Type="http://schemas.openxmlformats.org/officeDocument/2006/relationships/image" Target="../media/image29.png"/><Relationship Id="rId17" Type="http://schemas.openxmlformats.org/officeDocument/2006/relationships/image" Target="../media/image46.png"/><Relationship Id="rId2" Type="http://schemas.openxmlformats.org/officeDocument/2006/relationships/image" Target="../media/image23.png"/><Relationship Id="rId16" Type="http://schemas.openxmlformats.org/officeDocument/2006/relationships/image" Target="../media/image33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0.png"/><Relationship Id="rId5" Type="http://schemas.openxmlformats.org/officeDocument/2006/relationships/image" Target="../media/image6.png"/><Relationship Id="rId15" Type="http://schemas.openxmlformats.org/officeDocument/2006/relationships/image" Target="../media/image45.png"/><Relationship Id="rId10" Type="http://schemas.openxmlformats.org/officeDocument/2006/relationships/image" Target="../media/image92.png"/><Relationship Id="rId19" Type="http://schemas.openxmlformats.org/officeDocument/2006/relationships/image" Target="../media/image26.png"/><Relationship Id="rId4" Type="http://schemas.openxmlformats.org/officeDocument/2006/relationships/image" Target="../media/image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3" Type="http://schemas.openxmlformats.org/officeDocument/2006/relationships/image" Target="../media/image6.png"/><Relationship Id="rId12" Type="http://schemas.openxmlformats.org/officeDocument/2006/relationships/image" Target="../media/image33.png"/><Relationship Id="rId17" Type="http://schemas.openxmlformats.org/officeDocument/2006/relationships/image" Target="../media/image49.png"/><Relationship Id="rId2" Type="http://schemas.openxmlformats.org/officeDocument/2006/relationships/image" Target="../media/image4.png"/><Relationship Id="rId16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9.png"/><Relationship Id="rId5" Type="http://schemas.openxmlformats.org/officeDocument/2006/relationships/image" Target="../media/image8.png"/><Relationship Id="rId15" Type="http://schemas.openxmlformats.org/officeDocument/2006/relationships/image" Target="../media/image52.png"/><Relationship Id="rId10" Type="http://schemas.openxmlformats.org/officeDocument/2006/relationships/image" Target="../media/image220.png"/><Relationship Id="rId4" Type="http://schemas.openxmlformats.org/officeDocument/2006/relationships/image" Target="../media/image7.png"/><Relationship Id="rId9" Type="http://schemas.openxmlformats.org/officeDocument/2006/relationships/image" Target="../media/image92.png"/><Relationship Id="rId1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20.png"/><Relationship Id="rId2" Type="http://schemas.openxmlformats.org/officeDocument/2006/relationships/image" Target="../media/image2.png"/><Relationship Id="rId16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22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1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22.png"/><Relationship Id="rId10" Type="http://schemas.openxmlformats.org/officeDocument/2006/relationships/image" Target="../media/image12.png"/><Relationship Id="rId19" Type="http://schemas.openxmlformats.org/officeDocument/2006/relationships/image" Target="../media/image23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8" Type="http://schemas.openxmlformats.org/officeDocument/2006/relationships/image" Target="../media/image29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7" Type="http://schemas.openxmlformats.org/officeDocument/2006/relationships/image" Target="../media/image28.png"/><Relationship Id="rId2" Type="http://schemas.openxmlformats.org/officeDocument/2006/relationships/image" Target="../media/image4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5" Type="http://schemas.openxmlformats.org/officeDocument/2006/relationships/image" Target="../media/image150.png"/><Relationship Id="rId10" Type="http://schemas.openxmlformats.org/officeDocument/2006/relationships/image" Target="../media/image13.png"/><Relationship Id="rId19" Type="http://schemas.openxmlformats.org/officeDocument/2006/relationships/image" Target="../media/image30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27.png"/><Relationship Id="rId3" Type="http://schemas.openxmlformats.org/officeDocument/2006/relationships/image" Target="../media/image6.png"/><Relationship Id="rId21" Type="http://schemas.openxmlformats.org/officeDocument/2006/relationships/image" Target="../media/image12.png"/><Relationship Id="rId7" Type="http://schemas.openxmlformats.org/officeDocument/2006/relationships/image" Target="../media/image20.png"/><Relationship Id="rId12" Type="http://schemas.openxmlformats.org/officeDocument/2006/relationships/image" Target="../media/image2.png"/><Relationship Id="rId17" Type="http://schemas.openxmlformats.org/officeDocument/2006/relationships/image" Target="../media/image28.png"/><Relationship Id="rId2" Type="http://schemas.openxmlformats.org/officeDocument/2006/relationships/image" Target="../media/image4.png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1.png"/><Relationship Id="rId24" Type="http://schemas.openxmlformats.org/officeDocument/2006/relationships/image" Target="../media/image39.jpeg"/><Relationship Id="rId5" Type="http://schemas.openxmlformats.org/officeDocument/2006/relationships/image" Target="../media/image8.png"/><Relationship Id="rId15" Type="http://schemas.openxmlformats.org/officeDocument/2006/relationships/image" Target="../media/image141.png"/><Relationship Id="rId23" Type="http://schemas.openxmlformats.org/officeDocument/2006/relationships/image" Target="../media/image38.png"/><Relationship Id="rId10" Type="http://schemas.openxmlformats.org/officeDocument/2006/relationships/image" Target="../media/image80.png"/><Relationship Id="rId19" Type="http://schemas.openxmlformats.org/officeDocument/2006/relationships/image" Target="../media/image35.png"/><Relationship Id="rId4" Type="http://schemas.openxmlformats.org/officeDocument/2006/relationships/image" Target="../media/image7.png"/><Relationship Id="rId9" Type="http://schemas.openxmlformats.org/officeDocument/2006/relationships/image" Target="../media/image91.png"/><Relationship Id="rId14" Type="http://schemas.openxmlformats.org/officeDocument/2006/relationships/image" Target="../media/image33.png"/><Relationship Id="rId22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0.png"/><Relationship Id="rId18" Type="http://schemas.openxmlformats.org/officeDocument/2006/relationships/image" Target="../media/image370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12" Type="http://schemas.openxmlformats.org/officeDocument/2006/relationships/image" Target="../media/image33.png"/><Relationship Id="rId17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.png"/><Relationship Id="rId5" Type="http://schemas.openxmlformats.org/officeDocument/2006/relationships/image" Target="../media/image8.png"/><Relationship Id="rId15" Type="http://schemas.openxmlformats.org/officeDocument/2006/relationships/image" Target="../media/image27.png"/><Relationship Id="rId10" Type="http://schemas.openxmlformats.org/officeDocument/2006/relationships/image" Target="../media/image290.png"/><Relationship Id="rId19" Type="http://schemas.openxmlformats.org/officeDocument/2006/relationships/image" Target="../media/image380.png"/><Relationship Id="rId4" Type="http://schemas.openxmlformats.org/officeDocument/2006/relationships/image" Target="../media/image7.png"/><Relationship Id="rId9" Type="http://schemas.openxmlformats.org/officeDocument/2006/relationships/image" Target="../media/image90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064E4AA0-F8B3-48BF-6F79-05B1CDE29099}"/>
              </a:ext>
            </a:extLst>
          </p:cNvPr>
          <p:cNvCxnSpPr/>
          <p:nvPr/>
        </p:nvCxnSpPr>
        <p:spPr>
          <a:xfrm flipV="1">
            <a:off x="6829319" y="16307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B9F90E96-3FAA-F8EB-2B47-7B9B509A3C63}"/>
              </a:ext>
            </a:extLst>
          </p:cNvPr>
          <p:cNvGrpSpPr/>
          <p:nvPr/>
        </p:nvGrpSpPr>
        <p:grpSpPr>
          <a:xfrm rot="5400000" flipV="1">
            <a:off x="10338465" y="3845680"/>
            <a:ext cx="882797" cy="1977609"/>
            <a:chOff x="9103807" y="2423324"/>
            <a:chExt cx="882797" cy="2005300"/>
          </a:xfrm>
        </p:grpSpPr>
        <p:sp>
          <p:nvSpPr>
            <p:cNvPr id="62" name="Flèche : virage 61">
              <a:extLst>
                <a:ext uri="{FF2B5EF4-FFF2-40B4-BE49-F238E27FC236}">
                  <a16:creationId xmlns:a16="http://schemas.microsoft.com/office/drawing/2014/main" id="{DC0A933B-7C60-BFFF-B43D-12A520D67AF5}"/>
                </a:ext>
              </a:extLst>
            </p:cNvPr>
            <p:cNvSpPr/>
            <p:nvPr/>
          </p:nvSpPr>
          <p:spPr>
            <a:xfrm rot="5400000">
              <a:off x="8603165" y="2923966"/>
              <a:ext cx="1884081" cy="882797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F7827995-4CB1-F1F7-B279-BF197792E3E3}"/>
                </a:ext>
              </a:extLst>
            </p:cNvPr>
            <p:cNvSpPr txBox="1"/>
            <p:nvPr/>
          </p:nvSpPr>
          <p:spPr>
            <a:xfrm rot="16200000">
              <a:off x="8780158" y="3297127"/>
              <a:ext cx="195521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Boule en mouvement</a:t>
              </a:r>
            </a:p>
          </p:txBody>
        </p: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6B1A13B3-5149-FA1A-CC2E-224E94D2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BGR – Axe </a:t>
            </a:r>
            <a:r>
              <a:rPr lang="fr-FR" dirty="0"/>
              <a:t>boule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ED491E-0826-EEF9-74D6-5744327F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1</a:t>
            </a:fld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795C968-BC3C-1567-576F-53C8D60C7C59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18DF59A-E2E4-2A2C-37EB-73D1E5D62C34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Inclinomètre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A21C11E-BCE9-7FD2-3DC9-AEBB72B36909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E563B7E-4153-DECA-AFFC-7C7EB26DF1B2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de commande EPOS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B1F36CD-C30E-4C5F-385C-9C8A21F267DC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D7359E7-9FDC-08FD-DC9D-0F15683BC326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BFEBEF7-705E-46FD-8C4B-5178E5ACBDB2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344F7B6-ACF1-41A6-1551-1E76B212FBE0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FDAD57"/>
                </a:solidFill>
                <a:latin typeface="Arial Nova" panose="020B0504020202020204" pitchFamily="34" charset="0"/>
              </a:rPr>
              <a:t>Transformateur Alimentation 24 </a:t>
            </a:r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V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993B93C-6358-CDBD-8425-B3C1FF36002B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56C1EFC-E8DC-74F6-4C1B-12FC3721C149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– Carte EPOS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1644A1E-F74F-36B4-98E8-8D6D6DB0F7F6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864AAD2-5EF5-FD75-22C6-0D8871D20678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741D88A-AC67-EEAF-67D1-02578FD98C8E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98A4E40-D360-EF0F-69D4-37438F82647F}"/>
              </a:ext>
            </a:extLst>
          </p:cNvPr>
          <p:cNvSpPr/>
          <p:nvPr/>
        </p:nvSpPr>
        <p:spPr>
          <a:xfrm>
            <a:off x="7549319" y="4097487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 (92,70)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A27BA98-37D0-071E-0034-A8F152781DA2}"/>
              </a:ext>
            </a:extLst>
          </p:cNvPr>
          <p:cNvGrpSpPr/>
          <p:nvPr/>
        </p:nvGrpSpPr>
        <p:grpSpPr>
          <a:xfrm>
            <a:off x="1304511" y="1903819"/>
            <a:ext cx="360000" cy="360000"/>
            <a:chOff x="5404964" y="4396133"/>
            <a:chExt cx="1800000" cy="180000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F6059D3-A447-3650-DBB0-E43A01137737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A6CDBBC0-D3DC-F349-2C16-BF936D04F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25" name="Image 24">
            <a:extLst>
              <a:ext uri="{FF2B5EF4-FFF2-40B4-BE49-F238E27FC236}">
                <a16:creationId xmlns:a16="http://schemas.microsoft.com/office/drawing/2014/main" id="{A13EB412-2158-6E43-F61D-10A890CB2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117" y="1919446"/>
            <a:ext cx="360000" cy="36000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D2C4C8B-0FCC-A2FF-CBCF-FF9739D62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3C6620C6-C80C-691B-34DC-9B69D891504D}"/>
              </a:ext>
            </a:extLst>
          </p:cNvPr>
          <p:cNvGrpSpPr/>
          <p:nvPr/>
        </p:nvGrpSpPr>
        <p:grpSpPr>
          <a:xfrm rot="5400000">
            <a:off x="3758894" y="1943516"/>
            <a:ext cx="360000" cy="360000"/>
            <a:chOff x="5013689" y="3604429"/>
            <a:chExt cx="1800000" cy="18000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C6775BDF-7651-0D6D-298D-DBF1313263D4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B480C312-DAF5-11CE-F2FA-8632259DF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516F913-F563-E2BC-304C-4BAEAEFA830A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86B36458-367E-9E5B-68A4-0C26D4E0FC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432E140-C791-725B-4BEE-162F12959100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72BB05F-3C81-6BD0-8528-132F98B4087C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0241FA1B-C23B-A98A-6FA9-9AD3F149F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39" name="Image 38">
            <a:extLst>
              <a:ext uri="{FF2B5EF4-FFF2-40B4-BE49-F238E27FC236}">
                <a16:creationId xmlns:a16="http://schemas.microsoft.com/office/drawing/2014/main" id="{E3A983DC-8604-4428-90A0-1BAE06DE62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333" y="3260167"/>
            <a:ext cx="360000" cy="360000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807256A2-2D51-482D-5FEB-74F10613D3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04E9D792-DC23-45E0-4C57-F4C8652B27B7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023547D-7AD8-2476-352E-2003CAAE25E0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B4A8BA83-645D-52A3-AEB7-1179427FD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02262FB-10CE-F782-72FE-6FD5D16DF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DC9AE2C-B971-B403-6BD3-1FBC1C8BCEB1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D668B20D-2AB0-DB7C-B49B-C67635DB8B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3BAC2AD8-68D0-64B3-8925-A4804B8ADC35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04F8E12C-8382-F1EC-C191-3370BC42A0F6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F009B8D4-CDD9-2923-1B15-FB51E1B49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8550244-CF3E-46CD-9FB3-D08544E1F6C9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FEA3EBC-91ED-BDE9-6607-868717EB421F}"/>
              </a:ext>
            </a:extLst>
          </p:cNvPr>
          <p:cNvGrpSpPr/>
          <p:nvPr/>
        </p:nvGrpSpPr>
        <p:grpSpPr>
          <a:xfrm>
            <a:off x="8045703" y="3852099"/>
            <a:ext cx="360000" cy="360000"/>
            <a:chOff x="5447928" y="2816932"/>
            <a:chExt cx="1800000" cy="180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39C7740-E0F1-0D34-A959-EEBB5084D37B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EC612269-D972-EB21-CF55-B36842D06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9" name="Image 58">
            <a:extLst>
              <a:ext uri="{FF2B5EF4-FFF2-40B4-BE49-F238E27FC236}">
                <a16:creationId xmlns:a16="http://schemas.microsoft.com/office/drawing/2014/main" id="{B3E9E472-684E-6072-F347-B28F08A29E2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58F393DB-2637-6847-79EA-B747BDA4F0F5}"/>
              </a:ext>
            </a:extLst>
          </p:cNvPr>
          <p:cNvCxnSpPr>
            <a:cxnSpLocks/>
            <a:stCxn id="11" idx="3"/>
            <a:endCxn id="64" idx="3"/>
          </p:cNvCxnSpPr>
          <p:nvPr/>
        </p:nvCxnSpPr>
        <p:spPr>
          <a:xfrm flipH="1">
            <a:off x="6795600" y="17088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199A02DB-D17F-C7D0-AC86-EB38CD79A07D}"/>
              </a:ext>
            </a:extLst>
          </p:cNvPr>
          <p:cNvSpPr/>
          <p:nvPr/>
        </p:nvSpPr>
        <p:spPr>
          <a:xfrm>
            <a:off x="5389319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415B66DC-5BA1-C73F-85C3-52531B5209A7}"/>
              </a:ext>
            </a:extLst>
          </p:cNvPr>
          <p:cNvCxnSpPr>
            <a:cxnSpLocks/>
            <a:stCxn id="64" idx="1"/>
            <a:endCxn id="15" idx="0"/>
          </p:cNvCxnSpPr>
          <p:nvPr/>
        </p:nvCxnSpPr>
        <p:spPr>
          <a:xfrm rot="10800000" flipV="1">
            <a:off x="3938895" y="30552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A6A4AED6-2581-F94A-2A2C-968E1601F5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4608" y="2741514"/>
            <a:ext cx="288000" cy="288000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DD7FF158-FAA1-F881-E216-74F874CDD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5319" y="3112864"/>
            <a:ext cx="288000" cy="288000"/>
          </a:xfrm>
          <a:prstGeom prst="rect">
            <a:avLst/>
          </a:prstGeom>
        </p:spPr>
      </p:pic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9855835A-A07D-9F88-33DC-F41928D86114}"/>
              </a:ext>
            </a:extLst>
          </p:cNvPr>
          <p:cNvSpPr/>
          <p:nvPr/>
        </p:nvSpPr>
        <p:spPr>
          <a:xfrm>
            <a:off x="9634981" y="34290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Axe Boule en mouvement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68CD29C3-A317-7C58-A7A7-665AAE50EA4D}"/>
              </a:ext>
            </a:extLst>
          </p:cNvPr>
          <p:cNvCxnSpPr>
            <a:cxnSpLocks/>
          </p:cNvCxnSpPr>
          <p:nvPr/>
        </p:nvCxnSpPr>
        <p:spPr>
          <a:xfrm flipV="1">
            <a:off x="8911620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Image 74">
            <a:extLst>
              <a:ext uri="{FF2B5EF4-FFF2-40B4-BE49-F238E27FC236}">
                <a16:creationId xmlns:a16="http://schemas.microsoft.com/office/drawing/2014/main" id="{98FCC971-55C0-A51F-BCE7-08096E5E66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75409" y="3313520"/>
            <a:ext cx="360000" cy="360000"/>
          </a:xfrm>
          <a:prstGeom prst="rect">
            <a:avLst/>
          </a:prstGeom>
        </p:spPr>
      </p:pic>
      <p:grpSp>
        <p:nvGrpSpPr>
          <p:cNvPr id="58" name="Groupe 57">
            <a:extLst>
              <a:ext uri="{FF2B5EF4-FFF2-40B4-BE49-F238E27FC236}">
                <a16:creationId xmlns:a16="http://schemas.microsoft.com/office/drawing/2014/main" id="{98F0CD1E-89E1-DFA7-FBAA-4E54E6CF9E61}"/>
              </a:ext>
            </a:extLst>
          </p:cNvPr>
          <p:cNvGrpSpPr/>
          <p:nvPr/>
        </p:nvGrpSpPr>
        <p:grpSpPr>
          <a:xfrm>
            <a:off x="8611878" y="2802701"/>
            <a:ext cx="1549219" cy="611677"/>
            <a:chOff x="9075408" y="2802701"/>
            <a:chExt cx="1549219" cy="611677"/>
          </a:xfrm>
        </p:grpSpPr>
        <p:sp>
          <p:nvSpPr>
            <p:cNvPr id="43" name="Flèche : virage 42">
              <a:extLst>
                <a:ext uri="{FF2B5EF4-FFF2-40B4-BE49-F238E27FC236}">
                  <a16:creationId xmlns:a16="http://schemas.microsoft.com/office/drawing/2014/main" id="{37F5A08A-BEE9-45DF-FC81-F28AA089494D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29614AA8-90A9-BE78-3B0D-0133E188D68A}"/>
                </a:ext>
              </a:extLst>
            </p:cNvPr>
            <p:cNvSpPr txBox="1"/>
            <p:nvPr/>
          </p:nvSpPr>
          <p:spPr>
            <a:xfrm>
              <a:off x="9075408" y="2802701"/>
              <a:ext cx="14737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Boule à l’arrêt</a:t>
              </a:r>
            </a:p>
          </p:txBody>
        </p:sp>
      </p:grpSp>
      <p:pic>
        <p:nvPicPr>
          <p:cNvPr id="65" name="Image 64">
            <a:extLst>
              <a:ext uri="{FF2B5EF4-FFF2-40B4-BE49-F238E27FC236}">
                <a16:creationId xmlns:a16="http://schemas.microsoft.com/office/drawing/2014/main" id="{63E8625E-A2F1-587D-FCF3-E014A3E93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27" y="1632266"/>
            <a:ext cx="434918" cy="152010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C17A8E59-00CE-32B0-C02D-92B62C4C1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466" y="4693198"/>
            <a:ext cx="434918" cy="152010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377BAD26-459B-7811-D8C6-BBB2A5751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7950" y="3748886"/>
            <a:ext cx="434918" cy="152010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97F28C8E-CCE9-061E-8817-02886AB24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24" y="1791506"/>
            <a:ext cx="434918" cy="152010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E4141119-AF92-05B8-C286-0813394E72BA}"/>
              </a:ext>
            </a:extLst>
          </p:cNvPr>
          <p:cNvGrpSpPr/>
          <p:nvPr/>
        </p:nvGrpSpPr>
        <p:grpSpPr>
          <a:xfrm>
            <a:off x="7540883" y="1345899"/>
            <a:ext cx="540000" cy="540000"/>
            <a:chOff x="7851244" y="635246"/>
            <a:chExt cx="1800000" cy="1800000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9D0A5073-6975-9427-745E-E29DAB9AF72D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4D807AA2-D166-FC28-A2C0-CD95BF62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>
            <a:off x="203217" y="1884363"/>
            <a:ext cx="351246" cy="0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03217" y="1903820"/>
            <a:ext cx="0" cy="2979910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>
            <a:off x="203217" y="4883730"/>
            <a:ext cx="6482898" cy="0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6686115" y="4631879"/>
            <a:ext cx="0" cy="251851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3A27BA98-37D0-071E-0034-A8F152781DA2}"/>
              </a:ext>
            </a:extLst>
          </p:cNvPr>
          <p:cNvGrpSpPr/>
          <p:nvPr/>
        </p:nvGrpSpPr>
        <p:grpSpPr>
          <a:xfrm>
            <a:off x="6588922" y="4419787"/>
            <a:ext cx="213978" cy="213978"/>
            <a:chOff x="5404964" y="4396133"/>
            <a:chExt cx="1800000" cy="1800000"/>
          </a:xfrm>
        </p:grpSpPr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AF6059D3-A447-3650-DBB0-E43A01137737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0" name="Image 89">
              <a:extLst>
                <a:ext uri="{FF2B5EF4-FFF2-40B4-BE49-F238E27FC236}">
                  <a16:creationId xmlns:a16="http://schemas.microsoft.com/office/drawing/2014/main" id="{A6CDBBC0-D3DC-F349-2C16-BF936D04F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93" name="Image 92">
            <a:extLst>
              <a:ext uri="{FF2B5EF4-FFF2-40B4-BE49-F238E27FC236}">
                <a16:creationId xmlns:a16="http://schemas.microsoft.com/office/drawing/2014/main" id="{A13EB412-2158-6E43-F61D-10A890CB2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297" y="3468253"/>
            <a:ext cx="216000" cy="216000"/>
          </a:xfrm>
          <a:prstGeom prst="rect">
            <a:avLst/>
          </a:prstGeom>
        </p:spPr>
      </p:pic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10879297" y="1187777"/>
            <a:ext cx="0" cy="2280477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>
            <a:off x="211404" y="1187777"/>
            <a:ext cx="10667893" cy="0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>
            <a:off x="218178" y="1722751"/>
            <a:ext cx="351246" cy="0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11404" y="1187777"/>
            <a:ext cx="0" cy="534975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ZoneTexte 104"/>
              <p:cNvSpPr txBox="1"/>
              <p:nvPr/>
            </p:nvSpPr>
            <p:spPr>
              <a:xfrm>
                <a:off x="2525337" y="3781040"/>
                <a:ext cx="63838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337" y="3781040"/>
                <a:ext cx="638380" cy="161583"/>
              </a:xfrm>
              <a:prstGeom prst="rect">
                <a:avLst/>
              </a:prstGeom>
              <a:blipFill>
                <a:blip r:embed="rId15"/>
                <a:stretch>
                  <a:fillRect l="-4762" r="-3810" b="-14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ZoneTexte 105"/>
              <p:cNvSpPr txBox="1"/>
              <p:nvPr/>
            </p:nvSpPr>
            <p:spPr>
              <a:xfrm>
                <a:off x="4694878" y="3733222"/>
                <a:ext cx="63838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878" y="3733222"/>
                <a:ext cx="638380" cy="161583"/>
              </a:xfrm>
              <a:prstGeom prst="rect">
                <a:avLst/>
              </a:prstGeom>
              <a:blipFill>
                <a:blip r:embed="rId15"/>
                <a:stretch>
                  <a:fillRect l="-4762" r="-3810" b="-14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ZoneTexte 106"/>
              <p:cNvSpPr txBox="1"/>
              <p:nvPr/>
            </p:nvSpPr>
            <p:spPr>
              <a:xfrm>
                <a:off x="6798395" y="3926892"/>
                <a:ext cx="73981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0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FR" sz="1050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395" y="3926892"/>
                <a:ext cx="739818" cy="161583"/>
              </a:xfrm>
              <a:prstGeom prst="rect">
                <a:avLst/>
              </a:prstGeom>
              <a:blipFill>
                <a:blip r:embed="rId16"/>
                <a:stretch>
                  <a:fillRect l="-4098" r="-820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ZoneTexte 107"/>
              <p:cNvSpPr txBox="1"/>
              <p:nvPr/>
            </p:nvSpPr>
            <p:spPr>
              <a:xfrm>
                <a:off x="8960940" y="3956407"/>
                <a:ext cx="62549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0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fr-FR" sz="1050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940" y="3956407"/>
                <a:ext cx="625492" cy="161583"/>
              </a:xfrm>
              <a:prstGeom prst="rect">
                <a:avLst/>
              </a:prstGeom>
              <a:blipFill>
                <a:blip r:embed="rId17"/>
                <a:stretch>
                  <a:fillRect l="-4854" b="-14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324302" y="37071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ZoneTexte 111"/>
          <p:cNvSpPr txBox="1"/>
          <p:nvPr/>
        </p:nvSpPr>
        <p:spPr>
          <a:xfrm>
            <a:off x="329415" y="3755041"/>
            <a:ext cx="70371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050" dirty="0" smtClean="0"/>
              <a:t>Prise secteur</a:t>
            </a:r>
            <a:endParaRPr lang="fr-FR" sz="1050" dirty="0"/>
          </a:p>
        </p:txBody>
      </p:sp>
      <p:pic>
        <p:nvPicPr>
          <p:cNvPr id="91" name="Image 90"/>
          <p:cNvPicPr/>
          <p:nvPr/>
        </p:nvPicPr>
        <p:blipFill>
          <a:blip r:embed="rId18"/>
          <a:stretch>
            <a:fillRect/>
          </a:stretch>
        </p:blipFill>
        <p:spPr>
          <a:xfrm>
            <a:off x="11086641" y="92184"/>
            <a:ext cx="854710" cy="103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22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Robot à câbles RC4</a:t>
            </a:r>
            <a:endParaRPr lang="fr-FR" dirty="0"/>
          </a:p>
        </p:txBody>
      </p: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EB498997-806C-6284-C427-2C6CD67C73E8}"/>
              </a:ext>
            </a:extLst>
          </p:cNvPr>
          <p:cNvGrpSpPr/>
          <p:nvPr/>
        </p:nvGrpSpPr>
        <p:grpSpPr>
          <a:xfrm>
            <a:off x="170158" y="1199142"/>
            <a:ext cx="11238675" cy="3962440"/>
            <a:chOff x="170158" y="1313442"/>
            <a:chExt cx="11238675" cy="3962440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F7822C3A-6752-03D9-8DF8-C9BF49763BD8}"/>
                </a:ext>
              </a:extLst>
            </p:cNvPr>
            <p:cNvSpPr/>
            <p:nvPr/>
          </p:nvSpPr>
          <p:spPr>
            <a:xfrm>
              <a:off x="1056905" y="1444678"/>
              <a:ext cx="1440000" cy="54000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04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04F77"/>
                  </a:solidFill>
                  <a:latin typeface="Arial Nova" panose="020B0504020202020204" pitchFamily="34" charset="0"/>
                </a:rPr>
                <a:t>Acquérir</a:t>
              </a: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FEC70D79-FF53-E1E6-8F5D-7DB4552BDEB8}"/>
                </a:ext>
              </a:extLst>
            </p:cNvPr>
            <p:cNvSpPr/>
            <p:nvPr/>
          </p:nvSpPr>
          <p:spPr>
            <a:xfrm>
              <a:off x="1056905" y="2219824"/>
              <a:ext cx="1440000" cy="720000"/>
            </a:xfrm>
            <a:prstGeom prst="roundRect">
              <a:avLst>
                <a:gd name="adj" fmla="val 11914"/>
              </a:avLst>
            </a:prstGeom>
            <a:solidFill>
              <a:srgbClr val="DFE3EB"/>
            </a:solidFill>
            <a:ln w="19050">
              <a:solidFill>
                <a:srgbClr val="DFE3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>
                  <a:solidFill>
                    <a:srgbClr val="004F77"/>
                  </a:solidFill>
                  <a:latin typeface="Arial Nova" panose="020B0504020202020204" pitchFamily="34" charset="0"/>
                </a:rPr>
                <a:t>Détecteur fin de course</a:t>
              </a:r>
            </a:p>
            <a:p>
              <a:pPr algn="ctr"/>
              <a:r>
                <a:rPr lang="fr-FR" sz="700" dirty="0">
                  <a:solidFill>
                    <a:srgbClr val="004F77"/>
                  </a:solidFill>
                  <a:latin typeface="Arial Nova" panose="020B0504020202020204" pitchFamily="34" charset="0"/>
                </a:rPr>
                <a:t>Capteur de courant moteur</a:t>
              </a:r>
            </a:p>
            <a:p>
              <a:pPr algn="ctr"/>
              <a:r>
                <a:rPr lang="fr-FR" sz="700" dirty="0">
                  <a:solidFill>
                    <a:srgbClr val="004F77"/>
                  </a:solidFill>
                  <a:latin typeface="Arial Nova" panose="020B0504020202020204" pitchFamily="34" charset="0"/>
                </a:rPr>
                <a:t>Codeur incrémental 8192 impulsions par tour</a:t>
              </a:r>
            </a:p>
            <a:p>
              <a:pPr algn="ctr"/>
              <a:r>
                <a:rPr lang="fr-FR" sz="700" dirty="0">
                  <a:solidFill>
                    <a:srgbClr val="004F77"/>
                  </a:solidFill>
                  <a:latin typeface="Arial Nova" panose="020B0504020202020204" pitchFamily="34" charset="0"/>
                </a:rPr>
                <a:t>Capteur d’effort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492C39D7-C7C7-3458-7E55-FC4FCBD955B0}"/>
                </a:ext>
              </a:extLst>
            </p:cNvPr>
            <p:cNvSpPr/>
            <p:nvPr/>
          </p:nvSpPr>
          <p:spPr>
            <a:xfrm>
              <a:off x="3229319" y="1443142"/>
              <a:ext cx="1440000" cy="54000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04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Traiter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5E73C37F-4A2D-AB41-B3A3-7332F9A357A2}"/>
                </a:ext>
              </a:extLst>
            </p:cNvPr>
            <p:cNvSpPr/>
            <p:nvPr/>
          </p:nvSpPr>
          <p:spPr>
            <a:xfrm>
              <a:off x="3218894" y="2236003"/>
              <a:ext cx="1440000" cy="540000"/>
            </a:xfrm>
            <a:prstGeom prst="roundRect">
              <a:avLst>
                <a:gd name="adj" fmla="val 11914"/>
              </a:avLst>
            </a:prstGeom>
            <a:solidFill>
              <a:srgbClr val="E4EBF0"/>
            </a:solidFill>
            <a:ln w="19050">
              <a:solidFill>
                <a:srgbClr val="E4EB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Carte EPOS</a:t>
              </a:r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8BE8DB55-CD2C-9609-869B-BFB5FBA5A6D3}"/>
                </a:ext>
              </a:extLst>
            </p:cNvPr>
            <p:cNvSpPr/>
            <p:nvPr/>
          </p:nvSpPr>
          <p:spPr>
            <a:xfrm>
              <a:off x="5389319" y="1420801"/>
              <a:ext cx="1440000" cy="57600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8A5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8A559"/>
                  </a:solidFill>
                  <a:latin typeface="Arial Nova" panose="020B0504020202020204" pitchFamily="34" charset="0"/>
                </a:rPr>
                <a:t>Communiquer</a:t>
              </a: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E7C50B13-9945-267C-9C0F-3901C1922B55}"/>
                </a:ext>
              </a:extLst>
            </p:cNvPr>
            <p:cNvSpPr/>
            <p:nvPr/>
          </p:nvSpPr>
          <p:spPr>
            <a:xfrm>
              <a:off x="5389319" y="2214770"/>
              <a:ext cx="1406281" cy="534390"/>
            </a:xfrm>
            <a:prstGeom prst="roundRect">
              <a:avLst>
                <a:gd name="adj" fmla="val 11914"/>
              </a:avLst>
            </a:prstGeom>
            <a:solidFill>
              <a:srgbClr val="E8F3E8"/>
            </a:solidFill>
            <a:ln w="19050">
              <a:solidFill>
                <a:srgbClr val="E8F3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>
                  <a:solidFill>
                    <a:srgbClr val="08A559"/>
                  </a:solidFill>
                  <a:latin typeface="Arial Nova" panose="020B0504020202020204" pitchFamily="34" charset="0"/>
                </a:rPr>
                <a:t>Tranceiver</a:t>
              </a:r>
              <a:endParaRPr lang="fr-FR" sz="1200" dirty="0">
                <a:solidFill>
                  <a:srgbClr val="08A559"/>
                </a:solidFill>
                <a:latin typeface="Arial Nova" panose="020B0504020202020204" pitchFamily="34" charset="0"/>
              </a:endParaRPr>
            </a:p>
            <a:p>
              <a:pPr algn="ctr"/>
              <a:r>
                <a:rPr lang="fr-FR" sz="1200" dirty="0">
                  <a:solidFill>
                    <a:srgbClr val="08A559"/>
                  </a:solidFill>
                  <a:latin typeface="Arial Nova" panose="020B0504020202020204" pitchFamily="34" charset="0"/>
                </a:rPr>
                <a:t>Liaison USB</a:t>
              </a:r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8CFBB7BE-C306-859A-CF41-F04DD9BC455C}"/>
                </a:ext>
              </a:extLst>
            </p:cNvPr>
            <p:cNvSpPr/>
            <p:nvPr/>
          </p:nvSpPr>
          <p:spPr>
            <a:xfrm>
              <a:off x="1056905" y="3437532"/>
              <a:ext cx="1440000" cy="54000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FDAD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FDAD57"/>
                  </a:solidFill>
                  <a:latin typeface="Arial Nova" panose="020B0504020202020204" pitchFamily="34" charset="0"/>
                </a:rPr>
                <a:t>Alimenter</a:t>
              </a: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D364B3FD-91A8-1B5F-5FD3-55E164E3B9AE}"/>
                </a:ext>
              </a:extLst>
            </p:cNvPr>
            <p:cNvSpPr/>
            <p:nvPr/>
          </p:nvSpPr>
          <p:spPr>
            <a:xfrm>
              <a:off x="1056905" y="4132287"/>
              <a:ext cx="1440000" cy="540000"/>
            </a:xfrm>
            <a:prstGeom prst="roundRect">
              <a:avLst>
                <a:gd name="adj" fmla="val 11914"/>
              </a:avLst>
            </a:prstGeom>
            <a:solidFill>
              <a:srgbClr val="FEE6CC"/>
            </a:solidFill>
            <a:ln w="19050">
              <a:solidFill>
                <a:srgbClr val="FEE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FDAD57"/>
                  </a:solidFill>
                  <a:latin typeface="Arial Nova" panose="020B0504020202020204" pitchFamily="34" charset="0"/>
                </a:rPr>
                <a:t>Alimentation</a:t>
              </a:r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96A2B729-7EE6-8CA6-72B2-5A16AA5A785A}"/>
                </a:ext>
              </a:extLst>
            </p:cNvPr>
            <p:cNvSpPr/>
            <p:nvPr/>
          </p:nvSpPr>
          <p:spPr>
            <a:xfrm>
              <a:off x="3218894" y="3432769"/>
              <a:ext cx="1440000" cy="54000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C73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Distribuer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3841B1B6-C546-170C-78BF-906D65F5DAA8}"/>
                </a:ext>
              </a:extLst>
            </p:cNvPr>
            <p:cNvSpPr/>
            <p:nvPr/>
          </p:nvSpPr>
          <p:spPr>
            <a:xfrm>
              <a:off x="3229319" y="4117990"/>
              <a:ext cx="1440000" cy="540000"/>
            </a:xfrm>
            <a:prstGeom prst="roundRect">
              <a:avLst>
                <a:gd name="adj" fmla="val 11914"/>
              </a:avLst>
            </a:prstGeom>
            <a:solidFill>
              <a:srgbClr val="9EC7D3"/>
            </a:solidFill>
            <a:ln w="19050">
              <a:solidFill>
                <a:srgbClr val="9EC7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Hacheur</a:t>
              </a:r>
            </a:p>
            <a:p>
              <a:pPr algn="ctr"/>
              <a:r>
                <a:rPr lang="fr-FR" sz="12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Carte EPOS 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B8181AD4-9AB8-CA7B-EFBF-8B9CD4369264}"/>
                </a:ext>
              </a:extLst>
            </p:cNvPr>
            <p:cNvSpPr/>
            <p:nvPr/>
          </p:nvSpPr>
          <p:spPr>
            <a:xfrm>
              <a:off x="5380883" y="3437532"/>
              <a:ext cx="1440000" cy="54000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6834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Convertir</a:t>
              </a: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7E462E27-42D7-734B-5E6F-B78EF40987B6}"/>
                </a:ext>
              </a:extLst>
            </p:cNvPr>
            <p:cNvSpPr/>
            <p:nvPr/>
          </p:nvSpPr>
          <p:spPr>
            <a:xfrm>
              <a:off x="5389319" y="4117990"/>
              <a:ext cx="1440000" cy="540000"/>
            </a:xfrm>
            <a:prstGeom prst="roundRect">
              <a:avLst>
                <a:gd name="adj" fmla="val 11914"/>
              </a:avLst>
            </a:prstGeom>
            <a:solidFill>
              <a:srgbClr val="C3AED1"/>
            </a:solidFill>
            <a:ln w="19050">
              <a:solidFill>
                <a:srgbClr val="C3A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Moteur CC</a:t>
              </a:r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AA76E29F-1BCE-DD76-499C-CE8F3E850A8E}"/>
                </a:ext>
              </a:extLst>
            </p:cNvPr>
            <p:cNvSpPr/>
            <p:nvPr/>
          </p:nvSpPr>
          <p:spPr>
            <a:xfrm>
              <a:off x="7542872" y="3440639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EE68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Transmettre</a:t>
              </a:r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A66FC087-C9BC-9FD1-6C13-AD7571852AD4}"/>
                </a:ext>
              </a:extLst>
            </p:cNvPr>
            <p:cNvSpPr/>
            <p:nvPr/>
          </p:nvSpPr>
          <p:spPr>
            <a:xfrm>
              <a:off x="7549319" y="4097486"/>
              <a:ext cx="1365662" cy="652851"/>
            </a:xfrm>
            <a:prstGeom prst="roundRect">
              <a:avLst>
                <a:gd name="adj" fmla="val 11914"/>
              </a:avLst>
            </a:prstGeom>
            <a:solidFill>
              <a:srgbClr val="F7B8B3"/>
            </a:solidFill>
            <a:ln w="19050">
              <a:solidFill>
                <a:srgbClr val="F7B8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Train épicycloïdal (18)</a:t>
              </a:r>
            </a:p>
            <a:p>
              <a:pPr algn="ctr"/>
              <a:r>
                <a:rPr lang="fr-FR" sz="9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Tambour</a:t>
              </a:r>
            </a:p>
            <a:p>
              <a:pPr algn="ctr"/>
              <a:r>
                <a:rPr lang="fr-FR" sz="9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Poulie</a:t>
              </a:r>
            </a:p>
          </p:txBody>
        </p:sp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7282EFC0-8E54-A4E0-6953-44E98A7B8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4826" y="1498649"/>
              <a:ext cx="434918" cy="152010"/>
            </a:xfrm>
            <a:prstGeom prst="rect">
              <a:avLst/>
            </a:prstGeom>
          </p:spPr>
        </p:pic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BE599621-6A35-D218-9184-0073520A41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6905" y="1722751"/>
              <a:ext cx="720000" cy="1536"/>
            </a:xfrm>
            <a:prstGeom prst="straightConnector1">
              <a:avLst/>
            </a:prstGeom>
            <a:ln w="25400" cap="rnd">
              <a:solidFill>
                <a:srgbClr val="004F77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25CB3708-D27C-9C0F-920D-E2174EF1D3C1}"/>
                </a:ext>
              </a:extLst>
            </p:cNvPr>
            <p:cNvCxnSpPr/>
            <p:nvPr/>
          </p:nvCxnSpPr>
          <p:spPr>
            <a:xfrm flipV="1">
              <a:off x="4669319" y="1708801"/>
              <a:ext cx="720000" cy="1536"/>
            </a:xfrm>
            <a:prstGeom prst="straightConnector1">
              <a:avLst/>
            </a:prstGeom>
            <a:ln w="25400" cap="rnd">
              <a:solidFill>
                <a:srgbClr val="004F77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6B85577F-75F2-AC91-9B29-7674830D4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38894" y="1313442"/>
              <a:ext cx="360000" cy="360000"/>
            </a:xfrm>
            <a:prstGeom prst="rect">
              <a:avLst/>
            </a:prstGeom>
          </p:spPr>
        </p:pic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4D3E9C84-1558-D9D2-B9AE-51FFDFD2AC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9319" y="3705996"/>
              <a:ext cx="720000" cy="1536"/>
            </a:xfrm>
            <a:prstGeom prst="straightConnector1">
              <a:avLst/>
            </a:prstGeom>
            <a:ln w="25400" cap="rnd">
              <a:solidFill>
                <a:srgbClr val="FDAD57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F7A18018-C728-6B01-3037-0421AF781FBB}"/>
                </a:ext>
              </a:extLst>
            </p:cNvPr>
            <p:cNvGrpSpPr/>
            <p:nvPr/>
          </p:nvGrpSpPr>
          <p:grpSpPr>
            <a:xfrm>
              <a:off x="1596905" y="3874910"/>
              <a:ext cx="360000" cy="360000"/>
              <a:chOff x="4197400" y="3547713"/>
              <a:chExt cx="1800000" cy="1800000"/>
            </a:xfrm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AF615AC5-8CF6-FF34-1EF7-5C5D2FE5B9E8}"/>
                  </a:ext>
                </a:extLst>
              </p:cNvPr>
              <p:cNvSpPr/>
              <p:nvPr/>
            </p:nvSpPr>
            <p:spPr>
              <a:xfrm>
                <a:off x="4197400" y="3547713"/>
                <a:ext cx="1800000" cy="1800000"/>
              </a:xfrm>
              <a:prstGeom prst="ellipse">
                <a:avLst/>
              </a:prstGeom>
              <a:solidFill>
                <a:srgbClr val="FFB2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7" name="Image 26">
                <a:extLst>
                  <a:ext uri="{FF2B5EF4-FFF2-40B4-BE49-F238E27FC236}">
                    <a16:creationId xmlns:a16="http://schemas.microsoft.com/office/drawing/2014/main" id="{D99F6707-A222-D5E1-C4A9-E878E9F04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26157" y="3876470"/>
                <a:ext cx="1142486" cy="1142486"/>
              </a:xfrm>
              <a:prstGeom prst="rect">
                <a:avLst/>
              </a:prstGeom>
            </p:spPr>
          </p:pic>
        </p:grp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35145E60-25D8-7A86-65AE-7F3729EC7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8044" y="3561065"/>
              <a:ext cx="360000" cy="360000"/>
            </a:xfrm>
            <a:prstGeom prst="rect">
              <a:avLst/>
            </a:prstGeom>
          </p:spPr>
        </p:pic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3C7DD139-EB5F-1D13-171E-251FB77C6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76905" y="3288253"/>
              <a:ext cx="360000" cy="360000"/>
            </a:xfrm>
            <a:prstGeom prst="rect">
              <a:avLst/>
            </a:prstGeom>
          </p:spPr>
        </p:pic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AC6DF14C-2036-7CE5-3981-073062ECDD3C}"/>
                </a:ext>
              </a:extLst>
            </p:cNvPr>
            <p:cNvGrpSpPr/>
            <p:nvPr/>
          </p:nvGrpSpPr>
          <p:grpSpPr>
            <a:xfrm>
              <a:off x="3769319" y="3882769"/>
              <a:ext cx="360000" cy="360000"/>
              <a:chOff x="6955958" y="3325976"/>
              <a:chExt cx="1800000" cy="1800000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45EAC513-94E2-F52A-9867-50C074B61EC3}"/>
                  </a:ext>
                </a:extLst>
              </p:cNvPr>
              <p:cNvSpPr/>
              <p:nvPr/>
            </p:nvSpPr>
            <p:spPr>
              <a:xfrm>
                <a:off x="6955958" y="3325976"/>
                <a:ext cx="1800000" cy="1800000"/>
              </a:xfrm>
              <a:prstGeom prst="ellipse">
                <a:avLst/>
              </a:prstGeom>
              <a:solidFill>
                <a:srgbClr val="0C73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32" name="Image 31">
                <a:extLst>
                  <a:ext uri="{FF2B5EF4-FFF2-40B4-BE49-F238E27FC236}">
                    <a16:creationId xmlns:a16="http://schemas.microsoft.com/office/drawing/2014/main" id="{A6F00602-AFC2-FCB3-3F88-7A5AD5508B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12124" y="3645024"/>
                <a:ext cx="1394286" cy="1161904"/>
              </a:xfrm>
              <a:prstGeom prst="rect">
                <a:avLst/>
              </a:prstGeom>
            </p:spPr>
          </p:pic>
          <p:pic>
            <p:nvPicPr>
              <p:cNvPr id="33" name="Image 32">
                <a:extLst>
                  <a:ext uri="{FF2B5EF4-FFF2-40B4-BE49-F238E27FC236}">
                    <a16:creationId xmlns:a16="http://schemas.microsoft.com/office/drawing/2014/main" id="{85ED782F-FA84-9BC0-D63A-077AE70978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09267" y="4072626"/>
                <a:ext cx="246640" cy="173418"/>
              </a:xfrm>
              <a:prstGeom prst="rect">
                <a:avLst/>
              </a:prstGeom>
            </p:spPr>
          </p:pic>
        </p:grp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6E52C4D0-B55B-30AA-F92B-6E09F0A4D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9319" y="3693164"/>
              <a:ext cx="720000" cy="1536"/>
            </a:xfrm>
            <a:prstGeom prst="straightConnector1">
              <a:avLst/>
            </a:prstGeom>
            <a:ln w="25400" cap="rnd">
              <a:solidFill>
                <a:srgbClr val="0C739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F31071D2-3D9A-9512-E018-EA9EA1D5A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38894" y="3288253"/>
              <a:ext cx="360000" cy="360000"/>
            </a:xfrm>
            <a:prstGeom prst="rect">
              <a:avLst/>
            </a:prstGeom>
          </p:spPr>
        </p:pic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BD8878E5-16C6-2FDF-B910-1E65274FEC1D}"/>
                </a:ext>
              </a:extLst>
            </p:cNvPr>
            <p:cNvGrpSpPr/>
            <p:nvPr/>
          </p:nvGrpSpPr>
          <p:grpSpPr>
            <a:xfrm>
              <a:off x="5910458" y="3883180"/>
              <a:ext cx="360000" cy="360000"/>
              <a:chOff x="5775745" y="3144183"/>
              <a:chExt cx="1800000" cy="1800000"/>
            </a:xfrm>
          </p:grpSpPr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C113ED22-0889-C0BD-2F28-7410DE8E0143}"/>
                  </a:ext>
                </a:extLst>
              </p:cNvPr>
              <p:cNvSpPr/>
              <p:nvPr/>
            </p:nvSpPr>
            <p:spPr>
              <a:xfrm>
                <a:off x="5775745" y="3144183"/>
                <a:ext cx="1800000" cy="1800000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8" name="Image 37">
                <a:extLst>
                  <a:ext uri="{FF2B5EF4-FFF2-40B4-BE49-F238E27FC236}">
                    <a16:creationId xmlns:a16="http://schemas.microsoft.com/office/drawing/2014/main" id="{82072050-3C9E-11DC-ED47-2342075E8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03821" y="3513485"/>
                <a:ext cx="1543848" cy="1061396"/>
              </a:xfrm>
              <a:prstGeom prst="rect">
                <a:avLst/>
              </a:prstGeom>
            </p:spPr>
          </p:pic>
        </p:grp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75B4C387-2DFC-8DD6-0817-E4B93F7F3F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9319" y="3702769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F18DC0DD-A0D9-123C-B18D-07152DCB18C1}"/>
                </a:ext>
              </a:extLst>
            </p:cNvPr>
            <p:cNvGrpSpPr/>
            <p:nvPr/>
          </p:nvGrpSpPr>
          <p:grpSpPr>
            <a:xfrm>
              <a:off x="7706729" y="3877009"/>
              <a:ext cx="360000" cy="360000"/>
              <a:chOff x="5447928" y="2816932"/>
              <a:chExt cx="1800000" cy="1800000"/>
            </a:xfrm>
          </p:grpSpPr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D64A62AB-5AFF-D5A7-6EF3-751BD61D55AB}"/>
                  </a:ext>
                </a:extLst>
              </p:cNvPr>
              <p:cNvSpPr/>
              <p:nvPr/>
            </p:nvSpPr>
            <p:spPr>
              <a:xfrm>
                <a:off x="5447928" y="2816932"/>
                <a:ext cx="1800000" cy="1800000"/>
              </a:xfrm>
              <a:prstGeom prst="ellipse">
                <a:avLst/>
              </a:prstGeom>
              <a:solidFill>
                <a:srgbClr val="EF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42" name="Image 41">
                <a:extLst>
                  <a:ext uri="{FF2B5EF4-FFF2-40B4-BE49-F238E27FC236}">
                    <a16:creationId xmlns:a16="http://schemas.microsoft.com/office/drawing/2014/main" id="{5588C4E4-79A2-5961-E133-9605335E87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flipH="1">
                <a:off x="5627848" y="2996852"/>
                <a:ext cx="1440160" cy="1440160"/>
              </a:xfrm>
              <a:prstGeom prst="rect">
                <a:avLst/>
              </a:prstGeom>
            </p:spPr>
          </p:pic>
        </p:grp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F1B5964F-3473-92A5-6A3A-F03DA766A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93108" y="3313520"/>
              <a:ext cx="360000" cy="360000"/>
            </a:xfrm>
            <a:prstGeom prst="rect">
              <a:avLst/>
            </a:prstGeom>
          </p:spPr>
        </p:pic>
        <p:cxnSp>
          <p:nvCxnSpPr>
            <p:cNvPr id="44" name="Connecteur : en angle 43">
              <a:extLst>
                <a:ext uri="{FF2B5EF4-FFF2-40B4-BE49-F238E27FC236}">
                  <a16:creationId xmlns:a16="http://schemas.microsoft.com/office/drawing/2014/main" id="{2C5943AA-979A-103D-FC4E-264A925A4FF0}"/>
                </a:ext>
              </a:extLst>
            </p:cNvPr>
            <p:cNvCxnSpPr>
              <a:cxnSpLocks/>
              <a:stCxn id="10" idx="3"/>
              <a:endCxn id="45" idx="3"/>
            </p:cNvCxnSpPr>
            <p:nvPr/>
          </p:nvCxnSpPr>
          <p:spPr>
            <a:xfrm flipH="1">
              <a:off x="6795600" y="1708801"/>
              <a:ext cx="33719" cy="1346496"/>
            </a:xfrm>
            <a:prstGeom prst="bentConnector3">
              <a:avLst>
                <a:gd name="adj1" fmla="val -1067152"/>
              </a:avLst>
            </a:prstGeom>
            <a:ln w="25400">
              <a:solidFill>
                <a:srgbClr val="08A55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4EDA86AC-B60C-0765-FBC6-4E7119B8D620}"/>
                </a:ext>
              </a:extLst>
            </p:cNvPr>
            <p:cNvSpPr/>
            <p:nvPr/>
          </p:nvSpPr>
          <p:spPr>
            <a:xfrm>
              <a:off x="5389319" y="2889618"/>
              <a:ext cx="1406281" cy="331358"/>
            </a:xfrm>
            <a:prstGeom prst="roundRect">
              <a:avLst>
                <a:gd name="adj" fmla="val 11914"/>
              </a:avLst>
            </a:prstGeom>
            <a:solidFill>
              <a:srgbClr val="08A55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Ordres (PWM)</a:t>
              </a:r>
            </a:p>
          </p:txBody>
        </p:sp>
        <p:cxnSp>
          <p:nvCxnSpPr>
            <p:cNvPr id="46" name="Connecteur : en angle 45">
              <a:extLst>
                <a:ext uri="{FF2B5EF4-FFF2-40B4-BE49-F238E27FC236}">
                  <a16:creationId xmlns:a16="http://schemas.microsoft.com/office/drawing/2014/main" id="{C9DF5005-6531-4D0B-0B32-A0A73479B4F0}"/>
                </a:ext>
              </a:extLst>
            </p:cNvPr>
            <p:cNvCxnSpPr>
              <a:cxnSpLocks/>
              <a:stCxn id="45" idx="1"/>
              <a:endCxn id="14" idx="0"/>
            </p:cNvCxnSpPr>
            <p:nvPr/>
          </p:nvCxnSpPr>
          <p:spPr>
            <a:xfrm rot="10800000" flipV="1">
              <a:off x="3938895" y="3055297"/>
              <a:ext cx="1450425" cy="377472"/>
            </a:xfrm>
            <a:prstGeom prst="bentConnector2">
              <a:avLst/>
            </a:prstGeom>
            <a:ln w="25400">
              <a:solidFill>
                <a:srgbClr val="08A55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5684C887-250C-3EE4-51A9-97E49BAEE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3108" y="2837764"/>
              <a:ext cx="180000" cy="180000"/>
            </a:xfrm>
            <a:prstGeom prst="rect">
              <a:avLst/>
            </a:prstGeom>
          </p:spPr>
        </p:pic>
        <p:pic>
          <p:nvPicPr>
            <p:cNvPr id="48" name="Image 47">
              <a:extLst>
                <a:ext uri="{FF2B5EF4-FFF2-40B4-BE49-F238E27FC236}">
                  <a16:creationId xmlns:a16="http://schemas.microsoft.com/office/drawing/2014/main" id="{A2DBB512-E0D6-1DCF-AD42-945E61453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5152" y="3113393"/>
              <a:ext cx="180000" cy="180000"/>
            </a:xfrm>
            <a:prstGeom prst="rect">
              <a:avLst/>
            </a:prstGeom>
          </p:spPr>
        </p:pic>
        <p:sp>
          <p:nvSpPr>
            <p:cNvPr id="49" name="Rectangle : coins arrondis 48">
              <a:extLst>
                <a:ext uri="{FF2B5EF4-FFF2-40B4-BE49-F238E27FC236}">
                  <a16:creationId xmlns:a16="http://schemas.microsoft.com/office/drawing/2014/main" id="{41C8C10B-28B1-AAD9-17B3-48F680D32BCC}"/>
                </a:ext>
              </a:extLst>
            </p:cNvPr>
            <p:cNvSpPr/>
            <p:nvPr/>
          </p:nvSpPr>
          <p:spPr>
            <a:xfrm>
              <a:off x="9634981" y="3429000"/>
              <a:ext cx="1365662" cy="1194790"/>
            </a:xfrm>
            <a:prstGeom prst="roundRect">
              <a:avLst>
                <a:gd name="adj" fmla="val 11914"/>
              </a:avLst>
            </a:prstGeom>
            <a:solidFill>
              <a:srgbClr val="B2CAD6"/>
            </a:solidFill>
            <a:ln w="19050">
              <a:solidFill>
                <a:srgbClr val="B2CA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D587E"/>
                  </a:solidFill>
                  <a:latin typeface="Arial Nova" panose="020B0504020202020204" pitchFamily="34" charset="0"/>
                </a:rPr>
                <a:t>Enrouleur</a:t>
              </a:r>
            </a:p>
          </p:txBody>
        </p:sp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505D6021-1B16-1674-733B-C648AC1129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1620" y="3702769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C3681FD9-BFE4-7350-1964-9C093DDF1B5E}"/>
                </a:ext>
              </a:extLst>
            </p:cNvPr>
            <p:cNvGrpSpPr/>
            <p:nvPr/>
          </p:nvGrpSpPr>
          <p:grpSpPr>
            <a:xfrm>
              <a:off x="3770117" y="1925231"/>
              <a:ext cx="360000" cy="360000"/>
              <a:chOff x="6138169" y="4069439"/>
              <a:chExt cx="1800000" cy="1800000"/>
            </a:xfrm>
          </p:grpSpPr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599396A5-DEE6-FF8C-4576-A72DC9E6130D}"/>
                  </a:ext>
                </a:extLst>
              </p:cNvPr>
              <p:cNvSpPr/>
              <p:nvPr/>
            </p:nvSpPr>
            <p:spPr>
              <a:xfrm>
                <a:off x="6138169" y="4069439"/>
                <a:ext cx="1800000" cy="180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54" name="Image 53">
                <a:extLst>
                  <a:ext uri="{FF2B5EF4-FFF2-40B4-BE49-F238E27FC236}">
                    <a16:creationId xmlns:a16="http://schemas.microsoft.com/office/drawing/2014/main" id="{F05DEF27-F929-BD20-2E07-1628A11DB3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43433" y="4174703"/>
                <a:ext cx="1589472" cy="1589472"/>
              </a:xfrm>
              <a:prstGeom prst="rect">
                <a:avLst/>
              </a:prstGeom>
            </p:spPr>
          </p:pic>
        </p:grpSp>
        <p:cxnSp>
          <p:nvCxnSpPr>
            <p:cNvPr id="55" name="Connecteur droit avec flèche 54">
              <a:extLst>
                <a:ext uri="{FF2B5EF4-FFF2-40B4-BE49-F238E27FC236}">
                  <a16:creationId xmlns:a16="http://schemas.microsoft.com/office/drawing/2014/main" id="{CEC25A5B-4B64-B67F-296D-04E6B189266D}"/>
                </a:ext>
              </a:extLst>
            </p:cNvPr>
            <p:cNvCxnSpPr/>
            <p:nvPr/>
          </p:nvCxnSpPr>
          <p:spPr>
            <a:xfrm flipV="1">
              <a:off x="6829319" y="1630730"/>
              <a:ext cx="720000" cy="1536"/>
            </a:xfrm>
            <a:prstGeom prst="straightConnector1">
              <a:avLst/>
            </a:prstGeom>
            <a:ln w="25400">
              <a:solidFill>
                <a:srgbClr val="08A55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Image 55">
              <a:extLst>
                <a:ext uri="{FF2B5EF4-FFF2-40B4-BE49-F238E27FC236}">
                  <a16:creationId xmlns:a16="http://schemas.microsoft.com/office/drawing/2014/main" id="{16A8AD74-A603-AD54-1D93-18C13D944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4880" y="4119120"/>
              <a:ext cx="288000" cy="100660"/>
            </a:xfrm>
            <a:prstGeom prst="rect">
              <a:avLst/>
            </a:prstGeom>
          </p:spPr>
        </p:pic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CA7F3E2C-9FA7-42D8-DEF0-9439478A5709}"/>
                </a:ext>
              </a:extLst>
            </p:cNvPr>
            <p:cNvGrpSpPr/>
            <p:nvPr/>
          </p:nvGrpSpPr>
          <p:grpSpPr>
            <a:xfrm rot="5400000" flipV="1">
              <a:off x="10181964" y="4049013"/>
              <a:ext cx="835963" cy="1617775"/>
              <a:chOff x="9150640" y="2423323"/>
              <a:chExt cx="835963" cy="2135794"/>
            </a:xfrm>
          </p:grpSpPr>
          <p:sp>
            <p:nvSpPr>
              <p:cNvPr id="58" name="Flèche : virage 57">
                <a:extLst>
                  <a:ext uri="{FF2B5EF4-FFF2-40B4-BE49-F238E27FC236}">
                    <a16:creationId xmlns:a16="http://schemas.microsoft.com/office/drawing/2014/main" id="{A404FB7A-E23C-BD6A-6263-4B2DE2013DB7}"/>
                  </a:ext>
                </a:extLst>
              </p:cNvPr>
              <p:cNvSpPr/>
              <p:nvPr/>
            </p:nvSpPr>
            <p:spPr>
              <a:xfrm rot="5400000">
                <a:off x="8500725" y="3073238"/>
                <a:ext cx="2135794" cy="835963"/>
              </a:xfrm>
              <a:prstGeom prst="bentArrow">
                <a:avLst>
                  <a:gd name="adj1" fmla="val 31434"/>
                  <a:gd name="adj2" fmla="val 25000"/>
                  <a:gd name="adj3" fmla="val 17852"/>
                  <a:gd name="adj4" fmla="val 20160"/>
                </a:avLst>
              </a:prstGeom>
              <a:solidFill>
                <a:srgbClr val="B2CA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D9969D2B-BFBA-54A7-C4C5-06DFD5138BC1}"/>
                  </a:ext>
                </a:extLst>
              </p:cNvPr>
              <p:cNvSpPr txBox="1"/>
              <p:nvPr/>
            </p:nvSpPr>
            <p:spPr>
              <a:xfrm rot="16200000">
                <a:off x="8798744" y="3317013"/>
                <a:ext cx="1918043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bg1"/>
                    </a:solidFill>
                    <a:latin typeface="Arial Nova" panose="020B0504020202020204" pitchFamily="34" charset="0"/>
                  </a:rPr>
                  <a:t>Mobile en mouvement</a:t>
                </a:r>
              </a:p>
            </p:txBody>
          </p: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32A82909-C4F5-9AA0-D150-C388F421C774}"/>
                </a:ext>
              </a:extLst>
            </p:cNvPr>
            <p:cNvGrpSpPr/>
            <p:nvPr/>
          </p:nvGrpSpPr>
          <p:grpSpPr>
            <a:xfrm>
              <a:off x="8611878" y="2802701"/>
              <a:ext cx="1549219" cy="611677"/>
              <a:chOff x="9075408" y="2802701"/>
              <a:chExt cx="1549219" cy="611677"/>
            </a:xfrm>
          </p:grpSpPr>
          <p:sp>
            <p:nvSpPr>
              <p:cNvPr id="61" name="Flèche : virage 60">
                <a:extLst>
                  <a:ext uri="{FF2B5EF4-FFF2-40B4-BE49-F238E27FC236}">
                    <a16:creationId xmlns:a16="http://schemas.microsoft.com/office/drawing/2014/main" id="{FED08932-ADD7-D2A1-8E5A-D62CEEB1B93F}"/>
                  </a:ext>
                </a:extLst>
              </p:cNvPr>
              <p:cNvSpPr/>
              <p:nvPr/>
            </p:nvSpPr>
            <p:spPr>
              <a:xfrm rot="5400000">
                <a:off x="9563593" y="2353345"/>
                <a:ext cx="572849" cy="1549218"/>
              </a:xfrm>
              <a:prstGeom prst="bentArrow">
                <a:avLst>
                  <a:gd name="adj1" fmla="val 38639"/>
                  <a:gd name="adj2" fmla="val 38302"/>
                  <a:gd name="adj3" fmla="val 16744"/>
                  <a:gd name="adj4" fmla="val 20160"/>
                </a:avLst>
              </a:prstGeom>
              <a:solidFill>
                <a:srgbClr val="B2CA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2C25BFE2-5262-D3BC-BDD8-923C0B8002AD}"/>
                  </a:ext>
                </a:extLst>
              </p:cNvPr>
              <p:cNvSpPr txBox="1"/>
              <p:nvPr/>
            </p:nvSpPr>
            <p:spPr>
              <a:xfrm>
                <a:off x="9075408" y="2802701"/>
                <a:ext cx="147371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solidFill>
                      <a:schemeClr val="bg1"/>
                    </a:solidFill>
                    <a:latin typeface="Arial Nova" panose="020B0504020202020204" pitchFamily="34" charset="0"/>
                  </a:rPr>
                  <a:t>Mobile à l’arrêt</a:t>
                </a:r>
              </a:p>
            </p:txBody>
          </p:sp>
        </p:grpSp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8DAAFC9A-79A3-4B2C-A73E-32BE33F62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545" y="1650659"/>
              <a:ext cx="434918" cy="15201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A29D106A-C634-EC49-818B-7FFD6B86043E}"/>
                    </a:ext>
                  </a:extLst>
                </p:cNvPr>
                <p:cNvSpPr txBox="1"/>
                <p:nvPr/>
              </p:nvSpPr>
              <p:spPr>
                <a:xfrm>
                  <a:off x="170158" y="3899116"/>
                  <a:ext cx="11619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b="1" dirty="0">
                      <a:solidFill>
                        <a:srgbClr val="FFB25A"/>
                      </a:solidFill>
                      <a:latin typeface="Arial Nova" panose="020B0504020202020204" pitchFamily="34" charset="0"/>
                    </a:rPr>
                    <a:t>230 V </a:t>
                  </a:r>
                  <a14:m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~</m:t>
                      </m:r>
                    </m:oMath>
                  </a14:m>
                  <a:endPara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A29D106A-C634-EC49-818B-7FFD6B8604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58" y="3899116"/>
                  <a:ext cx="1161960" cy="276999"/>
                </a:xfrm>
                <a:prstGeom prst="rect">
                  <a:avLst/>
                </a:prstGeom>
                <a:blipFill>
                  <a:blip r:embed="rId12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8529472-463C-B655-7D36-3F43A14EC5EF}"/>
                    </a:ext>
                  </a:extLst>
                </p:cNvPr>
                <p:cNvSpPr txBox="1"/>
                <p:nvPr/>
              </p:nvSpPr>
              <p:spPr>
                <a:xfrm>
                  <a:off x="4443619" y="3709151"/>
                  <a:ext cx="11619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b="1" dirty="0">
                      <a:solidFill>
                        <a:srgbClr val="FFB25A"/>
                      </a:solidFill>
                      <a:latin typeface="Arial Nova" panose="020B0504020202020204" pitchFamily="34" charset="0"/>
                    </a:rPr>
                    <a:t> 18 V </a:t>
                  </a:r>
                  <a14:m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</m:oMath>
                  </a14:m>
                  <a:endPara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8529472-463C-B655-7D36-3F43A14EC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3619" y="3709151"/>
                  <a:ext cx="1161960" cy="276999"/>
                </a:xfrm>
                <a:prstGeom prst="rect">
                  <a:avLst/>
                </a:prstGeom>
                <a:blipFill>
                  <a:blip r:embed="rId13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5" name="Image 74">
              <a:extLst>
                <a:ext uri="{FF2B5EF4-FFF2-40B4-BE49-F238E27FC236}">
                  <a16:creationId xmlns:a16="http://schemas.microsoft.com/office/drawing/2014/main" id="{C3984323-3DB7-9552-D8F6-CC335C936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46789" y="4072663"/>
              <a:ext cx="288000" cy="100660"/>
            </a:xfrm>
            <a:prstGeom prst="rect">
              <a:avLst/>
            </a:prstGeom>
          </p:spPr>
        </p:pic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E5E8BA72-62F0-623B-BB03-9C97E1215258}"/>
                </a:ext>
              </a:extLst>
            </p:cNvPr>
            <p:cNvGrpSpPr/>
            <p:nvPr/>
          </p:nvGrpSpPr>
          <p:grpSpPr>
            <a:xfrm rot="5400000">
              <a:off x="7557744" y="1380659"/>
              <a:ext cx="540000" cy="540000"/>
              <a:chOff x="8494276" y="748802"/>
              <a:chExt cx="1800000" cy="1800000"/>
            </a:xfrm>
          </p:grpSpPr>
          <p:sp>
            <p:nvSpPr>
              <p:cNvPr id="80" name="Ellipse 79">
                <a:extLst>
                  <a:ext uri="{FF2B5EF4-FFF2-40B4-BE49-F238E27FC236}">
                    <a16:creationId xmlns:a16="http://schemas.microsoft.com/office/drawing/2014/main" id="{8797782F-D293-857F-9535-3AEEA223291C}"/>
                  </a:ext>
                </a:extLst>
              </p:cNvPr>
              <p:cNvSpPr/>
              <p:nvPr/>
            </p:nvSpPr>
            <p:spPr>
              <a:xfrm>
                <a:off x="8494276" y="748802"/>
                <a:ext cx="1800000" cy="1800000"/>
              </a:xfrm>
              <a:prstGeom prst="ellipse">
                <a:avLst/>
              </a:prstGeom>
              <a:solidFill>
                <a:srgbClr val="08AF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81" name="Image 80">
                <a:extLst>
                  <a:ext uri="{FF2B5EF4-FFF2-40B4-BE49-F238E27FC236}">
                    <a16:creationId xmlns:a16="http://schemas.microsoft.com/office/drawing/2014/main" id="{3C056DE1-E9CB-4E8C-3E56-45F4E72EDF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943232" y="938192"/>
                <a:ext cx="902088" cy="1440000"/>
              </a:xfrm>
              <a:prstGeom prst="rect">
                <a:avLst/>
              </a:prstGeom>
            </p:spPr>
          </p:pic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C45F2952-AB7B-E645-3734-B4D7C5C482F2}"/>
                </a:ext>
              </a:extLst>
            </p:cNvPr>
            <p:cNvGrpSpPr/>
            <p:nvPr/>
          </p:nvGrpSpPr>
          <p:grpSpPr>
            <a:xfrm flipH="1">
              <a:off x="4502938" y="4010490"/>
              <a:ext cx="288000" cy="288000"/>
              <a:chOff x="6054233" y="4960569"/>
              <a:chExt cx="1800000" cy="1800000"/>
            </a:xfrm>
          </p:grpSpPr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694CA716-B439-0D99-DD26-7939210E96CC}"/>
                  </a:ext>
                </a:extLst>
              </p:cNvPr>
              <p:cNvSpPr/>
              <p:nvPr/>
            </p:nvSpPr>
            <p:spPr>
              <a:xfrm>
                <a:off x="6054233" y="4960569"/>
                <a:ext cx="1800000" cy="180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pic>
            <p:nvPicPr>
              <p:cNvPr id="85" name="Image 84">
                <a:extLst>
                  <a:ext uri="{FF2B5EF4-FFF2-40B4-BE49-F238E27FC236}">
                    <a16:creationId xmlns:a16="http://schemas.microsoft.com/office/drawing/2014/main" id="{54F7A28F-AB1C-EEE3-A4AE-21627A8C72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98697" y="5322283"/>
                <a:ext cx="1311072" cy="1076572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0BE254AA-7402-4530-3CB3-372726A90B41}"/>
                    </a:ext>
                  </a:extLst>
                </p:cNvPr>
                <p:cNvSpPr txBox="1"/>
                <p:nvPr/>
              </p:nvSpPr>
              <p:spPr>
                <a:xfrm>
                  <a:off x="2265869" y="3846667"/>
                  <a:ext cx="11619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b="1" dirty="0">
                      <a:solidFill>
                        <a:srgbClr val="FFB25A"/>
                      </a:solidFill>
                      <a:latin typeface="Arial Nova" panose="020B0504020202020204" pitchFamily="34" charset="0"/>
                    </a:rPr>
                    <a:t> 24 V </a:t>
                  </a:r>
                  <a14:m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</m:oMath>
                  </a14:m>
                  <a:endPara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0BE254AA-7402-4530-3CB3-372726A90B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869" y="3846667"/>
                  <a:ext cx="1161960" cy="276999"/>
                </a:xfrm>
                <a:prstGeom prst="rect">
                  <a:avLst/>
                </a:prstGeom>
                <a:blipFill>
                  <a:blip r:embed="rId16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0ECA4CF8-4630-FE85-3DB7-8EAA30BBD558}"/>
                </a:ext>
              </a:extLst>
            </p:cNvPr>
            <p:cNvGrpSpPr/>
            <p:nvPr/>
          </p:nvGrpSpPr>
          <p:grpSpPr>
            <a:xfrm>
              <a:off x="1200023" y="1934397"/>
              <a:ext cx="1161844" cy="360000"/>
              <a:chOff x="1086457" y="1910466"/>
              <a:chExt cx="1161844" cy="360000"/>
            </a:xfrm>
          </p:grpSpPr>
          <p:grpSp>
            <p:nvGrpSpPr>
              <p:cNvPr id="87" name="Groupe 86">
                <a:extLst>
                  <a:ext uri="{FF2B5EF4-FFF2-40B4-BE49-F238E27FC236}">
                    <a16:creationId xmlns:a16="http://schemas.microsoft.com/office/drawing/2014/main" id="{E9153400-DF88-441B-1F32-AE824AB4C9D0}"/>
                  </a:ext>
                </a:extLst>
              </p:cNvPr>
              <p:cNvGrpSpPr/>
              <p:nvPr/>
            </p:nvGrpSpPr>
            <p:grpSpPr>
              <a:xfrm>
                <a:off x="1086457" y="1910466"/>
                <a:ext cx="360000" cy="360000"/>
                <a:chOff x="262758" y="2633974"/>
                <a:chExt cx="720000" cy="720000"/>
              </a:xfrm>
            </p:grpSpPr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903AB8DF-F4D2-7C8B-5ECC-CCE645EB9C9A}"/>
                    </a:ext>
                  </a:extLst>
                </p:cNvPr>
                <p:cNvSpPr/>
                <p:nvPr/>
              </p:nvSpPr>
              <p:spPr>
                <a:xfrm>
                  <a:off x="262758" y="2633974"/>
                  <a:ext cx="720000" cy="720000"/>
                </a:xfrm>
                <a:prstGeom prst="ellipse">
                  <a:avLst/>
                </a:prstGeom>
                <a:solidFill>
                  <a:srgbClr val="0054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89" name="Image 88">
                  <a:extLst>
                    <a:ext uri="{FF2B5EF4-FFF2-40B4-BE49-F238E27FC236}">
                      <a16:creationId xmlns:a16="http://schemas.microsoft.com/office/drawing/2014/main" id="{D2C60E2E-75A4-B407-4649-EE5EC04406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3558" y="2734774"/>
                  <a:ext cx="518400" cy="518400"/>
                </a:xfrm>
                <a:prstGeom prst="rect">
                  <a:avLst/>
                </a:prstGeom>
              </p:spPr>
            </p:pic>
          </p:grpSp>
          <p:grpSp>
            <p:nvGrpSpPr>
              <p:cNvPr id="93" name="Groupe 92">
                <a:extLst>
                  <a:ext uri="{FF2B5EF4-FFF2-40B4-BE49-F238E27FC236}">
                    <a16:creationId xmlns:a16="http://schemas.microsoft.com/office/drawing/2014/main" id="{633A414C-079F-72BC-C836-01640E3DA896}"/>
                  </a:ext>
                </a:extLst>
              </p:cNvPr>
              <p:cNvGrpSpPr/>
              <p:nvPr/>
            </p:nvGrpSpPr>
            <p:grpSpPr>
              <a:xfrm>
                <a:off x="1487379" y="1910466"/>
                <a:ext cx="360000" cy="360000"/>
                <a:chOff x="5404964" y="4396133"/>
                <a:chExt cx="1800000" cy="1800000"/>
              </a:xfrm>
            </p:grpSpPr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7DA91EB8-E9B2-6DC6-B932-B3F8200FCB4C}"/>
                    </a:ext>
                  </a:extLst>
                </p:cNvPr>
                <p:cNvSpPr/>
                <p:nvPr/>
              </p:nvSpPr>
              <p:spPr>
                <a:xfrm>
                  <a:off x="5404964" y="4396133"/>
                  <a:ext cx="1800000" cy="1800000"/>
                </a:xfrm>
                <a:prstGeom prst="ellipse">
                  <a:avLst/>
                </a:prstGeom>
                <a:solidFill>
                  <a:srgbClr val="0051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95" name="Image 94">
                  <a:extLst>
                    <a:ext uri="{FF2B5EF4-FFF2-40B4-BE49-F238E27FC236}">
                      <a16:creationId xmlns:a16="http://schemas.microsoft.com/office/drawing/2014/main" id="{C57FF404-E034-F790-1839-6255F70696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43445" y="4536296"/>
                  <a:ext cx="1358232" cy="1440000"/>
                </a:xfrm>
                <a:prstGeom prst="rect">
                  <a:avLst/>
                </a:prstGeom>
              </p:spPr>
            </p:pic>
          </p:grpSp>
          <p:grpSp>
            <p:nvGrpSpPr>
              <p:cNvPr id="96" name="Groupe 95">
                <a:extLst>
                  <a:ext uri="{FF2B5EF4-FFF2-40B4-BE49-F238E27FC236}">
                    <a16:creationId xmlns:a16="http://schemas.microsoft.com/office/drawing/2014/main" id="{4934780D-118D-5BB6-1A09-C3BF6F8738BE}"/>
                  </a:ext>
                </a:extLst>
              </p:cNvPr>
              <p:cNvGrpSpPr/>
              <p:nvPr/>
            </p:nvGrpSpPr>
            <p:grpSpPr>
              <a:xfrm>
                <a:off x="1888301" y="1910466"/>
                <a:ext cx="360000" cy="360000"/>
                <a:chOff x="6054233" y="4960569"/>
                <a:chExt cx="1800000" cy="1800000"/>
              </a:xfrm>
            </p:grpSpPr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96D55BF4-A114-4647-D029-A60712B863CC}"/>
                    </a:ext>
                  </a:extLst>
                </p:cNvPr>
                <p:cNvSpPr/>
                <p:nvPr/>
              </p:nvSpPr>
              <p:spPr>
                <a:xfrm>
                  <a:off x="6054233" y="4960569"/>
                  <a:ext cx="1800000" cy="1800000"/>
                </a:xfrm>
                <a:prstGeom prst="ellipse">
                  <a:avLst/>
                </a:prstGeom>
                <a:solidFill>
                  <a:srgbClr val="0054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pic>
              <p:nvPicPr>
                <p:cNvPr id="98" name="Image 97">
                  <a:extLst>
                    <a:ext uri="{FF2B5EF4-FFF2-40B4-BE49-F238E27FC236}">
                      <a16:creationId xmlns:a16="http://schemas.microsoft.com/office/drawing/2014/main" id="{1B7B664B-613A-7FD8-87CD-0348B80E0D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98697" y="5322283"/>
                  <a:ext cx="1311072" cy="107657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E31DA6A4-FC36-37BB-DD67-889B787CE436}"/>
                </a:ext>
              </a:extLst>
            </p:cNvPr>
            <p:cNvGrpSpPr/>
            <p:nvPr/>
          </p:nvGrpSpPr>
          <p:grpSpPr>
            <a:xfrm>
              <a:off x="8750745" y="3992695"/>
              <a:ext cx="288000" cy="288000"/>
              <a:chOff x="5404964" y="4396133"/>
              <a:chExt cx="1800000" cy="1800000"/>
            </a:xfrm>
          </p:grpSpPr>
          <p:sp>
            <p:nvSpPr>
              <p:cNvPr id="106" name="Ellipse 105">
                <a:extLst>
                  <a:ext uri="{FF2B5EF4-FFF2-40B4-BE49-F238E27FC236}">
                    <a16:creationId xmlns:a16="http://schemas.microsoft.com/office/drawing/2014/main" id="{6B23EFC2-53E7-FF97-9D84-20FD6FA31F4A}"/>
                  </a:ext>
                </a:extLst>
              </p:cNvPr>
              <p:cNvSpPr/>
              <p:nvPr/>
            </p:nvSpPr>
            <p:spPr>
              <a:xfrm>
                <a:off x="5404964" y="4396133"/>
                <a:ext cx="1800000" cy="1800000"/>
              </a:xfrm>
              <a:prstGeom prst="ellipse">
                <a:avLst/>
              </a:prstGeom>
              <a:solidFill>
                <a:srgbClr val="005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07" name="Image 106">
                <a:extLst>
                  <a:ext uri="{FF2B5EF4-FFF2-40B4-BE49-F238E27FC236}">
                    <a16:creationId xmlns:a16="http://schemas.microsoft.com/office/drawing/2014/main" id="{C61D1169-B2D8-2A3E-5B42-0FC2EAC1DF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43445" y="4536296"/>
                <a:ext cx="1358232" cy="1440000"/>
              </a:xfrm>
              <a:prstGeom prst="rect">
                <a:avLst/>
              </a:prstGeom>
            </p:spPr>
          </p:pic>
        </p:grpSp>
        <p:pic>
          <p:nvPicPr>
            <p:cNvPr id="110" name="Image 109">
              <a:extLst>
                <a:ext uri="{FF2B5EF4-FFF2-40B4-BE49-F238E27FC236}">
                  <a16:creationId xmlns:a16="http://schemas.microsoft.com/office/drawing/2014/main" id="{85C6EE0C-C52A-6134-EB1B-6F3C57492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082791" y="3556288"/>
              <a:ext cx="288000" cy="105516"/>
            </a:xfrm>
            <a:prstGeom prst="rect">
              <a:avLst/>
            </a:prstGeom>
          </p:spPr>
        </p:pic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82F139EB-71C2-3498-81E8-D233E1373C92}"/>
                </a:ext>
              </a:extLst>
            </p:cNvPr>
            <p:cNvGrpSpPr/>
            <p:nvPr/>
          </p:nvGrpSpPr>
          <p:grpSpPr>
            <a:xfrm>
              <a:off x="8318020" y="3857615"/>
              <a:ext cx="360000" cy="360000"/>
              <a:chOff x="10441958" y="3705191"/>
              <a:chExt cx="720000" cy="720000"/>
            </a:xfrm>
          </p:grpSpPr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E5E9D7B9-5A35-EF22-2FBC-F30FBC07B151}"/>
                  </a:ext>
                </a:extLst>
              </p:cNvPr>
              <p:cNvSpPr/>
              <p:nvPr/>
            </p:nvSpPr>
            <p:spPr>
              <a:xfrm>
                <a:off x="10441958" y="3705191"/>
                <a:ext cx="720000" cy="720000"/>
              </a:xfrm>
              <a:prstGeom prst="ellipse">
                <a:avLst/>
              </a:prstGeom>
              <a:solidFill>
                <a:srgbClr val="EF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 dirty="0"/>
              </a:p>
            </p:txBody>
          </p:sp>
          <p:pic>
            <p:nvPicPr>
              <p:cNvPr id="5" name="Image 4">
                <a:extLst>
                  <a:ext uri="{FF2B5EF4-FFF2-40B4-BE49-F238E27FC236}">
                    <a16:creationId xmlns:a16="http://schemas.microsoft.com/office/drawing/2014/main" id="{72507372-5128-AD77-ED53-33E77A6F76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566042" y="3862171"/>
                <a:ext cx="471833" cy="471833"/>
              </a:xfrm>
              <a:prstGeom prst="rect">
                <a:avLst/>
              </a:prstGeom>
            </p:spPr>
          </p:pic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56AD5DBE-5808-C210-5149-21ED92B5262A}"/>
                </a:ext>
              </a:extLst>
            </p:cNvPr>
            <p:cNvGrpSpPr/>
            <p:nvPr/>
          </p:nvGrpSpPr>
          <p:grpSpPr>
            <a:xfrm>
              <a:off x="2402575" y="1920659"/>
              <a:ext cx="360000" cy="360000"/>
              <a:chOff x="-2063262" y="2086237"/>
              <a:chExt cx="1800000" cy="1800000"/>
            </a:xfrm>
          </p:grpSpPr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30506464-BA73-A9A8-C287-8425A90416F4}"/>
                  </a:ext>
                </a:extLst>
              </p:cNvPr>
              <p:cNvSpPr/>
              <p:nvPr/>
            </p:nvSpPr>
            <p:spPr>
              <a:xfrm>
                <a:off x="-2063262" y="2086237"/>
                <a:ext cx="1800000" cy="180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7" name="Image 66">
                <a:extLst>
                  <a:ext uri="{FF2B5EF4-FFF2-40B4-BE49-F238E27FC236}">
                    <a16:creationId xmlns:a16="http://schemas.microsoft.com/office/drawing/2014/main" id="{0C99C92F-85C7-12A8-2639-E5370EEA81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1609131" y="2149544"/>
                <a:ext cx="891738" cy="1673385"/>
              </a:xfrm>
              <a:prstGeom prst="rect">
                <a:avLst/>
              </a:prstGeom>
            </p:spPr>
          </p:pic>
        </p:grp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7A0B8E77-5301-227F-FD54-9AE45C731434}"/>
                </a:ext>
              </a:extLst>
            </p:cNvPr>
            <p:cNvGrpSpPr/>
            <p:nvPr/>
          </p:nvGrpSpPr>
          <p:grpSpPr>
            <a:xfrm>
              <a:off x="8750745" y="4350312"/>
              <a:ext cx="288000" cy="288000"/>
              <a:chOff x="-2063262" y="2086237"/>
              <a:chExt cx="1800000" cy="1800000"/>
            </a:xfrm>
          </p:grpSpPr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AAD785D5-CCC0-76D1-9E0E-B47BECBF7593}"/>
                  </a:ext>
                </a:extLst>
              </p:cNvPr>
              <p:cNvSpPr/>
              <p:nvPr/>
            </p:nvSpPr>
            <p:spPr>
              <a:xfrm>
                <a:off x="-2063262" y="2086237"/>
                <a:ext cx="1800000" cy="180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0" name="Image 69">
                <a:extLst>
                  <a:ext uri="{FF2B5EF4-FFF2-40B4-BE49-F238E27FC236}">
                    <a16:creationId xmlns:a16="http://schemas.microsoft.com/office/drawing/2014/main" id="{D737B9A9-62A6-CFBB-B5E1-9F86F8EC08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1609131" y="2149544"/>
                <a:ext cx="891738" cy="1673385"/>
              </a:xfrm>
              <a:prstGeom prst="rect">
                <a:avLst/>
              </a:prstGeom>
            </p:spPr>
          </p:pic>
        </p:grpSp>
        <p:pic>
          <p:nvPicPr>
            <p:cNvPr id="71" name="Image 70">
              <a:extLst>
                <a:ext uri="{FF2B5EF4-FFF2-40B4-BE49-F238E27FC236}">
                  <a16:creationId xmlns:a16="http://schemas.microsoft.com/office/drawing/2014/main" id="{744A36EB-CAFB-2298-449F-D861AD273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5025" y="4423911"/>
              <a:ext cx="288000" cy="100660"/>
            </a:xfrm>
            <a:prstGeom prst="rect">
              <a:avLst/>
            </a:prstGeom>
          </p:spPr>
        </p:pic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2C089C3-9AA9-094F-E8FA-BEC6C5F80797}"/>
              </a:ext>
            </a:extLst>
          </p:cNvPr>
          <p:cNvGrpSpPr/>
          <p:nvPr/>
        </p:nvGrpSpPr>
        <p:grpSpPr>
          <a:xfrm>
            <a:off x="203861" y="4845333"/>
            <a:ext cx="6954225" cy="1396923"/>
            <a:chOff x="1363795" y="4921533"/>
            <a:chExt cx="6954225" cy="139692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2DFAA51-C6D3-9FCC-9035-87E9C9207526}"/>
                </a:ext>
              </a:extLst>
            </p:cNvPr>
            <p:cNvSpPr/>
            <p:nvPr/>
          </p:nvSpPr>
          <p:spPr>
            <a:xfrm>
              <a:off x="1363795" y="4921533"/>
              <a:ext cx="6954225" cy="1396923"/>
            </a:xfrm>
            <a:prstGeom prst="rect">
              <a:avLst/>
            </a:prstGeom>
            <a:solidFill>
              <a:srgbClr val="DFE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9263" algn="just">
                <a:lnSpc>
                  <a:spcPct val="150000"/>
                </a:lnSpc>
              </a:pPr>
              <a:r>
                <a:rPr lang="fr-FR" sz="1400" dirty="0">
                  <a:solidFill>
                    <a:srgbClr val="00547F"/>
                  </a:solidFill>
                </a:rPr>
                <a:t>Le capteur d’effort est un capteur présent uniquement pour des raisons pédagogiques.</a:t>
              </a:r>
            </a:p>
            <a:p>
              <a:pPr marL="449263" algn="just">
                <a:lnSpc>
                  <a:spcPct val="150000"/>
                </a:lnSpc>
              </a:pPr>
              <a:r>
                <a:rPr lang="fr-FR" sz="1400" dirty="0">
                  <a:solidFill>
                    <a:srgbClr val="00547F"/>
                  </a:solidFill>
                </a:rPr>
                <a:t>Les détecteurs de fin de course permettent l’initialisation des codeurs. </a:t>
              </a:r>
            </a:p>
            <a:p>
              <a:pPr marL="449263" algn="just">
                <a:lnSpc>
                  <a:spcPct val="150000"/>
                </a:lnSpc>
              </a:pPr>
              <a:r>
                <a:rPr lang="fr-FR" sz="1400" dirty="0">
                  <a:solidFill>
                    <a:srgbClr val="00547F"/>
                  </a:solidFill>
                </a:rPr>
                <a:t>Les codeurs sont indispensables pour connaître l’enroulement des câbles.</a:t>
              </a:r>
            </a:p>
            <a:p>
              <a:pPr marL="449263" algn="just">
                <a:lnSpc>
                  <a:spcPct val="150000"/>
                </a:lnSpc>
              </a:pPr>
              <a:r>
                <a:rPr lang="fr-FR" sz="1400" dirty="0">
                  <a:solidFill>
                    <a:srgbClr val="00547F"/>
                  </a:solidFill>
                </a:rPr>
                <a:t>Les capteur de courant sont utilisés par la boucle d’asservissement du moteur. </a:t>
              </a:r>
            </a:p>
          </p:txBody>
        </p:sp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DA894BE2-9BF5-B8A6-89C8-0172BC3DDEE9}"/>
                </a:ext>
              </a:extLst>
            </p:cNvPr>
            <p:cNvGrpSpPr/>
            <p:nvPr/>
          </p:nvGrpSpPr>
          <p:grpSpPr>
            <a:xfrm>
              <a:off x="1484641" y="5041263"/>
              <a:ext cx="288000" cy="288000"/>
              <a:chOff x="-2063262" y="2086237"/>
              <a:chExt cx="1800000" cy="1800000"/>
            </a:xfrm>
          </p:grpSpPr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11548EAF-197C-6CDB-A82E-4D0333560A14}"/>
                  </a:ext>
                </a:extLst>
              </p:cNvPr>
              <p:cNvSpPr/>
              <p:nvPr/>
            </p:nvSpPr>
            <p:spPr>
              <a:xfrm>
                <a:off x="-2063262" y="2086237"/>
                <a:ext cx="1800000" cy="180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6" name="Image 75">
                <a:extLst>
                  <a:ext uri="{FF2B5EF4-FFF2-40B4-BE49-F238E27FC236}">
                    <a16:creationId xmlns:a16="http://schemas.microsoft.com/office/drawing/2014/main" id="{DFC763EF-799D-1126-2F97-F74E25B572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1609131" y="2149544"/>
                <a:ext cx="891738" cy="1673385"/>
              </a:xfrm>
              <a:prstGeom prst="rect">
                <a:avLst/>
              </a:prstGeom>
            </p:spPr>
          </p:pic>
        </p:grpSp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39CA4F3A-0CC6-5041-12E4-236CABBCDF7A}"/>
                </a:ext>
              </a:extLst>
            </p:cNvPr>
            <p:cNvGrpSpPr/>
            <p:nvPr/>
          </p:nvGrpSpPr>
          <p:grpSpPr>
            <a:xfrm>
              <a:off x="1484641" y="5353250"/>
              <a:ext cx="288000" cy="288000"/>
              <a:chOff x="262758" y="2633974"/>
              <a:chExt cx="720000" cy="720000"/>
            </a:xfrm>
          </p:grpSpPr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5430EF8A-90C1-B3D1-26FF-6D15AFB32F38}"/>
                  </a:ext>
                </a:extLst>
              </p:cNvPr>
              <p:cNvSpPr/>
              <p:nvPr/>
            </p:nvSpPr>
            <p:spPr>
              <a:xfrm>
                <a:off x="262758" y="2633974"/>
                <a:ext cx="720000" cy="72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12" name="Image 111">
                <a:extLst>
                  <a:ext uri="{FF2B5EF4-FFF2-40B4-BE49-F238E27FC236}">
                    <a16:creationId xmlns:a16="http://schemas.microsoft.com/office/drawing/2014/main" id="{6A5B490D-606A-9BCA-4A3E-4EB37ACA7C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3558" y="2734774"/>
                <a:ext cx="518400" cy="518400"/>
              </a:xfrm>
              <a:prstGeom prst="rect">
                <a:avLst/>
              </a:prstGeom>
            </p:spPr>
          </p:pic>
        </p:grpSp>
        <p:grpSp>
          <p:nvGrpSpPr>
            <p:cNvPr id="91" name="Groupe 90">
              <a:extLst>
                <a:ext uri="{FF2B5EF4-FFF2-40B4-BE49-F238E27FC236}">
                  <a16:creationId xmlns:a16="http://schemas.microsoft.com/office/drawing/2014/main" id="{15C75E46-C62B-74DC-A63F-6D5D5761CD65}"/>
                </a:ext>
              </a:extLst>
            </p:cNvPr>
            <p:cNvGrpSpPr/>
            <p:nvPr/>
          </p:nvGrpSpPr>
          <p:grpSpPr>
            <a:xfrm>
              <a:off x="1484641" y="5665237"/>
              <a:ext cx="288000" cy="288000"/>
              <a:chOff x="5404964" y="4396133"/>
              <a:chExt cx="1800000" cy="1800000"/>
            </a:xfrm>
          </p:grpSpPr>
          <p:sp>
            <p:nvSpPr>
              <p:cNvPr id="108" name="Ellipse 107">
                <a:extLst>
                  <a:ext uri="{FF2B5EF4-FFF2-40B4-BE49-F238E27FC236}">
                    <a16:creationId xmlns:a16="http://schemas.microsoft.com/office/drawing/2014/main" id="{AF5557D3-5DA1-E71C-432B-A7D85B18A97E}"/>
                  </a:ext>
                </a:extLst>
              </p:cNvPr>
              <p:cNvSpPr/>
              <p:nvPr/>
            </p:nvSpPr>
            <p:spPr>
              <a:xfrm>
                <a:off x="5404964" y="4396133"/>
                <a:ext cx="1800000" cy="1800000"/>
              </a:xfrm>
              <a:prstGeom prst="ellipse">
                <a:avLst/>
              </a:prstGeom>
              <a:solidFill>
                <a:srgbClr val="005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09" name="Image 108">
                <a:extLst>
                  <a:ext uri="{FF2B5EF4-FFF2-40B4-BE49-F238E27FC236}">
                    <a16:creationId xmlns:a16="http://schemas.microsoft.com/office/drawing/2014/main" id="{29E4B1D6-F9ED-3FCA-34C2-A6EC5B52D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43445" y="4536296"/>
                <a:ext cx="1358232" cy="1440000"/>
              </a:xfrm>
              <a:prstGeom prst="rect">
                <a:avLst/>
              </a:prstGeom>
            </p:spPr>
          </p:pic>
        </p:grp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8B8478B6-64C7-1525-AF26-1E3243842FA0}"/>
                </a:ext>
              </a:extLst>
            </p:cNvPr>
            <p:cNvGrpSpPr/>
            <p:nvPr/>
          </p:nvGrpSpPr>
          <p:grpSpPr>
            <a:xfrm>
              <a:off x="1484641" y="5977224"/>
              <a:ext cx="288000" cy="288000"/>
              <a:chOff x="6054233" y="4960569"/>
              <a:chExt cx="1800000" cy="1800000"/>
            </a:xfrm>
          </p:grpSpPr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4A5D6224-4FFF-7E77-DEC8-E908D81B7C55}"/>
                  </a:ext>
                </a:extLst>
              </p:cNvPr>
              <p:cNvSpPr/>
              <p:nvPr/>
            </p:nvSpPr>
            <p:spPr>
              <a:xfrm>
                <a:off x="6054233" y="4960569"/>
                <a:ext cx="1800000" cy="180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pic>
            <p:nvPicPr>
              <p:cNvPr id="101" name="Image 100">
                <a:extLst>
                  <a:ext uri="{FF2B5EF4-FFF2-40B4-BE49-F238E27FC236}">
                    <a16:creationId xmlns:a16="http://schemas.microsoft.com/office/drawing/2014/main" id="{D44A1A3D-8AE8-434E-87AC-8E12741D19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98697" y="5322283"/>
                <a:ext cx="1311072" cy="1076572"/>
              </a:xfrm>
              <a:prstGeom prst="rect">
                <a:avLst/>
              </a:prstGeom>
            </p:spPr>
          </p:pic>
        </p:grpSp>
      </p:grpSp>
      <p:pic>
        <p:nvPicPr>
          <p:cNvPr id="115" name="Image 114"/>
          <p:cNvPicPr/>
          <p:nvPr/>
        </p:nvPicPr>
        <p:blipFill>
          <a:blip r:embed="rId22"/>
          <a:stretch>
            <a:fillRect/>
          </a:stretch>
        </p:blipFill>
        <p:spPr>
          <a:xfrm>
            <a:off x="10403718" y="128649"/>
            <a:ext cx="1694815" cy="202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76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CE9B1931-07DA-0F46-7F7A-32594AF6DF26}"/>
                  </a:ext>
                </a:extLst>
              </p:cNvPr>
              <p:cNvSpPr txBox="1"/>
              <p:nvPr/>
            </p:nvSpPr>
            <p:spPr>
              <a:xfrm>
                <a:off x="4492269" y="3596097"/>
                <a:ext cx="11619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𝓟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𝒆𝒍𝒆𝒄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CE9B1931-07DA-0F46-7F7A-32594AF6D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269" y="3596097"/>
                <a:ext cx="1161960" cy="646331"/>
              </a:xfrm>
              <a:prstGeom prst="rect">
                <a:avLst/>
              </a:prstGeom>
              <a:blipFill>
                <a:blip r:embed="rId2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re 3">
                <a:extLst>
                  <a:ext uri="{FF2B5EF4-FFF2-40B4-BE49-F238E27FC236}">
                    <a16:creationId xmlns:a16="http://schemas.microsoft.com/office/drawing/2014/main" id="{E5C1CAA4-BEC8-E034-06F5-82D8ED3BFB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 smtClean="0"/>
                  <a:t>I3D – Chaine </a:t>
                </a:r>
                <a:r>
                  <a:rPr lang="fr-FR" dirty="0"/>
                  <a:t>fonctionnelle de l’axe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4" name="Titre 3">
                <a:extLst>
                  <a:ext uri="{FF2B5EF4-FFF2-40B4-BE49-F238E27FC236}">
                    <a16:creationId xmlns:a16="http://schemas.microsoft.com/office/drawing/2014/main" id="{E5C1CAA4-BEC8-E034-06F5-82D8ED3BFB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00" t="-2759" b="-310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4"/>
            <a:ext cx="1440000" cy="859876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Détecteur fin de course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Info de position issue du pilote moteur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 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Camera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Accéléromètre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100" dirty="0" err="1">
                <a:solidFill>
                  <a:srgbClr val="0C7391"/>
                </a:solidFill>
                <a:latin typeface="Arial Nova" panose="020B0504020202020204" pitchFamily="34" charset="0"/>
              </a:rPr>
              <a:t>eMOTRONIC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pas à pas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Poulie courroie</a:t>
            </a:r>
          </a:p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Parallélogramme indéformables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3108" y="3199220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Tête d’impression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Image 55">
            <a:extLst>
              <a:ext uri="{FF2B5EF4-FFF2-40B4-BE49-F238E27FC236}">
                <a16:creationId xmlns:a16="http://schemas.microsoft.com/office/drawing/2014/main" id="{16A8AD74-A603-AD54-1D93-18C13D944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143" y="4123553"/>
            <a:ext cx="288000" cy="100660"/>
          </a:xfrm>
          <a:prstGeom prst="rect">
            <a:avLst/>
          </a:prstGeom>
        </p:spPr>
      </p:pic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Tête d’impression en mouvement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4" y="2722269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Tête d’impression à l’arrêt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10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𝓟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𝒆𝒍𝒆𝒄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Image 74">
            <a:extLst>
              <a:ext uri="{FF2B5EF4-FFF2-40B4-BE49-F238E27FC236}">
                <a16:creationId xmlns:a16="http://schemas.microsoft.com/office/drawing/2014/main" id="{C3984323-3DB7-9552-D8F6-CC335C936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699" y="4642941"/>
            <a:ext cx="288000" cy="100660"/>
          </a:xfrm>
          <a:prstGeom prst="rect">
            <a:avLst/>
          </a:prstGeom>
        </p:spPr>
      </p:pic>
      <p:grpSp>
        <p:nvGrpSpPr>
          <p:cNvPr id="79" name="Groupe 78">
            <a:extLst>
              <a:ext uri="{FF2B5EF4-FFF2-40B4-BE49-F238E27FC236}">
                <a16:creationId xmlns:a16="http://schemas.microsoft.com/office/drawing/2014/main" id="{E5E8BA72-62F0-623B-BB03-9C97E1215258}"/>
              </a:ext>
            </a:extLst>
          </p:cNvPr>
          <p:cNvGrpSpPr/>
          <p:nvPr/>
        </p:nvGrpSpPr>
        <p:grpSpPr>
          <a:xfrm rot="5400000">
            <a:off x="7557744" y="1266359"/>
            <a:ext cx="540000" cy="540000"/>
            <a:chOff x="8494276" y="748802"/>
            <a:chExt cx="1800000" cy="1800000"/>
          </a:xfrm>
        </p:grpSpPr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8797782F-D293-857F-9535-3AEEA223291C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3C056DE1-E9CB-4E8C-3E56-45F4E72ED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E9153400-DF88-441B-1F32-AE824AB4C9D0}"/>
              </a:ext>
            </a:extLst>
          </p:cNvPr>
          <p:cNvGrpSpPr/>
          <p:nvPr/>
        </p:nvGrpSpPr>
        <p:grpSpPr>
          <a:xfrm>
            <a:off x="1114347" y="1755686"/>
            <a:ext cx="360000" cy="360000"/>
            <a:chOff x="262758" y="2633974"/>
            <a:chExt cx="720000" cy="720000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903AB8DF-F4D2-7C8B-5ECC-CCE645EB9C9A}"/>
                </a:ext>
              </a:extLst>
            </p:cNvPr>
            <p:cNvSpPr/>
            <p:nvPr/>
          </p:nvSpPr>
          <p:spPr>
            <a:xfrm>
              <a:off x="262758" y="2633974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9" name="Image 88">
              <a:extLst>
                <a:ext uri="{FF2B5EF4-FFF2-40B4-BE49-F238E27FC236}">
                  <a16:creationId xmlns:a16="http://schemas.microsoft.com/office/drawing/2014/main" id="{D2C60E2E-75A4-B407-4649-EE5EC0440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63558" y="2734774"/>
              <a:ext cx="518400" cy="518400"/>
            </a:xfrm>
            <a:prstGeom prst="rect">
              <a:avLst/>
            </a:prstGeom>
          </p:spPr>
        </p:pic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748984" y="1355079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E31DA6A4-FC36-37BB-DD67-889B787CE436}"/>
              </a:ext>
            </a:extLst>
          </p:cNvPr>
          <p:cNvGrpSpPr/>
          <p:nvPr/>
        </p:nvGrpSpPr>
        <p:grpSpPr>
          <a:xfrm>
            <a:off x="7482844" y="4360641"/>
            <a:ext cx="288000" cy="288000"/>
            <a:chOff x="5404964" y="4396133"/>
            <a:chExt cx="1800000" cy="1800000"/>
          </a:xfrm>
        </p:grpSpPr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6B23EFC2-53E7-FF97-9D84-20FD6FA31F4A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7" name="Image 106">
              <a:extLst>
                <a:ext uri="{FF2B5EF4-FFF2-40B4-BE49-F238E27FC236}">
                  <a16:creationId xmlns:a16="http://schemas.microsoft.com/office/drawing/2014/main" id="{C61D1169-B2D8-2A3E-5B42-0FC2EAC1D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110" name="Image 109">
            <a:extLst>
              <a:ext uri="{FF2B5EF4-FFF2-40B4-BE49-F238E27FC236}">
                <a16:creationId xmlns:a16="http://schemas.microsoft.com/office/drawing/2014/main" id="{85C6EE0C-C52A-6134-EB1B-6F3C574923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82791" y="3441988"/>
            <a:ext cx="288000" cy="105516"/>
          </a:xfrm>
          <a:prstGeom prst="rect">
            <a:avLst/>
          </a:prstGeom>
        </p:spPr>
      </p:pic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2C089C3-9AA9-094F-E8FA-BEC6C5F80797}"/>
              </a:ext>
            </a:extLst>
          </p:cNvPr>
          <p:cNvGrpSpPr/>
          <p:nvPr/>
        </p:nvGrpSpPr>
        <p:grpSpPr>
          <a:xfrm>
            <a:off x="398883" y="5155235"/>
            <a:ext cx="6954225" cy="770947"/>
            <a:chOff x="1363795" y="4921533"/>
            <a:chExt cx="6954225" cy="77094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2DFAA51-C6D3-9FCC-9035-87E9C9207526}"/>
                </a:ext>
              </a:extLst>
            </p:cNvPr>
            <p:cNvSpPr/>
            <p:nvPr/>
          </p:nvSpPr>
          <p:spPr>
            <a:xfrm>
              <a:off x="1363795" y="4921533"/>
              <a:ext cx="6954225" cy="770947"/>
            </a:xfrm>
            <a:prstGeom prst="rect">
              <a:avLst/>
            </a:prstGeom>
            <a:solidFill>
              <a:srgbClr val="DFE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9263" algn="just">
                <a:lnSpc>
                  <a:spcPct val="150000"/>
                </a:lnSpc>
              </a:pPr>
              <a:r>
                <a:rPr lang="fr-FR" sz="1400" dirty="0">
                  <a:solidFill>
                    <a:srgbClr val="00547F"/>
                  </a:solidFill>
                </a:rPr>
                <a:t>Les détecteurs de fin de course permettent l’initialisation des codeurs. </a:t>
              </a:r>
            </a:p>
            <a:p>
              <a:pPr marL="449263" algn="just">
                <a:lnSpc>
                  <a:spcPct val="150000"/>
                </a:lnSpc>
              </a:pPr>
              <a:r>
                <a:rPr lang="fr-FR" sz="1400" dirty="0">
                  <a:solidFill>
                    <a:srgbClr val="00547F"/>
                  </a:solidFill>
                </a:rPr>
                <a:t>Tous les autres capteurs sont à but pédagogique</a:t>
              </a:r>
            </a:p>
          </p:txBody>
        </p:sp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39CA4F3A-0CC6-5041-12E4-236CABBCDF7A}"/>
                </a:ext>
              </a:extLst>
            </p:cNvPr>
            <p:cNvGrpSpPr/>
            <p:nvPr/>
          </p:nvGrpSpPr>
          <p:grpSpPr>
            <a:xfrm>
              <a:off x="1484641" y="5053530"/>
              <a:ext cx="288000" cy="288000"/>
              <a:chOff x="262758" y="1884674"/>
              <a:chExt cx="720000" cy="720000"/>
            </a:xfrm>
          </p:grpSpPr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5430EF8A-90C1-B3D1-26FF-6D15AFB32F38}"/>
                  </a:ext>
                </a:extLst>
              </p:cNvPr>
              <p:cNvSpPr/>
              <p:nvPr/>
            </p:nvSpPr>
            <p:spPr>
              <a:xfrm>
                <a:off x="262758" y="1884674"/>
                <a:ext cx="720000" cy="72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12" name="Image 111">
                <a:extLst>
                  <a:ext uri="{FF2B5EF4-FFF2-40B4-BE49-F238E27FC236}">
                    <a16:creationId xmlns:a16="http://schemas.microsoft.com/office/drawing/2014/main" id="{6A5B490D-606A-9BCA-4A3E-4EB37ACA7C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3558" y="1985474"/>
                <a:ext cx="518400" cy="518400"/>
              </a:xfrm>
              <a:prstGeom prst="rect">
                <a:avLst/>
              </a:prstGeom>
            </p:spPr>
          </p:pic>
        </p:grp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9CDF59BC-42DC-DD41-E34E-EC7B75083584}"/>
              </a:ext>
            </a:extLst>
          </p:cNvPr>
          <p:cNvGrpSpPr/>
          <p:nvPr/>
        </p:nvGrpSpPr>
        <p:grpSpPr>
          <a:xfrm>
            <a:off x="5906707" y="3772483"/>
            <a:ext cx="360000" cy="360000"/>
            <a:chOff x="3860760" y="1901279"/>
            <a:chExt cx="1800000" cy="180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6B0394B1-1632-6B29-6963-92BFE6D0DFC6}"/>
                </a:ext>
              </a:extLst>
            </p:cNvPr>
            <p:cNvSpPr/>
            <p:nvPr/>
          </p:nvSpPr>
          <p:spPr>
            <a:xfrm>
              <a:off x="3860760" y="1901279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2" name="Image 81">
              <a:extLst>
                <a:ext uri="{FF2B5EF4-FFF2-40B4-BE49-F238E27FC236}">
                  <a16:creationId xmlns:a16="http://schemas.microsoft.com/office/drawing/2014/main" id="{A5B85197-F869-89C0-B588-DF9B0AB63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141609" y="2182128"/>
              <a:ext cx="1238302" cy="1238302"/>
            </a:xfrm>
            <a:prstGeom prst="rect">
              <a:avLst/>
            </a:prstGeom>
          </p:spPr>
        </p:pic>
      </p:grp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4230625" y="3701815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C37448ED-B1B8-F1BB-24B8-35C8774FD58E}"/>
              </a:ext>
            </a:extLst>
          </p:cNvPr>
          <p:cNvGrpSpPr/>
          <p:nvPr/>
        </p:nvGrpSpPr>
        <p:grpSpPr>
          <a:xfrm>
            <a:off x="8333456" y="3750042"/>
            <a:ext cx="360000" cy="360000"/>
            <a:chOff x="3533664" y="4396133"/>
            <a:chExt cx="1800000" cy="1800000"/>
          </a:xfrm>
        </p:grpSpPr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D02DCB71-A1A5-A680-8ADE-2B15DC7B03FD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7" name="Image 116">
              <a:extLst>
                <a:ext uri="{FF2B5EF4-FFF2-40B4-BE49-F238E27FC236}">
                  <a16:creationId xmlns:a16="http://schemas.microsoft.com/office/drawing/2014/main" id="{E8BA0F34-A665-1C51-9583-4F502F07E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E55F3AFE-1A84-6740-3805-9C8EC7B9125C}"/>
              </a:ext>
            </a:extLst>
          </p:cNvPr>
          <p:cNvGrpSpPr/>
          <p:nvPr/>
        </p:nvGrpSpPr>
        <p:grpSpPr>
          <a:xfrm>
            <a:off x="7616680" y="3750042"/>
            <a:ext cx="360000" cy="360000"/>
            <a:chOff x="6192322" y="2195517"/>
            <a:chExt cx="1800000" cy="1800000"/>
          </a:xfrm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8E2965FF-928C-E39B-4210-C99288C7F448}"/>
                </a:ext>
              </a:extLst>
            </p:cNvPr>
            <p:cNvSpPr/>
            <p:nvPr/>
          </p:nvSpPr>
          <p:spPr>
            <a:xfrm>
              <a:off x="6192322" y="219551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0" name="Image 119">
              <a:extLst>
                <a:ext uri="{FF2B5EF4-FFF2-40B4-BE49-F238E27FC236}">
                  <a16:creationId xmlns:a16="http://schemas.microsoft.com/office/drawing/2014/main" id="{006F33AE-825F-0D7E-E36C-D0A1C34D8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364515" y="2367710"/>
              <a:ext cx="1455614" cy="1455614"/>
            </a:xfrm>
            <a:prstGeom prst="rect">
              <a:avLst/>
            </a:prstGeom>
          </p:spPr>
        </p:pic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D06A32A6-C63E-58CE-DCA1-07EA891DA9D7}"/>
              </a:ext>
            </a:extLst>
          </p:cNvPr>
          <p:cNvGrpSpPr/>
          <p:nvPr/>
        </p:nvGrpSpPr>
        <p:grpSpPr>
          <a:xfrm>
            <a:off x="1314267" y="975815"/>
            <a:ext cx="360000" cy="360000"/>
            <a:chOff x="10216711" y="4835236"/>
            <a:chExt cx="1800000" cy="1800000"/>
          </a:xfrm>
        </p:grpSpPr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6DCFB929-90D4-CBEA-1530-9D132B0A4ACA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3" name="Image 122">
              <a:extLst>
                <a:ext uri="{FF2B5EF4-FFF2-40B4-BE49-F238E27FC236}">
                  <a16:creationId xmlns:a16="http://schemas.microsoft.com/office/drawing/2014/main" id="{2F81BE4E-954B-2631-2541-B385CCA65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41F7FDC7-7975-E851-D653-543945A81A70}"/>
              </a:ext>
            </a:extLst>
          </p:cNvPr>
          <p:cNvGrpSpPr/>
          <p:nvPr/>
        </p:nvGrpSpPr>
        <p:grpSpPr>
          <a:xfrm>
            <a:off x="934347" y="982729"/>
            <a:ext cx="360000" cy="360000"/>
            <a:chOff x="7467428" y="2677562"/>
            <a:chExt cx="1800000" cy="1800000"/>
          </a:xfrm>
        </p:grpSpPr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4A32B8F-E7BD-F58A-DCD1-D23AD528CD80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6" name="Image 125">
              <a:extLst>
                <a:ext uri="{FF2B5EF4-FFF2-40B4-BE49-F238E27FC236}">
                  <a16:creationId xmlns:a16="http://schemas.microsoft.com/office/drawing/2014/main" id="{4913C011-044B-4F17-4976-2A5D4D107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05AD0AAD-BA57-A328-1C1A-FA8CC814DA79}"/>
              </a:ext>
            </a:extLst>
          </p:cNvPr>
          <p:cNvGrpSpPr/>
          <p:nvPr/>
        </p:nvGrpSpPr>
        <p:grpSpPr>
          <a:xfrm>
            <a:off x="2436565" y="1780222"/>
            <a:ext cx="360000" cy="360000"/>
            <a:chOff x="8493814" y="3375317"/>
            <a:chExt cx="1800000" cy="1800000"/>
          </a:xfrm>
        </p:grpSpPr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B597B9C0-BD7D-805D-F2A4-0E0749172DC9}"/>
                </a:ext>
              </a:extLst>
            </p:cNvPr>
            <p:cNvSpPr/>
            <p:nvPr/>
          </p:nvSpPr>
          <p:spPr>
            <a:xfrm>
              <a:off x="8493814" y="3375317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9" name="Image 128">
              <a:extLst>
                <a:ext uri="{FF2B5EF4-FFF2-40B4-BE49-F238E27FC236}">
                  <a16:creationId xmlns:a16="http://schemas.microsoft.com/office/drawing/2014/main" id="{50E41E25-A595-736E-C376-396BA4358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673814" y="3583777"/>
              <a:ext cx="1440000" cy="1440000"/>
            </a:xfrm>
            <a:prstGeom prst="rect">
              <a:avLst/>
            </a:prstGeom>
          </p:spPr>
        </p:pic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2286C7EB-E60B-D281-2206-B28BF2BD081C}"/>
              </a:ext>
            </a:extLst>
          </p:cNvPr>
          <p:cNvGrpSpPr/>
          <p:nvPr/>
        </p:nvGrpSpPr>
        <p:grpSpPr>
          <a:xfrm>
            <a:off x="10111936" y="3317985"/>
            <a:ext cx="360000" cy="360000"/>
            <a:chOff x="10216711" y="4835236"/>
            <a:chExt cx="1800000" cy="1800000"/>
          </a:xfrm>
        </p:grpSpPr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CC77FAC8-C766-3626-01E3-C38435F6A774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2" name="Image 131">
              <a:extLst>
                <a:ext uri="{FF2B5EF4-FFF2-40B4-BE49-F238E27FC236}">
                  <a16:creationId xmlns:a16="http://schemas.microsoft.com/office/drawing/2014/main" id="{C68D4194-6743-0F93-7BC1-19FE31DF8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67289F2D-1F2E-652F-9323-598374868352}"/>
              </a:ext>
            </a:extLst>
          </p:cNvPr>
          <p:cNvGrpSpPr/>
          <p:nvPr/>
        </p:nvGrpSpPr>
        <p:grpSpPr>
          <a:xfrm>
            <a:off x="10517733" y="3325677"/>
            <a:ext cx="360000" cy="360000"/>
            <a:chOff x="7467428" y="2677562"/>
            <a:chExt cx="1800000" cy="1800000"/>
          </a:xfrm>
        </p:grpSpPr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48F9EECD-5AA4-0E2C-A765-5051CEA0D745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35" name="Image 134">
              <a:extLst>
                <a:ext uri="{FF2B5EF4-FFF2-40B4-BE49-F238E27FC236}">
                  <a16:creationId xmlns:a16="http://schemas.microsoft.com/office/drawing/2014/main" id="{B2735AE2-03E5-0CB9-0BB7-7340D8EFC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AA27AC90-662E-BAC2-579B-0C9FBD7535F9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 flipH="1">
            <a:off x="2186113" y="620484"/>
            <a:ext cx="2793998" cy="5052414"/>
          </a:xfrm>
          <a:prstGeom prst="bentConnector4">
            <a:avLst>
              <a:gd name="adj1" fmla="val -8182"/>
              <a:gd name="adj2" fmla="val 113766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ACA503E6-976B-D586-F3E7-2F63C859C483}"/>
              </a:ext>
            </a:extLst>
          </p:cNvPr>
          <p:cNvCxnSpPr>
            <a:cxnSpLocks/>
            <a:stCxn id="107" idx="2"/>
            <a:endCxn id="94" idx="2"/>
          </p:cNvCxnSpPr>
          <p:nvPr/>
        </p:nvCxnSpPr>
        <p:spPr>
          <a:xfrm rot="5400000" flipH="1">
            <a:off x="2642128" y="-358065"/>
            <a:ext cx="3078388" cy="6864676"/>
          </a:xfrm>
          <a:prstGeom prst="bentConnector4">
            <a:avLst>
              <a:gd name="adj1" fmla="val -7426"/>
              <a:gd name="adj2" fmla="val 107030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CC4F027C-53EF-44D4-17E7-77E8D55FFCF3}"/>
              </a:ext>
            </a:extLst>
          </p:cNvPr>
          <p:cNvCxnSpPr>
            <a:cxnSpLocks/>
            <a:stCxn id="131" idx="0"/>
            <a:endCxn id="123" idx="0"/>
          </p:cNvCxnSpPr>
          <p:nvPr/>
        </p:nvCxnSpPr>
        <p:spPr>
          <a:xfrm rot="16200000" flipV="1">
            <a:off x="4738565" y="-2235387"/>
            <a:ext cx="2309074" cy="8797669"/>
          </a:xfrm>
          <a:prstGeom prst="bentConnector3">
            <a:avLst>
              <a:gd name="adj1" fmla="val 106967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FF62F8F4-26D5-C1C0-F968-0D9C8E6202CE}"/>
              </a:ext>
            </a:extLst>
          </p:cNvPr>
          <p:cNvCxnSpPr>
            <a:cxnSpLocks/>
            <a:endCxn id="126" idx="0"/>
          </p:cNvCxnSpPr>
          <p:nvPr/>
        </p:nvCxnSpPr>
        <p:spPr>
          <a:xfrm rot="10800000">
            <a:off x="1113513" y="1004117"/>
            <a:ext cx="9583391" cy="2312528"/>
          </a:xfrm>
          <a:prstGeom prst="bentConnector4">
            <a:avLst>
              <a:gd name="adj1" fmla="val -129"/>
              <a:gd name="adj2" fmla="val 109885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Image 96">
            <a:extLst>
              <a:ext uri="{FF2B5EF4-FFF2-40B4-BE49-F238E27FC236}">
                <a16:creationId xmlns:a16="http://schemas.microsoft.com/office/drawing/2014/main" id="{8DF50777-D213-0DD6-8E57-5C048849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051477" y="2188574"/>
            <a:ext cx="288000" cy="100660"/>
          </a:xfrm>
          <a:prstGeom prst="rect">
            <a:avLst/>
          </a:prstGeom>
        </p:spPr>
      </p:pic>
      <p:pic>
        <p:nvPicPr>
          <p:cNvPr id="98" name="Image 97">
            <a:extLst>
              <a:ext uri="{FF2B5EF4-FFF2-40B4-BE49-F238E27FC236}">
                <a16:creationId xmlns:a16="http://schemas.microsoft.com/office/drawing/2014/main" id="{24FD3C5D-FF5E-2EAC-8A1E-ABB221A87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502500" y="2188574"/>
            <a:ext cx="288000" cy="100660"/>
          </a:xfrm>
          <a:prstGeom prst="rect">
            <a:avLst/>
          </a:prstGeom>
        </p:spPr>
      </p:pic>
      <p:pic>
        <p:nvPicPr>
          <p:cNvPr id="108" name="Image 107"/>
          <p:cNvPicPr/>
          <p:nvPr/>
        </p:nvPicPr>
        <p:blipFill>
          <a:blip r:embed="rId22"/>
          <a:stretch>
            <a:fillRect/>
          </a:stretch>
        </p:blipFill>
        <p:spPr>
          <a:xfrm>
            <a:off x="10763033" y="126588"/>
            <a:ext cx="1231114" cy="227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22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I3D – Chaine </a:t>
            </a:r>
            <a:r>
              <a:rPr lang="fr-FR" dirty="0"/>
              <a:t>fonctionnelle de la tête chauffante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4"/>
            <a:ext cx="1440000" cy="536003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Thermistance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40001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</a:t>
            </a:r>
            <a:endParaRPr lang="fr-FR" sz="20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Résistance chauffante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57480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Bloc aluminium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Tête d’impression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Tête d’impression chaude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4" y="2722269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Tête d’impression froide</a:t>
              </a: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8DAAFC9A-79A3-4B2C-A73E-32BE33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5363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𝓟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𝒆𝒍𝒆𝒄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Image 74">
            <a:extLst>
              <a:ext uri="{FF2B5EF4-FFF2-40B4-BE49-F238E27FC236}">
                <a16:creationId xmlns:a16="http://schemas.microsoft.com/office/drawing/2014/main" id="{C3984323-3DB7-9552-D8F6-CC335C936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702" y="4642941"/>
            <a:ext cx="288000" cy="100660"/>
          </a:xfrm>
          <a:prstGeom prst="rect">
            <a:avLst/>
          </a:prstGeom>
        </p:spPr>
      </p:pic>
      <p:grpSp>
        <p:nvGrpSpPr>
          <p:cNvPr id="79" name="Groupe 78">
            <a:extLst>
              <a:ext uri="{FF2B5EF4-FFF2-40B4-BE49-F238E27FC236}">
                <a16:creationId xmlns:a16="http://schemas.microsoft.com/office/drawing/2014/main" id="{E5E8BA72-62F0-623B-BB03-9C97E1215258}"/>
              </a:ext>
            </a:extLst>
          </p:cNvPr>
          <p:cNvGrpSpPr/>
          <p:nvPr/>
        </p:nvGrpSpPr>
        <p:grpSpPr>
          <a:xfrm rot="5400000">
            <a:off x="7557744" y="1266359"/>
            <a:ext cx="540000" cy="540000"/>
            <a:chOff x="8494276" y="748802"/>
            <a:chExt cx="1800000" cy="1800000"/>
          </a:xfrm>
        </p:grpSpPr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8797782F-D293-857F-9535-3AEEA223291C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3C056DE1-E9CB-4E8C-3E56-45F4E72ED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61781" y="4858776"/>
            <a:ext cx="6954225" cy="458305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>
              <a:lnSpc>
                <a:spcPct val="150000"/>
              </a:lnSpc>
            </a:pPr>
            <a:r>
              <a:rPr lang="fr-FR" sz="1400" dirty="0">
                <a:solidFill>
                  <a:srgbClr val="00547F"/>
                </a:solidFill>
              </a:rPr>
              <a:t>La thermistance permet d’assurer la régulation en température de la buse.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4230625" y="3701815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C15EA9-4198-B8DB-57C0-6420E633048A}"/>
              </a:ext>
            </a:extLst>
          </p:cNvPr>
          <p:cNvGrpSpPr/>
          <p:nvPr/>
        </p:nvGrpSpPr>
        <p:grpSpPr>
          <a:xfrm>
            <a:off x="1596905" y="1770769"/>
            <a:ext cx="360000" cy="360000"/>
            <a:chOff x="2661375" y="133118"/>
            <a:chExt cx="720000" cy="7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53B975CA-E54E-5439-8DF8-5442D2D5A07F}"/>
                </a:ext>
              </a:extLst>
            </p:cNvPr>
            <p:cNvSpPr/>
            <p:nvPr/>
          </p:nvSpPr>
          <p:spPr>
            <a:xfrm>
              <a:off x="2661375" y="133118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4AFF08F4-9A3F-379B-CD37-F985E5579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81875" y="205118"/>
              <a:ext cx="279001" cy="576000"/>
            </a:xfrm>
            <a:prstGeom prst="rect">
              <a:avLst/>
            </a:prstGeom>
          </p:spPr>
        </p:pic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9B3D931-CBC7-898B-6B71-7D90A7C401F3}"/>
              </a:ext>
            </a:extLst>
          </p:cNvPr>
          <p:cNvGrpSpPr/>
          <p:nvPr/>
        </p:nvGrpSpPr>
        <p:grpSpPr>
          <a:xfrm>
            <a:off x="5916000" y="3726883"/>
            <a:ext cx="360000" cy="360000"/>
            <a:chOff x="10288921" y="4962102"/>
            <a:chExt cx="1800000" cy="18000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C8E53805-9DF8-5BF6-6CF5-D053CEE86D2B}"/>
                </a:ext>
              </a:extLst>
            </p:cNvPr>
            <p:cNvSpPr/>
            <p:nvPr/>
          </p:nvSpPr>
          <p:spPr>
            <a:xfrm>
              <a:off x="10288921" y="4962102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5144BCC3-5BCE-084B-31A4-3A8EABEBF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628350" y="5172435"/>
              <a:ext cx="1121142" cy="1332826"/>
            </a:xfrm>
            <a:prstGeom prst="rect">
              <a:avLst/>
            </a:prstGeom>
          </p:spPr>
        </p:pic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12746A10-06E0-18F6-D798-E5BC7D6AD5C8}"/>
              </a:ext>
            </a:extLst>
          </p:cNvPr>
          <p:cNvGrpSpPr/>
          <p:nvPr/>
        </p:nvGrpSpPr>
        <p:grpSpPr>
          <a:xfrm>
            <a:off x="8081703" y="4365490"/>
            <a:ext cx="288000" cy="288000"/>
            <a:chOff x="2661375" y="133118"/>
            <a:chExt cx="720000" cy="720000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C7478A4-4970-1DA6-C997-09D1B55018D0}"/>
                </a:ext>
              </a:extLst>
            </p:cNvPr>
            <p:cNvSpPr/>
            <p:nvPr/>
          </p:nvSpPr>
          <p:spPr>
            <a:xfrm>
              <a:off x="2661375" y="133118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6E57C66C-0DED-F402-B8A0-B5053FD9E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81875" y="205118"/>
              <a:ext cx="279001" cy="576000"/>
            </a:xfrm>
            <a:prstGeom prst="rect">
              <a:avLst/>
            </a:prstGeom>
          </p:spPr>
        </p:pic>
      </p:grpSp>
      <p:pic>
        <p:nvPicPr>
          <p:cNvPr id="42" name="Image 41">
            <a:extLst>
              <a:ext uri="{FF2B5EF4-FFF2-40B4-BE49-F238E27FC236}">
                <a16:creationId xmlns:a16="http://schemas.microsoft.com/office/drawing/2014/main" id="{D16C93A5-CA91-D497-642B-B8498520FA2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98537" y="3223934"/>
            <a:ext cx="163132" cy="336286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4647385B-A0EE-BA81-AD81-EEACDDA2DFD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89737" y="3217594"/>
            <a:ext cx="163132" cy="336286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795310B0-31AE-7004-0D4E-EA3F185CB336}"/>
              </a:ext>
            </a:extLst>
          </p:cNvPr>
          <p:cNvGrpSpPr/>
          <p:nvPr/>
        </p:nvGrpSpPr>
        <p:grpSpPr>
          <a:xfrm>
            <a:off x="607138" y="4990346"/>
            <a:ext cx="288000" cy="288000"/>
            <a:chOff x="2661375" y="133118"/>
            <a:chExt cx="720000" cy="720000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6BB02F96-5624-EA0E-3E22-E9CC1CDD77D0}"/>
                </a:ext>
              </a:extLst>
            </p:cNvPr>
            <p:cNvSpPr/>
            <p:nvPr/>
          </p:nvSpPr>
          <p:spPr>
            <a:xfrm>
              <a:off x="2661375" y="133118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816A5883-1569-0957-EDCC-51E4B11AD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81875" y="205118"/>
              <a:ext cx="279001" cy="576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863B0B5-2860-F64C-0067-FC8D4998B8FF}"/>
                  </a:ext>
                </a:extLst>
              </p:cNvPr>
              <p:cNvSpPr txBox="1"/>
              <p:nvPr/>
            </p:nvSpPr>
            <p:spPr>
              <a:xfrm>
                <a:off x="4434842" y="3600513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24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𝓟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𝒆𝒍𝒆𝒄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863B0B5-2860-F64C-0067-FC8D4998B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842" y="3600513"/>
                <a:ext cx="1161960" cy="461665"/>
              </a:xfrm>
              <a:prstGeom prst="rect">
                <a:avLst/>
              </a:prstGeom>
              <a:blipFill>
                <a:blip r:embed="rId16"/>
                <a:stretch>
                  <a:fillRect t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CB36E0AD-017E-725C-19A6-24C8AF9C3865}"/>
              </a:ext>
            </a:extLst>
          </p:cNvPr>
          <p:cNvCxnSpPr>
            <a:stCxn id="19" idx="2"/>
            <a:endCxn id="3" idx="2"/>
          </p:cNvCxnSpPr>
          <p:nvPr/>
        </p:nvCxnSpPr>
        <p:spPr>
          <a:xfrm rot="5400000" flipH="1">
            <a:off x="3610919" y="-63244"/>
            <a:ext cx="2607218" cy="6635245"/>
          </a:xfrm>
          <a:prstGeom prst="bentConnector4">
            <a:avLst>
              <a:gd name="adj1" fmla="val -8768"/>
              <a:gd name="adj2" fmla="val 118757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 75"/>
          <p:cNvPicPr/>
          <p:nvPr/>
        </p:nvPicPr>
        <p:blipFill>
          <a:blip r:embed="rId17"/>
          <a:stretch>
            <a:fillRect/>
          </a:stretch>
        </p:blipFill>
        <p:spPr>
          <a:xfrm>
            <a:off x="10763033" y="126588"/>
            <a:ext cx="1231114" cy="227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6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B9F90E96-3FAA-F8EB-2B47-7B9B509A3C63}"/>
              </a:ext>
            </a:extLst>
          </p:cNvPr>
          <p:cNvGrpSpPr/>
          <p:nvPr/>
        </p:nvGrpSpPr>
        <p:grpSpPr>
          <a:xfrm rot="5400000" flipV="1">
            <a:off x="10426227" y="3804750"/>
            <a:ext cx="835963" cy="2106301"/>
            <a:chOff x="9150640" y="2423323"/>
            <a:chExt cx="835963" cy="2135794"/>
          </a:xfrm>
        </p:grpSpPr>
        <p:sp>
          <p:nvSpPr>
            <p:cNvPr id="62" name="Flèche : virage 61">
              <a:extLst>
                <a:ext uri="{FF2B5EF4-FFF2-40B4-BE49-F238E27FC236}">
                  <a16:creationId xmlns:a16="http://schemas.microsoft.com/office/drawing/2014/main" id="{DC0A933B-7C60-BFFF-B43D-12A520D67AF5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F7827995-4CB1-F1F7-B279-BF197792E3E3}"/>
                </a:ext>
              </a:extLst>
            </p:cNvPr>
            <p:cNvSpPr txBox="1"/>
            <p:nvPr/>
          </p:nvSpPr>
          <p:spPr>
            <a:xfrm rot="16200000">
              <a:off x="8780158" y="3312516"/>
              <a:ext cx="19552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Viseur en mouvement</a:t>
              </a:r>
            </a:p>
          </p:txBody>
        </p: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6B1A13B3-5149-FA1A-CC2E-224E94D2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BGR – Axe </a:t>
            </a:r>
            <a:r>
              <a:rPr lang="fr-FR" dirty="0"/>
              <a:t>optique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ED491E-0826-EEF9-74D6-5744327F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2</a:t>
            </a:fld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795C968-BC3C-1567-576F-53C8D60C7C59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18DF59A-E2E4-2A2C-37EB-73D1E5D62C34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Gyromètre NavG-01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A21C11E-BCE9-7FD2-3DC9-AEBB72B36909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E563B7E-4153-DECA-AFFC-7C7EB26DF1B2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de commande EPOS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B1F36CD-C30E-4C5F-385C-9C8A21F267DC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D7359E7-9FDC-08FD-DC9D-0F15683BC326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BFEBEF7-705E-46FD-8C4B-5178E5ACBDB2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344F7B6-ACF1-41A6-1551-1E76B212FBE0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FDAD57"/>
                </a:solidFill>
                <a:latin typeface="Arial Nova" panose="020B0504020202020204" pitchFamily="34" charset="0"/>
              </a:rPr>
              <a:t>Transformateur Alimentation </a:t>
            </a:r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24 V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993B93C-6358-CDBD-8425-B3C1FF36002B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56C1EFC-E8DC-74F6-4C1B-12FC3721C149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– Carte EPOS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1644A1E-F74F-36B4-98E8-8D6D6DB0F7F6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864AAD2-5EF5-FD75-22C6-0D8871D20678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741D88A-AC67-EEAF-67D1-02578FD98C8E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98A4E40-D360-EF0F-69D4-37438F82647F}"/>
              </a:ext>
            </a:extLst>
          </p:cNvPr>
          <p:cNvSpPr/>
          <p:nvPr/>
        </p:nvSpPr>
        <p:spPr>
          <a:xfrm>
            <a:off x="7549319" y="4097487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 (26)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A27BA98-37D0-071E-0034-A8F152781DA2}"/>
              </a:ext>
            </a:extLst>
          </p:cNvPr>
          <p:cNvGrpSpPr/>
          <p:nvPr/>
        </p:nvGrpSpPr>
        <p:grpSpPr>
          <a:xfrm>
            <a:off x="1304511" y="1903819"/>
            <a:ext cx="360000" cy="360000"/>
            <a:chOff x="5404964" y="4396133"/>
            <a:chExt cx="1800000" cy="180000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F6059D3-A447-3650-DBB0-E43A01137737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A6CDBBC0-D3DC-F349-2C16-BF936D04F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26" name="Image 25">
            <a:extLst>
              <a:ext uri="{FF2B5EF4-FFF2-40B4-BE49-F238E27FC236}">
                <a16:creationId xmlns:a16="http://schemas.microsoft.com/office/drawing/2014/main" id="{1D2C4C8B-0FCC-A2FF-CBCF-FF9739D62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3C6620C6-C80C-691B-34DC-9B69D891504D}"/>
              </a:ext>
            </a:extLst>
          </p:cNvPr>
          <p:cNvGrpSpPr/>
          <p:nvPr/>
        </p:nvGrpSpPr>
        <p:grpSpPr>
          <a:xfrm rot="5400000">
            <a:off x="3758894" y="1943516"/>
            <a:ext cx="360000" cy="360000"/>
            <a:chOff x="5013689" y="3604429"/>
            <a:chExt cx="1800000" cy="18000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C6775BDF-7651-0D6D-298D-DBF1313263D4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B480C312-DAF5-11CE-F2FA-8632259DF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516F913-F563-E2BC-304C-4BAEAEFA830A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86B36458-367E-9E5B-68A4-0C26D4E0F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432E140-C791-725B-4BEE-162F12959100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72BB05F-3C81-6BD0-8528-132F98B4087C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0241FA1B-C23B-A98A-6FA9-9AD3F149F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40" name="Image 39">
            <a:extLst>
              <a:ext uri="{FF2B5EF4-FFF2-40B4-BE49-F238E27FC236}">
                <a16:creationId xmlns:a16="http://schemas.microsoft.com/office/drawing/2014/main" id="{807256A2-2D51-482D-5FEB-74F10613D3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04E9D792-DC23-45E0-4C57-F4C8652B27B7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023547D-7AD8-2476-352E-2003CAAE25E0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B4A8BA83-645D-52A3-AEB7-1179427FD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02262FB-10CE-F782-72FE-6FD5D16DF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DC9AE2C-B971-B403-6BD3-1FBC1C8BCEB1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D668B20D-2AB0-DB7C-B49B-C67635DB8B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3BAC2AD8-68D0-64B3-8925-A4804B8ADC35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04F8E12C-8382-F1EC-C191-3370BC42A0F6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F009B8D4-CDD9-2923-1B15-FB51E1B49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8550244-CF3E-46CD-9FB3-D08544E1F6C9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FEA3EBC-91ED-BDE9-6607-868717EB421F}"/>
              </a:ext>
            </a:extLst>
          </p:cNvPr>
          <p:cNvGrpSpPr/>
          <p:nvPr/>
        </p:nvGrpSpPr>
        <p:grpSpPr>
          <a:xfrm>
            <a:off x="8045703" y="3852099"/>
            <a:ext cx="360000" cy="360000"/>
            <a:chOff x="5447928" y="2816932"/>
            <a:chExt cx="1800000" cy="180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39C7740-E0F1-0D34-A959-EEBB5084D37B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EC612269-D972-EB21-CF55-B36842D06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9" name="Image 58">
            <a:extLst>
              <a:ext uri="{FF2B5EF4-FFF2-40B4-BE49-F238E27FC236}">
                <a16:creationId xmlns:a16="http://schemas.microsoft.com/office/drawing/2014/main" id="{B3E9E472-684E-6072-F347-B28F08A29E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58F393DB-2637-6847-79EA-B747BDA4F0F5}"/>
              </a:ext>
            </a:extLst>
          </p:cNvPr>
          <p:cNvCxnSpPr>
            <a:cxnSpLocks/>
            <a:stCxn id="11" idx="3"/>
            <a:endCxn id="64" idx="3"/>
          </p:cNvCxnSpPr>
          <p:nvPr/>
        </p:nvCxnSpPr>
        <p:spPr>
          <a:xfrm flipH="1">
            <a:off x="6795600" y="17088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199A02DB-D17F-C7D0-AC86-EB38CD79A07D}"/>
              </a:ext>
            </a:extLst>
          </p:cNvPr>
          <p:cNvSpPr/>
          <p:nvPr/>
        </p:nvSpPr>
        <p:spPr>
          <a:xfrm>
            <a:off x="5389319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415B66DC-5BA1-C73F-85C3-52531B5209A7}"/>
              </a:ext>
            </a:extLst>
          </p:cNvPr>
          <p:cNvCxnSpPr>
            <a:cxnSpLocks/>
            <a:stCxn id="64" idx="1"/>
            <a:endCxn id="15" idx="0"/>
          </p:cNvCxnSpPr>
          <p:nvPr/>
        </p:nvCxnSpPr>
        <p:spPr>
          <a:xfrm rot="10800000" flipV="1">
            <a:off x="3938895" y="30552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A6A4AED6-2581-F94A-2A2C-968E1601F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4608" y="2741514"/>
            <a:ext cx="288000" cy="288000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DD7FF158-FAA1-F881-E216-74F874CDD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5319" y="3112864"/>
            <a:ext cx="288000" cy="288000"/>
          </a:xfrm>
          <a:prstGeom prst="rect">
            <a:avLst/>
          </a:prstGeom>
        </p:spPr>
      </p:pic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9855835A-A07D-9F88-33DC-F41928D86114}"/>
              </a:ext>
            </a:extLst>
          </p:cNvPr>
          <p:cNvSpPr/>
          <p:nvPr/>
        </p:nvSpPr>
        <p:spPr>
          <a:xfrm>
            <a:off x="9634981" y="34290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Axe optique en mouvement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68CD29C3-A317-7C58-A7A7-665AAE50EA4D}"/>
              </a:ext>
            </a:extLst>
          </p:cNvPr>
          <p:cNvCxnSpPr>
            <a:cxnSpLocks/>
          </p:cNvCxnSpPr>
          <p:nvPr/>
        </p:nvCxnSpPr>
        <p:spPr>
          <a:xfrm flipV="1">
            <a:off x="8911620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Image 74">
            <a:extLst>
              <a:ext uri="{FF2B5EF4-FFF2-40B4-BE49-F238E27FC236}">
                <a16:creationId xmlns:a16="http://schemas.microsoft.com/office/drawing/2014/main" id="{98FCC971-55C0-A51F-BCE7-08096E5E668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75409" y="3313520"/>
            <a:ext cx="360000" cy="360000"/>
          </a:xfrm>
          <a:prstGeom prst="rect">
            <a:avLst/>
          </a:prstGeom>
        </p:spPr>
      </p:pic>
      <p:grpSp>
        <p:nvGrpSpPr>
          <p:cNvPr id="58" name="Groupe 57">
            <a:extLst>
              <a:ext uri="{FF2B5EF4-FFF2-40B4-BE49-F238E27FC236}">
                <a16:creationId xmlns:a16="http://schemas.microsoft.com/office/drawing/2014/main" id="{98F0CD1E-89E1-DFA7-FBAA-4E54E6CF9E61}"/>
              </a:ext>
            </a:extLst>
          </p:cNvPr>
          <p:cNvGrpSpPr/>
          <p:nvPr/>
        </p:nvGrpSpPr>
        <p:grpSpPr>
          <a:xfrm>
            <a:off x="8611878" y="2802701"/>
            <a:ext cx="1549219" cy="611677"/>
            <a:chOff x="9075408" y="2802701"/>
            <a:chExt cx="1549219" cy="611677"/>
          </a:xfrm>
        </p:grpSpPr>
        <p:sp>
          <p:nvSpPr>
            <p:cNvPr id="43" name="Flèche : virage 42">
              <a:extLst>
                <a:ext uri="{FF2B5EF4-FFF2-40B4-BE49-F238E27FC236}">
                  <a16:creationId xmlns:a16="http://schemas.microsoft.com/office/drawing/2014/main" id="{37F5A08A-BEE9-45DF-FC81-F28AA089494D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29614AA8-90A9-BE78-3B0D-0133E188D68A}"/>
                </a:ext>
              </a:extLst>
            </p:cNvPr>
            <p:cNvSpPr txBox="1"/>
            <p:nvPr/>
          </p:nvSpPr>
          <p:spPr>
            <a:xfrm>
              <a:off x="9075408" y="2802701"/>
              <a:ext cx="147371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Viseur à l’arrêt</a:t>
              </a:r>
            </a:p>
          </p:txBody>
        </p:sp>
      </p:grpSp>
      <p:pic>
        <p:nvPicPr>
          <p:cNvPr id="65" name="Image 64">
            <a:extLst>
              <a:ext uri="{FF2B5EF4-FFF2-40B4-BE49-F238E27FC236}">
                <a16:creationId xmlns:a16="http://schemas.microsoft.com/office/drawing/2014/main" id="{63E8625E-A2F1-587D-FCF3-E014A3E93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27" y="1632266"/>
            <a:ext cx="434918" cy="152010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C17A8E59-00CE-32B0-C02D-92B62C4C1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190" y="3741065"/>
            <a:ext cx="434918" cy="152010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377BAD26-459B-7811-D8C6-BBB2A5751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950" y="3748886"/>
            <a:ext cx="434918" cy="152010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97F28C8E-CCE9-061E-8817-02886AB24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24" y="1791506"/>
            <a:ext cx="434918" cy="152010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5202B1D4-055A-07CA-8794-21933E87169F}"/>
              </a:ext>
            </a:extLst>
          </p:cNvPr>
          <p:cNvGrpSpPr/>
          <p:nvPr/>
        </p:nvGrpSpPr>
        <p:grpSpPr>
          <a:xfrm>
            <a:off x="1937802" y="1913089"/>
            <a:ext cx="360000" cy="360000"/>
            <a:chOff x="7467428" y="2677562"/>
            <a:chExt cx="1800000" cy="180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FF887CC4-5FBD-DBA0-C24F-8155E397552A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766B02CD-075E-8928-231C-7C38AF5FD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5202B1D4-055A-07CA-8794-21933E87169F}"/>
              </a:ext>
            </a:extLst>
          </p:cNvPr>
          <p:cNvGrpSpPr/>
          <p:nvPr/>
        </p:nvGrpSpPr>
        <p:grpSpPr>
          <a:xfrm>
            <a:off x="10702146" y="3468253"/>
            <a:ext cx="252000" cy="252000"/>
            <a:chOff x="7467428" y="2677562"/>
            <a:chExt cx="1800000" cy="1800000"/>
          </a:xfrm>
        </p:grpSpPr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FF887CC4-5FBD-DBA0-C24F-8155E397552A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766B02CD-075E-8928-231C-7C38AF5FD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3A27BA98-37D0-071E-0034-A8F152781DA2}"/>
              </a:ext>
            </a:extLst>
          </p:cNvPr>
          <p:cNvGrpSpPr/>
          <p:nvPr/>
        </p:nvGrpSpPr>
        <p:grpSpPr>
          <a:xfrm>
            <a:off x="6613513" y="4433721"/>
            <a:ext cx="216000" cy="216000"/>
            <a:chOff x="5404964" y="4396133"/>
            <a:chExt cx="1800000" cy="1800000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AF6059D3-A447-3650-DBB0-E43A01137737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0" name="Image 79">
              <a:extLst>
                <a:ext uri="{FF2B5EF4-FFF2-40B4-BE49-F238E27FC236}">
                  <a16:creationId xmlns:a16="http://schemas.microsoft.com/office/drawing/2014/main" id="{A6CDBBC0-D3DC-F349-2C16-BF936D04F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>
            <a:off x="203217" y="1884363"/>
            <a:ext cx="351246" cy="0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03217" y="1903819"/>
            <a:ext cx="0" cy="2979911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>
            <a:off x="203217" y="4883730"/>
            <a:ext cx="6523916" cy="0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6727133" y="4641307"/>
            <a:ext cx="0" cy="242423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10879297" y="1187777"/>
            <a:ext cx="0" cy="2280477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>
            <a:off x="211404" y="1187777"/>
            <a:ext cx="10667893" cy="0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>
            <a:off x="218178" y="1722751"/>
            <a:ext cx="351246" cy="0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11404" y="1187777"/>
            <a:ext cx="0" cy="534975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Image 88">
            <a:extLst>
              <a:ext uri="{FF2B5EF4-FFF2-40B4-BE49-F238E27FC236}">
                <a16:creationId xmlns:a16="http://schemas.microsoft.com/office/drawing/2014/main" id="{C17A8E59-00CE-32B0-C02D-92B62C4C1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323" y="4775512"/>
            <a:ext cx="252000" cy="88078"/>
          </a:xfrm>
          <a:prstGeom prst="rect">
            <a:avLst/>
          </a:prstGeom>
        </p:spPr>
      </p:pic>
      <p:pic>
        <p:nvPicPr>
          <p:cNvPr id="90" name="Image 89">
            <a:extLst>
              <a:ext uri="{FF2B5EF4-FFF2-40B4-BE49-F238E27FC236}">
                <a16:creationId xmlns:a16="http://schemas.microsoft.com/office/drawing/2014/main" id="{C17A8E59-00CE-32B0-C02D-92B62C4C1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424" y="3260464"/>
            <a:ext cx="252000" cy="880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1" name="ZoneTexte 90"/>
              <p:cNvSpPr txBox="1"/>
              <p:nvPr/>
            </p:nvSpPr>
            <p:spPr>
              <a:xfrm>
                <a:off x="2525337" y="3781040"/>
                <a:ext cx="63838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337" y="3781040"/>
                <a:ext cx="638380" cy="161583"/>
              </a:xfrm>
              <a:prstGeom prst="rect">
                <a:avLst/>
              </a:prstGeom>
              <a:blipFill>
                <a:blip r:embed="rId14"/>
                <a:stretch>
                  <a:fillRect l="-4762" r="-3810" b="-14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ZoneTexte 91"/>
              <p:cNvSpPr txBox="1"/>
              <p:nvPr/>
            </p:nvSpPr>
            <p:spPr>
              <a:xfrm>
                <a:off x="4694878" y="3733222"/>
                <a:ext cx="63838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92" name="ZoneTexte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878" y="3733222"/>
                <a:ext cx="638380" cy="161583"/>
              </a:xfrm>
              <a:prstGeom prst="rect">
                <a:avLst/>
              </a:prstGeom>
              <a:blipFill>
                <a:blip r:embed="rId14"/>
                <a:stretch>
                  <a:fillRect l="-4762" r="-3810" b="-14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ZoneTexte 92"/>
              <p:cNvSpPr txBox="1"/>
              <p:nvPr/>
            </p:nvSpPr>
            <p:spPr>
              <a:xfrm>
                <a:off x="6798395" y="3926892"/>
                <a:ext cx="73981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0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FR" sz="1050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3" name="ZoneTexte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395" y="3926892"/>
                <a:ext cx="739818" cy="161583"/>
              </a:xfrm>
              <a:prstGeom prst="rect">
                <a:avLst/>
              </a:prstGeom>
              <a:blipFill>
                <a:blip r:embed="rId15"/>
                <a:stretch>
                  <a:fillRect l="-4098" r="-820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ZoneTexte 93"/>
              <p:cNvSpPr txBox="1"/>
              <p:nvPr/>
            </p:nvSpPr>
            <p:spPr>
              <a:xfrm>
                <a:off x="8960940" y="3956407"/>
                <a:ext cx="62549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0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fr-FR" sz="1050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4" name="ZoneTexte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940" y="3956407"/>
                <a:ext cx="625492" cy="161583"/>
              </a:xfrm>
              <a:prstGeom prst="rect">
                <a:avLst/>
              </a:prstGeom>
              <a:blipFill>
                <a:blip r:embed="rId16"/>
                <a:stretch>
                  <a:fillRect l="-4854" b="-14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5" name="Image 94">
            <a:extLst>
              <a:ext uri="{FF2B5EF4-FFF2-40B4-BE49-F238E27FC236}">
                <a16:creationId xmlns:a16="http://schemas.microsoft.com/office/drawing/2014/main" id="{E3A983DC-8604-4428-90A0-1BAE06DE62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333" y="3260167"/>
            <a:ext cx="360000" cy="360000"/>
          </a:xfrm>
          <a:prstGeom prst="rect">
            <a:avLst/>
          </a:prstGeom>
        </p:spPr>
      </p:pic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324302" y="37071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ZoneTexte 96"/>
          <p:cNvSpPr txBox="1"/>
          <p:nvPr/>
        </p:nvSpPr>
        <p:spPr>
          <a:xfrm>
            <a:off x="329415" y="3755041"/>
            <a:ext cx="70371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050" dirty="0" smtClean="0"/>
              <a:t>Prise secteur</a:t>
            </a:r>
            <a:endParaRPr lang="fr-FR" sz="1050" dirty="0"/>
          </a:p>
        </p:txBody>
      </p:sp>
      <p:pic>
        <p:nvPicPr>
          <p:cNvPr id="98" name="Image 97"/>
          <p:cNvPicPr/>
          <p:nvPr/>
        </p:nvPicPr>
        <p:blipFill>
          <a:blip r:embed="rId17"/>
          <a:stretch>
            <a:fillRect/>
          </a:stretch>
        </p:blipFill>
        <p:spPr>
          <a:xfrm>
            <a:off x="11086641" y="92184"/>
            <a:ext cx="854710" cy="103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3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B1A13B3-5149-FA1A-CC2E-224E94D2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Bras Beta – Axe </a:t>
            </a:r>
            <a:r>
              <a:rPr lang="fr-FR" dirty="0"/>
              <a:t>de Rotation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ED491E-0826-EEF9-74D6-5744327F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3</a:t>
            </a:fld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795C968-BC3C-1567-576F-53C8D60C7C59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18DF59A-E2E4-2A2C-37EB-73D1E5D62C34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Détecteur à contact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A21C11E-BCE9-7FD2-3DC9-AEBB72B36909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E563B7E-4153-DECA-AFFC-7C7EB26DF1B2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B1F36CD-C30E-4C5F-385C-9C8A21F267DC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D7359E7-9FDC-08FD-DC9D-0F15683BC326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BFEBEF7-705E-46FD-8C4B-5178E5ACBDB2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344F7B6-ACF1-41A6-1551-1E76B212FBE0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Transformateur Alimentation xx V</a:t>
            </a:r>
            <a:endParaRPr lang="fr-FR" sz="1200" dirty="0">
              <a:solidFill>
                <a:srgbClr val="FDAD57"/>
              </a:solidFill>
              <a:latin typeface="Arial Nova" panose="020B0504020202020204" pitchFamily="34" charset="0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993B93C-6358-CDBD-8425-B3C1FF36002B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56C1EFC-E8DC-74F6-4C1B-12FC3721C149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</a:t>
            </a:r>
          </a:p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(Variateur)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1644A1E-F74F-36B4-98E8-8D6D6DB0F7F6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864AAD2-5EF5-FD75-22C6-0D8871D20678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741D88A-AC67-EEAF-67D1-02578FD98C8E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98A4E40-D360-EF0F-69D4-37438F82647F}"/>
              </a:ext>
            </a:extLst>
          </p:cNvPr>
          <p:cNvSpPr/>
          <p:nvPr/>
        </p:nvSpPr>
        <p:spPr>
          <a:xfrm>
            <a:off x="7549319" y="4097487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épicycloïdal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+ Train simple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A27BA98-37D0-071E-0034-A8F152781DA2}"/>
              </a:ext>
            </a:extLst>
          </p:cNvPr>
          <p:cNvGrpSpPr/>
          <p:nvPr/>
        </p:nvGrpSpPr>
        <p:grpSpPr>
          <a:xfrm>
            <a:off x="1304511" y="1903819"/>
            <a:ext cx="360000" cy="360000"/>
            <a:chOff x="5404964" y="4396133"/>
            <a:chExt cx="1800000" cy="180000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F6059D3-A447-3650-DBB0-E43A01137737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A6CDBBC0-D3DC-F349-2C16-BF936D04F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26" name="Image 25">
            <a:extLst>
              <a:ext uri="{FF2B5EF4-FFF2-40B4-BE49-F238E27FC236}">
                <a16:creationId xmlns:a16="http://schemas.microsoft.com/office/drawing/2014/main" id="{1D2C4C8B-0FCC-A2FF-CBCF-FF9739D62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516F913-F563-E2BC-304C-4BAEAEFA830A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86B36458-367E-9E5B-68A4-0C26D4E0F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432E140-C791-725B-4BEE-162F12959100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72BB05F-3C81-6BD0-8528-132F98B4087C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0241FA1B-C23B-A98A-6FA9-9AD3F149F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40" name="Image 39">
            <a:extLst>
              <a:ext uri="{FF2B5EF4-FFF2-40B4-BE49-F238E27FC236}">
                <a16:creationId xmlns:a16="http://schemas.microsoft.com/office/drawing/2014/main" id="{807256A2-2D51-482D-5FEB-74F10613D3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04E9D792-DC23-45E0-4C57-F4C8652B27B7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023547D-7AD8-2476-352E-2003CAAE25E0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B4A8BA83-645D-52A3-AEB7-1179427FD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02262FB-10CE-F782-72FE-6FD5D16DF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DC9AE2C-B971-B403-6BD3-1FBC1C8BCEB1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D668B20D-2AB0-DB7C-B49B-C67635DB8B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3BAC2AD8-68D0-64B3-8925-A4804B8ADC35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04F8E12C-8382-F1EC-C191-3370BC42A0F6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F009B8D4-CDD9-2923-1B15-FB51E1B49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8550244-CF3E-46CD-9FB3-D08544E1F6C9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FEA3EBC-91ED-BDE9-6607-868717EB421F}"/>
              </a:ext>
            </a:extLst>
          </p:cNvPr>
          <p:cNvGrpSpPr/>
          <p:nvPr/>
        </p:nvGrpSpPr>
        <p:grpSpPr>
          <a:xfrm>
            <a:off x="8045703" y="3852099"/>
            <a:ext cx="360000" cy="360000"/>
            <a:chOff x="5447928" y="2816932"/>
            <a:chExt cx="1800000" cy="180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39C7740-E0F1-0D34-A959-EEBB5084D37B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EC612269-D972-EB21-CF55-B36842D06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9" name="Image 58">
            <a:extLst>
              <a:ext uri="{FF2B5EF4-FFF2-40B4-BE49-F238E27FC236}">
                <a16:creationId xmlns:a16="http://schemas.microsoft.com/office/drawing/2014/main" id="{B3E9E472-684E-6072-F347-B28F08A29E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58F393DB-2637-6847-79EA-B747BDA4F0F5}"/>
              </a:ext>
            </a:extLst>
          </p:cNvPr>
          <p:cNvCxnSpPr>
            <a:cxnSpLocks/>
            <a:stCxn id="11" idx="3"/>
            <a:endCxn id="64" idx="3"/>
          </p:cNvCxnSpPr>
          <p:nvPr/>
        </p:nvCxnSpPr>
        <p:spPr>
          <a:xfrm flipH="1">
            <a:off x="6795600" y="17088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199A02DB-D17F-C7D0-AC86-EB38CD79A07D}"/>
              </a:ext>
            </a:extLst>
          </p:cNvPr>
          <p:cNvSpPr/>
          <p:nvPr/>
        </p:nvSpPr>
        <p:spPr>
          <a:xfrm>
            <a:off x="5389319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415B66DC-5BA1-C73F-85C3-52531B5209A7}"/>
              </a:ext>
            </a:extLst>
          </p:cNvPr>
          <p:cNvCxnSpPr>
            <a:cxnSpLocks/>
            <a:stCxn id="64" idx="1"/>
            <a:endCxn id="15" idx="0"/>
          </p:cNvCxnSpPr>
          <p:nvPr/>
        </p:nvCxnSpPr>
        <p:spPr>
          <a:xfrm rot="10800000" flipV="1">
            <a:off x="3938895" y="30552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A6A4AED6-2581-F94A-2A2C-968E1601F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108" y="2837764"/>
            <a:ext cx="180000" cy="180000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DD7FF158-FAA1-F881-E216-74F874CDD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152" y="3113393"/>
            <a:ext cx="180000" cy="180000"/>
          </a:xfrm>
          <a:prstGeom prst="rect">
            <a:avLst/>
          </a:prstGeom>
        </p:spPr>
      </p:pic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9855835A-A07D-9F88-33DC-F41928D86114}"/>
              </a:ext>
            </a:extLst>
          </p:cNvPr>
          <p:cNvSpPr/>
          <p:nvPr/>
        </p:nvSpPr>
        <p:spPr>
          <a:xfrm>
            <a:off x="9634981" y="34290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Axe de rotation R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68CD29C3-A317-7C58-A7A7-665AAE50EA4D}"/>
              </a:ext>
            </a:extLst>
          </p:cNvPr>
          <p:cNvCxnSpPr>
            <a:cxnSpLocks/>
          </p:cNvCxnSpPr>
          <p:nvPr/>
        </p:nvCxnSpPr>
        <p:spPr>
          <a:xfrm flipV="1">
            <a:off x="8911620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Image 74">
            <a:extLst>
              <a:ext uri="{FF2B5EF4-FFF2-40B4-BE49-F238E27FC236}">
                <a16:creationId xmlns:a16="http://schemas.microsoft.com/office/drawing/2014/main" id="{98FCC971-55C0-A51F-BCE7-08096E5E66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75409" y="3313520"/>
            <a:ext cx="360000" cy="360000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1AEE2739-FA72-6125-0769-C608C7018360}"/>
              </a:ext>
            </a:extLst>
          </p:cNvPr>
          <p:cNvGrpSpPr/>
          <p:nvPr/>
        </p:nvGrpSpPr>
        <p:grpSpPr>
          <a:xfrm>
            <a:off x="3770117" y="1925231"/>
            <a:ext cx="360000" cy="360000"/>
            <a:chOff x="6138169" y="4069439"/>
            <a:chExt cx="1800000" cy="180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DAE465F2-29FD-C750-3881-C65C18B6B9B8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685B92F1-168B-E462-1257-69B9BAF77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BECE89-F3F2-3F30-E571-F3E0848510AD}"/>
              </a:ext>
            </a:extLst>
          </p:cNvPr>
          <p:cNvCxnSpPr/>
          <p:nvPr/>
        </p:nvCxnSpPr>
        <p:spPr>
          <a:xfrm flipV="1">
            <a:off x="6829319" y="16307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8AD0427E-2818-D095-D897-37D9F82A7948}"/>
              </a:ext>
            </a:extLst>
          </p:cNvPr>
          <p:cNvGrpSpPr/>
          <p:nvPr/>
        </p:nvGrpSpPr>
        <p:grpSpPr>
          <a:xfrm>
            <a:off x="7540883" y="1345899"/>
            <a:ext cx="540000" cy="540000"/>
            <a:chOff x="7851244" y="635246"/>
            <a:chExt cx="1800000" cy="18000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9AC082BF-BAFE-70DB-4372-ED574E1FDAB0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78FC6610-C87F-EA08-508F-7863302FF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8DE34A1-309E-3092-6C78-2EC2C4982571}"/>
              </a:ext>
            </a:extLst>
          </p:cNvPr>
          <p:cNvGrpSpPr/>
          <p:nvPr/>
        </p:nvGrpSpPr>
        <p:grpSpPr>
          <a:xfrm rot="5400000" flipV="1">
            <a:off x="10181964" y="4049013"/>
            <a:ext cx="835963" cy="1617775"/>
            <a:chOff x="9150640" y="2423323"/>
            <a:chExt cx="835963" cy="2135794"/>
          </a:xfrm>
        </p:grpSpPr>
        <p:sp>
          <p:nvSpPr>
            <p:cNvPr id="33" name="Flèche : virage 32">
              <a:extLst>
                <a:ext uri="{FF2B5EF4-FFF2-40B4-BE49-F238E27FC236}">
                  <a16:creationId xmlns:a16="http://schemas.microsoft.com/office/drawing/2014/main" id="{04988C8D-4296-036F-48CD-BEABA954B0A6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0EAB7195-7F12-55FF-728F-9973D74F9553}"/>
                </a:ext>
              </a:extLst>
            </p:cNvPr>
            <p:cNvSpPr txBox="1"/>
            <p:nvPr/>
          </p:nvSpPr>
          <p:spPr>
            <a:xfrm rot="16200000">
              <a:off x="8798745" y="3278541"/>
              <a:ext cx="19180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en rotation</a:t>
              </a:r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E35B4FFB-30FA-9F2D-8AAF-612988931FF4}"/>
              </a:ext>
            </a:extLst>
          </p:cNvPr>
          <p:cNvGrpSpPr/>
          <p:nvPr/>
        </p:nvGrpSpPr>
        <p:grpSpPr>
          <a:xfrm>
            <a:off x="8611878" y="2802701"/>
            <a:ext cx="1549219" cy="611677"/>
            <a:chOff x="9075408" y="2802701"/>
            <a:chExt cx="1549219" cy="611677"/>
          </a:xfrm>
        </p:grpSpPr>
        <p:sp>
          <p:nvSpPr>
            <p:cNvPr id="43" name="Flèche : virage 42">
              <a:extLst>
                <a:ext uri="{FF2B5EF4-FFF2-40B4-BE49-F238E27FC236}">
                  <a16:creationId xmlns:a16="http://schemas.microsoft.com/office/drawing/2014/main" id="{0138F1DD-36B1-33FD-3B41-493A2B0091E5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467AC060-C68E-2A43-8F56-FAB28245CB61}"/>
                </a:ext>
              </a:extLst>
            </p:cNvPr>
            <p:cNvSpPr txBox="1"/>
            <p:nvPr/>
          </p:nvSpPr>
          <p:spPr>
            <a:xfrm>
              <a:off x="9075408" y="2802701"/>
              <a:ext cx="14737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à l’arrêt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4A63B512-500C-D3F9-3D5E-72074BBB7EBC}"/>
              </a:ext>
            </a:extLst>
          </p:cNvPr>
          <p:cNvGrpSpPr/>
          <p:nvPr/>
        </p:nvGrpSpPr>
        <p:grpSpPr>
          <a:xfrm>
            <a:off x="1900107" y="1908524"/>
            <a:ext cx="360000" cy="360000"/>
            <a:chOff x="9715662" y="4629628"/>
            <a:chExt cx="1800000" cy="1800000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910F43DD-E82E-AB07-D0CA-7C80FA80BCDF}"/>
                </a:ext>
              </a:extLst>
            </p:cNvPr>
            <p:cNvSpPr/>
            <p:nvPr/>
          </p:nvSpPr>
          <p:spPr>
            <a:xfrm>
              <a:off x="9715662" y="46296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9E521C9A-A78C-1734-9575-1C6FDF0EF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967662" y="4881628"/>
              <a:ext cx="1296000" cy="1296000"/>
            </a:xfrm>
            <a:prstGeom prst="rect">
              <a:avLst/>
            </a:prstGeom>
          </p:spPr>
        </p:pic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2C238199-1F4A-5BE7-5261-C1004A830C71}"/>
              </a:ext>
            </a:extLst>
          </p:cNvPr>
          <p:cNvGrpSpPr/>
          <p:nvPr/>
        </p:nvGrpSpPr>
        <p:grpSpPr>
          <a:xfrm>
            <a:off x="6452459" y="1931852"/>
            <a:ext cx="360000" cy="360000"/>
            <a:chOff x="10405167" y="4101988"/>
            <a:chExt cx="1800000" cy="180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3CFD45D-1B44-5AAB-5ED4-B2F275782F01}"/>
                </a:ext>
              </a:extLst>
            </p:cNvPr>
            <p:cNvSpPr/>
            <p:nvPr/>
          </p:nvSpPr>
          <p:spPr>
            <a:xfrm>
              <a:off x="10405167" y="4101988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33915D74-87CA-5B76-0A74-83E3DCEE8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456414" y="4137988"/>
              <a:ext cx="1728000" cy="1728000"/>
            </a:xfrm>
            <a:prstGeom prst="rect">
              <a:avLst/>
            </a:prstGeom>
          </p:spPr>
        </p:pic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0F2F4DC1-8EA1-C967-ACDB-8B8835C2A512}"/>
              </a:ext>
            </a:extLst>
          </p:cNvPr>
          <p:cNvGrpSpPr/>
          <p:nvPr/>
        </p:nvGrpSpPr>
        <p:grpSpPr>
          <a:xfrm>
            <a:off x="330445" y="1559561"/>
            <a:ext cx="693018" cy="242466"/>
            <a:chOff x="330445" y="1559561"/>
            <a:chExt cx="693018" cy="242466"/>
          </a:xfrm>
        </p:grpSpPr>
        <p:grpSp>
          <p:nvGrpSpPr>
            <p:cNvPr id="87" name="Groupe 86">
              <a:extLst>
                <a:ext uri="{FF2B5EF4-FFF2-40B4-BE49-F238E27FC236}">
                  <a16:creationId xmlns:a16="http://schemas.microsoft.com/office/drawing/2014/main" id="{DB3286D5-A2B1-83BE-5455-C933528D079C}"/>
                </a:ext>
              </a:extLst>
            </p:cNvPr>
            <p:cNvGrpSpPr/>
            <p:nvPr/>
          </p:nvGrpSpPr>
          <p:grpSpPr>
            <a:xfrm>
              <a:off x="538480" y="1559561"/>
              <a:ext cx="484983" cy="242466"/>
              <a:chOff x="6993109" y="4439920"/>
              <a:chExt cx="363360" cy="199689"/>
            </a:xfrm>
            <a:solidFill>
              <a:srgbClr val="C3AED1"/>
            </a:solidFill>
          </p:grpSpPr>
          <p:sp>
            <p:nvSpPr>
              <p:cNvPr id="91" name="Flèche : droite rayée 90">
                <a:extLst>
                  <a:ext uri="{FF2B5EF4-FFF2-40B4-BE49-F238E27FC236}">
                    <a16:creationId xmlns:a16="http://schemas.microsoft.com/office/drawing/2014/main" id="{2486FA3B-8B79-D8EC-A5E3-5E47AEE5472D}"/>
                  </a:ext>
                </a:extLst>
              </p:cNvPr>
              <p:cNvSpPr/>
              <p:nvPr/>
            </p:nvSpPr>
            <p:spPr>
              <a:xfrm>
                <a:off x="6993109" y="4439920"/>
                <a:ext cx="363360" cy="199689"/>
              </a:xfrm>
              <a:prstGeom prst="stripedRightArrow">
                <a:avLst>
                  <a:gd name="adj1" fmla="val 57350"/>
                  <a:gd name="adj2" fmla="val 50000"/>
                </a:avLst>
              </a:prstGeom>
              <a:grpFill/>
              <a:ln>
                <a:solidFill>
                  <a:srgbClr val="68348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92" name="Image 91">
                <a:extLst>
                  <a:ext uri="{FF2B5EF4-FFF2-40B4-BE49-F238E27FC236}">
                    <a16:creationId xmlns:a16="http://schemas.microsoft.com/office/drawing/2014/main" id="{773D5493-FD01-EEBA-AC76-DBB4738A48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9789" y="4494852"/>
                <a:ext cx="256994" cy="89823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A4C883D4-4DD0-AC02-5F88-CBCFC87C9ACA}"/>
                </a:ext>
              </a:extLst>
            </p:cNvPr>
            <p:cNvGrpSpPr/>
            <p:nvPr/>
          </p:nvGrpSpPr>
          <p:grpSpPr>
            <a:xfrm>
              <a:off x="330445" y="1590794"/>
              <a:ext cx="180000" cy="180000"/>
              <a:chOff x="5404964" y="4396133"/>
              <a:chExt cx="1800000" cy="1800000"/>
            </a:xfrm>
          </p:grpSpPr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14E26ADD-F5E6-F833-D440-F617AD54F8E9}"/>
                  </a:ext>
                </a:extLst>
              </p:cNvPr>
              <p:cNvSpPr/>
              <p:nvPr/>
            </p:nvSpPr>
            <p:spPr>
              <a:xfrm>
                <a:off x="5404964" y="4396133"/>
                <a:ext cx="1800000" cy="1800000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90" name="Image 89">
                <a:extLst>
                  <a:ext uri="{FF2B5EF4-FFF2-40B4-BE49-F238E27FC236}">
                    <a16:creationId xmlns:a16="http://schemas.microsoft.com/office/drawing/2014/main" id="{525AF2E3-A58C-0386-77FC-E507569030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43445" y="4536296"/>
                <a:ext cx="1358232" cy="1440000"/>
              </a:xfrm>
              <a:prstGeom prst="rect">
                <a:avLst/>
              </a:prstGeom>
            </p:spPr>
          </p:pic>
        </p:grpSp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DA8B86FD-19B1-17E6-2D01-09B360CE8A43}"/>
              </a:ext>
            </a:extLst>
          </p:cNvPr>
          <p:cNvGrpSpPr/>
          <p:nvPr/>
        </p:nvGrpSpPr>
        <p:grpSpPr>
          <a:xfrm>
            <a:off x="6682382" y="4212662"/>
            <a:ext cx="693018" cy="242466"/>
            <a:chOff x="330445" y="1559561"/>
            <a:chExt cx="693018" cy="242466"/>
          </a:xfrm>
        </p:grpSpPr>
        <p:grpSp>
          <p:nvGrpSpPr>
            <p:cNvPr id="94" name="Groupe 93">
              <a:extLst>
                <a:ext uri="{FF2B5EF4-FFF2-40B4-BE49-F238E27FC236}">
                  <a16:creationId xmlns:a16="http://schemas.microsoft.com/office/drawing/2014/main" id="{6DB94E70-DEFE-4956-D31B-55A2AAC9AC3E}"/>
                </a:ext>
              </a:extLst>
            </p:cNvPr>
            <p:cNvGrpSpPr/>
            <p:nvPr/>
          </p:nvGrpSpPr>
          <p:grpSpPr>
            <a:xfrm>
              <a:off x="538480" y="1559561"/>
              <a:ext cx="484983" cy="242466"/>
              <a:chOff x="6993109" y="4439920"/>
              <a:chExt cx="363360" cy="199689"/>
            </a:xfrm>
            <a:solidFill>
              <a:srgbClr val="C3AED1"/>
            </a:solidFill>
          </p:grpSpPr>
          <p:sp>
            <p:nvSpPr>
              <p:cNvPr id="98" name="Flèche : droite rayée 97">
                <a:extLst>
                  <a:ext uri="{FF2B5EF4-FFF2-40B4-BE49-F238E27FC236}">
                    <a16:creationId xmlns:a16="http://schemas.microsoft.com/office/drawing/2014/main" id="{C054B956-D175-E452-CA57-F76F744B3F09}"/>
                  </a:ext>
                </a:extLst>
              </p:cNvPr>
              <p:cNvSpPr/>
              <p:nvPr/>
            </p:nvSpPr>
            <p:spPr>
              <a:xfrm>
                <a:off x="6993109" y="4439920"/>
                <a:ext cx="363360" cy="199689"/>
              </a:xfrm>
              <a:prstGeom prst="stripedRightArrow">
                <a:avLst>
                  <a:gd name="adj1" fmla="val 57350"/>
                  <a:gd name="adj2" fmla="val 50000"/>
                </a:avLst>
              </a:prstGeom>
              <a:grpFill/>
              <a:ln>
                <a:solidFill>
                  <a:srgbClr val="68348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99" name="Image 98">
                <a:extLst>
                  <a:ext uri="{FF2B5EF4-FFF2-40B4-BE49-F238E27FC236}">
                    <a16:creationId xmlns:a16="http://schemas.microsoft.com/office/drawing/2014/main" id="{1688CE3A-82CA-A850-3799-C5F2E18843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9789" y="4494852"/>
                <a:ext cx="256994" cy="89823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grpSp>
          <p:nvGrpSpPr>
            <p:cNvPr id="95" name="Groupe 94">
              <a:extLst>
                <a:ext uri="{FF2B5EF4-FFF2-40B4-BE49-F238E27FC236}">
                  <a16:creationId xmlns:a16="http://schemas.microsoft.com/office/drawing/2014/main" id="{3B5F8AF9-D564-6EF3-347C-EE32140B023D}"/>
                </a:ext>
              </a:extLst>
            </p:cNvPr>
            <p:cNvGrpSpPr/>
            <p:nvPr/>
          </p:nvGrpSpPr>
          <p:grpSpPr>
            <a:xfrm>
              <a:off x="330445" y="1590794"/>
              <a:ext cx="180000" cy="180000"/>
              <a:chOff x="5404964" y="4396133"/>
              <a:chExt cx="1800000" cy="1800000"/>
            </a:xfrm>
          </p:grpSpPr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7AE15749-E153-5691-11E2-4ED37C07FE7C}"/>
                  </a:ext>
                </a:extLst>
              </p:cNvPr>
              <p:cNvSpPr/>
              <p:nvPr/>
            </p:nvSpPr>
            <p:spPr>
              <a:xfrm>
                <a:off x="5404964" y="4396133"/>
                <a:ext cx="1800000" cy="1800000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97" name="Image 96">
                <a:extLst>
                  <a:ext uri="{FF2B5EF4-FFF2-40B4-BE49-F238E27FC236}">
                    <a16:creationId xmlns:a16="http://schemas.microsoft.com/office/drawing/2014/main" id="{77F36AA5-6124-5829-9BB2-CEC8C11D53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43445" y="4536296"/>
                <a:ext cx="1358232" cy="1440000"/>
              </a:xfrm>
              <a:prstGeom prst="rect">
                <a:avLst/>
              </a:prstGeom>
            </p:spPr>
          </p:pic>
        </p:grpSp>
      </p:grpSp>
      <p:pic>
        <p:nvPicPr>
          <p:cNvPr id="100" name="Image 99">
            <a:extLst>
              <a:ext uri="{FF2B5EF4-FFF2-40B4-BE49-F238E27FC236}">
                <a16:creationId xmlns:a16="http://schemas.microsoft.com/office/drawing/2014/main" id="{E3A983DC-8604-4428-90A0-1BAE06DE62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333" y="3260167"/>
            <a:ext cx="360000" cy="360000"/>
          </a:xfrm>
          <a:prstGeom prst="rect">
            <a:avLst/>
          </a:prstGeom>
        </p:spPr>
      </p:pic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324302" y="37071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329415" y="3755041"/>
            <a:ext cx="70371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050" dirty="0" smtClean="0"/>
              <a:t>Prise secteur</a:t>
            </a:r>
            <a:endParaRPr lang="fr-FR" sz="1050" dirty="0"/>
          </a:p>
        </p:txBody>
      </p:sp>
      <p:pic>
        <p:nvPicPr>
          <p:cNvPr id="103" name="Image 102"/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371" y="50189"/>
            <a:ext cx="1701165" cy="1361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919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B1A13B3-5149-FA1A-CC2E-224E94D2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Bras Beta – Axe </a:t>
            </a:r>
            <a:r>
              <a:rPr lang="fr-FR" dirty="0"/>
              <a:t>de translation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ED491E-0826-EEF9-74D6-5744327F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4</a:t>
            </a:fld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795C968-BC3C-1567-576F-53C8D60C7C59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18DF59A-E2E4-2A2C-37EB-73D1E5D62C34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Détecteur à contact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A21C11E-BCE9-7FD2-3DC9-AEBB72B36909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E563B7E-4153-DECA-AFFC-7C7EB26DF1B2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B1F36CD-C30E-4C5F-385C-9C8A21F267DC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D7359E7-9FDC-08FD-DC9D-0F15683BC326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BFEBEF7-705E-46FD-8C4B-5178E5ACBDB2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344F7B6-ACF1-41A6-1551-1E76B212FBE0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FDAD57"/>
                </a:solidFill>
                <a:latin typeface="Arial Nova" panose="020B0504020202020204" pitchFamily="34" charset="0"/>
              </a:rPr>
              <a:t>Transformateur Alimentation xx </a:t>
            </a:r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V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993B93C-6358-CDBD-8425-B3C1FF36002B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56C1EFC-E8DC-74F6-4C1B-12FC3721C149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</a:t>
            </a:r>
          </a:p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(Variateur)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1644A1E-F74F-36B4-98E8-8D6D6DB0F7F6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864AAD2-5EF5-FD75-22C6-0D8871D20678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741D88A-AC67-EEAF-67D1-02578FD98C8E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98A4E40-D360-EF0F-69D4-37438F82647F}"/>
              </a:ext>
            </a:extLst>
          </p:cNvPr>
          <p:cNvSpPr/>
          <p:nvPr/>
        </p:nvSpPr>
        <p:spPr>
          <a:xfrm>
            <a:off x="7549319" y="4097487"/>
            <a:ext cx="1365662" cy="7879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épicycloïdal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+ Pignon crémaillère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A27BA98-37D0-071E-0034-A8F152781DA2}"/>
              </a:ext>
            </a:extLst>
          </p:cNvPr>
          <p:cNvGrpSpPr/>
          <p:nvPr/>
        </p:nvGrpSpPr>
        <p:grpSpPr>
          <a:xfrm>
            <a:off x="1304511" y="1903819"/>
            <a:ext cx="360000" cy="360000"/>
            <a:chOff x="5404964" y="4396133"/>
            <a:chExt cx="1800000" cy="180000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F6059D3-A447-3650-DBB0-E43A01137737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A6CDBBC0-D3DC-F349-2C16-BF936D04F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26" name="Image 25">
            <a:extLst>
              <a:ext uri="{FF2B5EF4-FFF2-40B4-BE49-F238E27FC236}">
                <a16:creationId xmlns:a16="http://schemas.microsoft.com/office/drawing/2014/main" id="{1D2C4C8B-0FCC-A2FF-CBCF-FF9739D62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516F913-F563-E2BC-304C-4BAEAEFA830A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86B36458-367E-9E5B-68A4-0C26D4E0F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432E140-C791-725B-4BEE-162F12959100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72BB05F-3C81-6BD0-8528-132F98B4087C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0241FA1B-C23B-A98A-6FA9-9AD3F149F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40" name="Image 39">
            <a:extLst>
              <a:ext uri="{FF2B5EF4-FFF2-40B4-BE49-F238E27FC236}">
                <a16:creationId xmlns:a16="http://schemas.microsoft.com/office/drawing/2014/main" id="{807256A2-2D51-482D-5FEB-74F10613D3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04E9D792-DC23-45E0-4C57-F4C8652B27B7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023547D-7AD8-2476-352E-2003CAAE25E0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B4A8BA83-645D-52A3-AEB7-1179427FD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02262FB-10CE-F782-72FE-6FD5D16DF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DC9AE2C-B971-B403-6BD3-1FBC1C8BCEB1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D668B20D-2AB0-DB7C-B49B-C67635DB8B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3BAC2AD8-68D0-64B3-8925-A4804B8ADC35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04F8E12C-8382-F1EC-C191-3370BC42A0F6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F009B8D4-CDD9-2923-1B15-FB51E1B49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8550244-CF3E-46CD-9FB3-D08544E1F6C9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FEA3EBC-91ED-BDE9-6607-868717EB421F}"/>
              </a:ext>
            </a:extLst>
          </p:cNvPr>
          <p:cNvGrpSpPr/>
          <p:nvPr/>
        </p:nvGrpSpPr>
        <p:grpSpPr>
          <a:xfrm>
            <a:off x="7739744" y="3855932"/>
            <a:ext cx="360000" cy="360000"/>
            <a:chOff x="5447928" y="2816932"/>
            <a:chExt cx="1800000" cy="180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39C7740-E0F1-0D34-A959-EEBB5084D37B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EC612269-D972-EB21-CF55-B36842D06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9" name="Image 58">
            <a:extLst>
              <a:ext uri="{FF2B5EF4-FFF2-40B4-BE49-F238E27FC236}">
                <a16:creationId xmlns:a16="http://schemas.microsoft.com/office/drawing/2014/main" id="{B3E9E472-684E-6072-F347-B28F08A29E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58F393DB-2637-6847-79EA-B747BDA4F0F5}"/>
              </a:ext>
            </a:extLst>
          </p:cNvPr>
          <p:cNvCxnSpPr>
            <a:cxnSpLocks/>
            <a:endCxn id="64" idx="0"/>
          </p:cNvCxnSpPr>
          <p:nvPr/>
        </p:nvCxnSpPr>
        <p:spPr>
          <a:xfrm rot="16200000" flipH="1">
            <a:off x="4346335" y="2144980"/>
            <a:ext cx="1067620" cy="421656"/>
          </a:xfrm>
          <a:prstGeom prst="bentConnector3">
            <a:avLst>
              <a:gd name="adj1" fmla="val 3097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199A02DB-D17F-C7D0-AC86-EB38CD79A07D}"/>
              </a:ext>
            </a:extLst>
          </p:cNvPr>
          <p:cNvSpPr/>
          <p:nvPr/>
        </p:nvSpPr>
        <p:spPr>
          <a:xfrm>
            <a:off x="4387832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415B66DC-5BA1-C73F-85C3-52531B5209A7}"/>
              </a:ext>
            </a:extLst>
          </p:cNvPr>
          <p:cNvCxnSpPr>
            <a:cxnSpLocks/>
            <a:stCxn id="64" idx="1"/>
            <a:endCxn id="15" idx="0"/>
          </p:cNvCxnSpPr>
          <p:nvPr/>
        </p:nvCxnSpPr>
        <p:spPr>
          <a:xfrm rot="10800000" flipV="1">
            <a:off x="3938894" y="3055297"/>
            <a:ext cx="448938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A6A4AED6-2581-F94A-2A2C-968E1601F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108" y="2837764"/>
            <a:ext cx="180000" cy="180000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DD7FF158-FAA1-F881-E216-74F874CDD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152" y="3113393"/>
            <a:ext cx="180000" cy="180000"/>
          </a:xfrm>
          <a:prstGeom prst="rect">
            <a:avLst/>
          </a:prstGeom>
        </p:spPr>
      </p:pic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9855835A-A07D-9F88-33DC-F41928D86114}"/>
              </a:ext>
            </a:extLst>
          </p:cNvPr>
          <p:cNvSpPr/>
          <p:nvPr/>
        </p:nvSpPr>
        <p:spPr>
          <a:xfrm>
            <a:off x="9634981" y="34290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Axe de translation T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68CD29C3-A317-7C58-A7A7-665AAE50EA4D}"/>
              </a:ext>
            </a:extLst>
          </p:cNvPr>
          <p:cNvCxnSpPr>
            <a:cxnSpLocks/>
          </p:cNvCxnSpPr>
          <p:nvPr/>
        </p:nvCxnSpPr>
        <p:spPr>
          <a:xfrm flipV="1">
            <a:off x="8911620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1AEE2739-FA72-6125-0769-C608C7018360}"/>
              </a:ext>
            </a:extLst>
          </p:cNvPr>
          <p:cNvGrpSpPr/>
          <p:nvPr/>
        </p:nvGrpSpPr>
        <p:grpSpPr>
          <a:xfrm>
            <a:off x="3770117" y="1925231"/>
            <a:ext cx="360000" cy="360000"/>
            <a:chOff x="6138169" y="4069439"/>
            <a:chExt cx="1800000" cy="180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DAE465F2-29FD-C750-3881-C65C18B6B9B8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685B92F1-168B-E462-1257-69B9BAF77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BECE89-F3F2-3F30-E571-F3E0848510AD}"/>
              </a:ext>
            </a:extLst>
          </p:cNvPr>
          <p:cNvCxnSpPr/>
          <p:nvPr/>
        </p:nvCxnSpPr>
        <p:spPr>
          <a:xfrm flipV="1">
            <a:off x="6829319" y="16307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8AD0427E-2818-D095-D897-37D9F82A7948}"/>
              </a:ext>
            </a:extLst>
          </p:cNvPr>
          <p:cNvGrpSpPr/>
          <p:nvPr/>
        </p:nvGrpSpPr>
        <p:grpSpPr>
          <a:xfrm>
            <a:off x="7540883" y="1345899"/>
            <a:ext cx="540000" cy="540000"/>
            <a:chOff x="7851244" y="635246"/>
            <a:chExt cx="1800000" cy="18000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9AC082BF-BAFE-70DB-4372-ED574E1FDAB0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78FC6610-C87F-EA08-508F-7863302FF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38DE34A1-309E-3092-6C78-2EC2C4982571}"/>
              </a:ext>
            </a:extLst>
          </p:cNvPr>
          <p:cNvGrpSpPr/>
          <p:nvPr/>
        </p:nvGrpSpPr>
        <p:grpSpPr>
          <a:xfrm rot="5400000" flipV="1">
            <a:off x="10181964" y="4049013"/>
            <a:ext cx="835963" cy="1617775"/>
            <a:chOff x="9150640" y="2423323"/>
            <a:chExt cx="835963" cy="2135794"/>
          </a:xfrm>
        </p:grpSpPr>
        <p:sp>
          <p:nvSpPr>
            <p:cNvPr id="33" name="Flèche : virage 32">
              <a:extLst>
                <a:ext uri="{FF2B5EF4-FFF2-40B4-BE49-F238E27FC236}">
                  <a16:creationId xmlns:a16="http://schemas.microsoft.com/office/drawing/2014/main" id="{04988C8D-4296-036F-48CD-BEABA954B0A6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0EAB7195-7F12-55FF-728F-9973D74F9553}"/>
                </a:ext>
              </a:extLst>
            </p:cNvPr>
            <p:cNvSpPr txBox="1"/>
            <p:nvPr/>
          </p:nvSpPr>
          <p:spPr>
            <a:xfrm rot="16200000">
              <a:off x="8798745" y="3293930"/>
              <a:ext cx="19180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en translation</a:t>
              </a:r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E35B4FFB-30FA-9F2D-8AAF-612988931FF4}"/>
              </a:ext>
            </a:extLst>
          </p:cNvPr>
          <p:cNvGrpSpPr/>
          <p:nvPr/>
        </p:nvGrpSpPr>
        <p:grpSpPr>
          <a:xfrm>
            <a:off x="8611878" y="2802701"/>
            <a:ext cx="1549219" cy="611677"/>
            <a:chOff x="9075408" y="2802701"/>
            <a:chExt cx="1549219" cy="611677"/>
          </a:xfrm>
        </p:grpSpPr>
        <p:sp>
          <p:nvSpPr>
            <p:cNvPr id="43" name="Flèche : virage 42">
              <a:extLst>
                <a:ext uri="{FF2B5EF4-FFF2-40B4-BE49-F238E27FC236}">
                  <a16:creationId xmlns:a16="http://schemas.microsoft.com/office/drawing/2014/main" id="{0138F1DD-36B1-33FD-3B41-493A2B0091E5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467AC060-C68E-2A43-8F56-FAB28245CB61}"/>
                </a:ext>
              </a:extLst>
            </p:cNvPr>
            <p:cNvSpPr txBox="1"/>
            <p:nvPr/>
          </p:nvSpPr>
          <p:spPr>
            <a:xfrm>
              <a:off x="9075408" y="2802701"/>
              <a:ext cx="14737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à l’arrêt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4A63B512-500C-D3F9-3D5E-72074BBB7EBC}"/>
              </a:ext>
            </a:extLst>
          </p:cNvPr>
          <p:cNvGrpSpPr/>
          <p:nvPr/>
        </p:nvGrpSpPr>
        <p:grpSpPr>
          <a:xfrm>
            <a:off x="1900107" y="1908524"/>
            <a:ext cx="360000" cy="360000"/>
            <a:chOff x="9715662" y="4629628"/>
            <a:chExt cx="1800000" cy="1800000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910F43DD-E82E-AB07-D0CA-7C80FA80BCDF}"/>
                </a:ext>
              </a:extLst>
            </p:cNvPr>
            <p:cNvSpPr/>
            <p:nvPr/>
          </p:nvSpPr>
          <p:spPr>
            <a:xfrm>
              <a:off x="9715662" y="46296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9E521C9A-A78C-1734-9575-1C6FDF0EF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967662" y="4881628"/>
              <a:ext cx="1296000" cy="1296000"/>
            </a:xfrm>
            <a:prstGeom prst="rect">
              <a:avLst/>
            </a:prstGeom>
          </p:spPr>
        </p:pic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2C238199-1F4A-5BE7-5261-C1004A830C71}"/>
              </a:ext>
            </a:extLst>
          </p:cNvPr>
          <p:cNvGrpSpPr/>
          <p:nvPr/>
        </p:nvGrpSpPr>
        <p:grpSpPr>
          <a:xfrm>
            <a:off x="6452459" y="1931852"/>
            <a:ext cx="360000" cy="360000"/>
            <a:chOff x="10405167" y="4101988"/>
            <a:chExt cx="1800000" cy="180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3CFD45D-1B44-5AAB-5ED4-B2F275782F01}"/>
                </a:ext>
              </a:extLst>
            </p:cNvPr>
            <p:cNvSpPr/>
            <p:nvPr/>
          </p:nvSpPr>
          <p:spPr>
            <a:xfrm>
              <a:off x="10405167" y="4101988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33915D74-87CA-5B76-0A74-83E3DCEE8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456414" y="4137988"/>
              <a:ext cx="1728000" cy="1728000"/>
            </a:xfrm>
            <a:prstGeom prst="rect">
              <a:avLst/>
            </a:prstGeom>
          </p:spPr>
        </p:pic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7E6D2684-73BC-F719-9B63-F7B11E9D64A8}"/>
              </a:ext>
            </a:extLst>
          </p:cNvPr>
          <p:cNvGrpSpPr/>
          <p:nvPr/>
        </p:nvGrpSpPr>
        <p:grpSpPr>
          <a:xfrm>
            <a:off x="8413836" y="3839803"/>
            <a:ext cx="360000" cy="360000"/>
            <a:chOff x="10405167" y="2322166"/>
            <a:chExt cx="1800000" cy="1800000"/>
          </a:xfrm>
        </p:grpSpPr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DFBE4B15-4C79-678B-5131-F4DC40B41F7C}"/>
                </a:ext>
              </a:extLst>
            </p:cNvPr>
            <p:cNvSpPr/>
            <p:nvPr/>
          </p:nvSpPr>
          <p:spPr>
            <a:xfrm>
              <a:off x="10405167" y="232216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D8A3BDBF-15A3-0E12-6AC5-5B02DEB59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546164" y="2642707"/>
              <a:ext cx="1518007" cy="924719"/>
            </a:xfrm>
            <a:prstGeom prst="rect">
              <a:avLst/>
            </a:prstGeom>
          </p:spPr>
        </p:pic>
      </p:grpSp>
      <p:pic>
        <p:nvPicPr>
          <p:cNvPr id="77" name="Image 76">
            <a:extLst>
              <a:ext uri="{FF2B5EF4-FFF2-40B4-BE49-F238E27FC236}">
                <a16:creationId xmlns:a16="http://schemas.microsoft.com/office/drawing/2014/main" id="{AEBD323C-739C-7027-924D-6BDCF996CE0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050612" y="3520045"/>
            <a:ext cx="432000" cy="158275"/>
          </a:xfrm>
          <a:prstGeom prst="rect">
            <a:avLst/>
          </a:prstGeom>
        </p:spPr>
      </p:pic>
      <p:grpSp>
        <p:nvGrpSpPr>
          <p:cNvPr id="78" name="Groupe 77">
            <a:extLst>
              <a:ext uri="{FF2B5EF4-FFF2-40B4-BE49-F238E27FC236}">
                <a16:creationId xmlns:a16="http://schemas.microsoft.com/office/drawing/2014/main" id="{4B5C8834-D3CD-FB41-DCB5-98A6CC7743D4}"/>
              </a:ext>
            </a:extLst>
          </p:cNvPr>
          <p:cNvGrpSpPr/>
          <p:nvPr/>
        </p:nvGrpSpPr>
        <p:grpSpPr>
          <a:xfrm>
            <a:off x="10556738" y="3449889"/>
            <a:ext cx="432000" cy="432000"/>
            <a:chOff x="10216711" y="4835236"/>
            <a:chExt cx="1800000" cy="1800000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6284F23C-9DD2-AA12-7103-19072B69001F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0" name="Image 79">
              <a:extLst>
                <a:ext uri="{FF2B5EF4-FFF2-40B4-BE49-F238E27FC236}">
                  <a16:creationId xmlns:a16="http://schemas.microsoft.com/office/drawing/2014/main" id="{6185C691-3AB2-F47A-5390-45BEEFD78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pic>
        <p:nvPicPr>
          <p:cNvPr id="81" name="Image 80">
            <a:extLst>
              <a:ext uri="{FF2B5EF4-FFF2-40B4-BE49-F238E27FC236}">
                <a16:creationId xmlns:a16="http://schemas.microsoft.com/office/drawing/2014/main" id="{C1F2661A-A324-C133-43F2-983432960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3968" y="3208641"/>
            <a:ext cx="434918" cy="152010"/>
          </a:xfrm>
          <a:prstGeom prst="rect">
            <a:avLst/>
          </a:prstGeom>
        </p:spPr>
      </p:pic>
      <p:grpSp>
        <p:nvGrpSpPr>
          <p:cNvPr id="82" name="Groupe 81">
            <a:extLst>
              <a:ext uri="{FF2B5EF4-FFF2-40B4-BE49-F238E27FC236}">
                <a16:creationId xmlns:a16="http://schemas.microsoft.com/office/drawing/2014/main" id="{E09B4C78-C5D9-375C-2FBD-1B85A2F880F1}"/>
              </a:ext>
            </a:extLst>
          </p:cNvPr>
          <p:cNvGrpSpPr/>
          <p:nvPr/>
        </p:nvGrpSpPr>
        <p:grpSpPr>
          <a:xfrm>
            <a:off x="6620033" y="4152769"/>
            <a:ext cx="180000" cy="180000"/>
            <a:chOff x="5404964" y="4396133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E57EB28A-E7AF-5021-27EA-0AFDC06CE8ED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90892E55-8237-FE1C-1588-D2DC585EB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2FA4F41E-9BBF-FBA7-EE3A-5DC3050D7AB3}"/>
              </a:ext>
            </a:extLst>
          </p:cNvPr>
          <p:cNvGrpSpPr/>
          <p:nvPr/>
        </p:nvGrpSpPr>
        <p:grpSpPr>
          <a:xfrm>
            <a:off x="6825959" y="4142138"/>
            <a:ext cx="363360" cy="199689"/>
            <a:chOff x="6993109" y="4439920"/>
            <a:chExt cx="363360" cy="199689"/>
          </a:xfrm>
        </p:grpSpPr>
        <p:sp>
          <p:nvSpPr>
            <p:cNvPr id="99" name="Flèche : droite rayée 98">
              <a:extLst>
                <a:ext uri="{FF2B5EF4-FFF2-40B4-BE49-F238E27FC236}">
                  <a16:creationId xmlns:a16="http://schemas.microsoft.com/office/drawing/2014/main" id="{CDB2B408-F306-9241-3E5A-F54126A4450A}"/>
                </a:ext>
              </a:extLst>
            </p:cNvPr>
            <p:cNvSpPr/>
            <p:nvPr/>
          </p:nvSpPr>
          <p:spPr>
            <a:xfrm>
              <a:off x="6993109" y="4439920"/>
              <a:ext cx="363360" cy="199689"/>
            </a:xfrm>
            <a:prstGeom prst="stripedRightArrow">
              <a:avLst>
                <a:gd name="adj1" fmla="val 57350"/>
                <a:gd name="adj2" fmla="val 50000"/>
              </a:avLst>
            </a:prstGeom>
            <a:solidFill>
              <a:srgbClr val="C3AED1"/>
            </a:solidFill>
            <a:ln>
              <a:solidFill>
                <a:srgbClr val="68348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3A9EF288-CF35-05B6-F2BB-A72791B48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9789" y="4494852"/>
              <a:ext cx="256994" cy="89823"/>
            </a:xfrm>
            <a:prstGeom prst="rect">
              <a:avLst/>
            </a:prstGeom>
          </p:spPr>
        </p:pic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22426873-B368-B17A-A840-25153DEB46D6}"/>
              </a:ext>
            </a:extLst>
          </p:cNvPr>
          <p:cNvGrpSpPr/>
          <p:nvPr/>
        </p:nvGrpSpPr>
        <p:grpSpPr>
          <a:xfrm>
            <a:off x="330445" y="1559561"/>
            <a:ext cx="693018" cy="242466"/>
            <a:chOff x="330445" y="1559561"/>
            <a:chExt cx="693018" cy="242466"/>
          </a:xfrm>
        </p:grpSpPr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F0E185A5-A00D-EE3B-DCAF-ADE290DF3786}"/>
                </a:ext>
              </a:extLst>
            </p:cNvPr>
            <p:cNvGrpSpPr/>
            <p:nvPr/>
          </p:nvGrpSpPr>
          <p:grpSpPr>
            <a:xfrm>
              <a:off x="538480" y="1559561"/>
              <a:ext cx="484983" cy="242466"/>
              <a:chOff x="6993109" y="4439920"/>
              <a:chExt cx="363360" cy="199689"/>
            </a:xfrm>
            <a:solidFill>
              <a:srgbClr val="C3AED1"/>
            </a:solidFill>
          </p:grpSpPr>
          <p:sp>
            <p:nvSpPr>
              <p:cNvPr id="105" name="Flèche : droite rayée 104">
                <a:extLst>
                  <a:ext uri="{FF2B5EF4-FFF2-40B4-BE49-F238E27FC236}">
                    <a16:creationId xmlns:a16="http://schemas.microsoft.com/office/drawing/2014/main" id="{3079769B-0373-6C13-9642-9B78707AF05B}"/>
                  </a:ext>
                </a:extLst>
              </p:cNvPr>
              <p:cNvSpPr/>
              <p:nvPr/>
            </p:nvSpPr>
            <p:spPr>
              <a:xfrm>
                <a:off x="6993109" y="4439920"/>
                <a:ext cx="363360" cy="199689"/>
              </a:xfrm>
              <a:prstGeom prst="stripedRightArrow">
                <a:avLst>
                  <a:gd name="adj1" fmla="val 57350"/>
                  <a:gd name="adj2" fmla="val 50000"/>
                </a:avLst>
              </a:prstGeom>
              <a:grpFill/>
              <a:ln>
                <a:solidFill>
                  <a:srgbClr val="68348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06" name="Image 105">
                <a:extLst>
                  <a:ext uri="{FF2B5EF4-FFF2-40B4-BE49-F238E27FC236}">
                    <a16:creationId xmlns:a16="http://schemas.microsoft.com/office/drawing/2014/main" id="{82631C99-976B-6FB2-1772-484919354A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9789" y="4494852"/>
                <a:ext cx="256994" cy="89823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830235AD-BE87-4F0F-5BC2-A5E0ECE22C94}"/>
                </a:ext>
              </a:extLst>
            </p:cNvPr>
            <p:cNvGrpSpPr/>
            <p:nvPr/>
          </p:nvGrpSpPr>
          <p:grpSpPr>
            <a:xfrm>
              <a:off x="330445" y="1590794"/>
              <a:ext cx="180000" cy="180000"/>
              <a:chOff x="5404964" y="4396133"/>
              <a:chExt cx="1800000" cy="1800000"/>
            </a:xfrm>
          </p:grpSpPr>
          <p:sp>
            <p:nvSpPr>
              <p:cNvPr id="108" name="Ellipse 107">
                <a:extLst>
                  <a:ext uri="{FF2B5EF4-FFF2-40B4-BE49-F238E27FC236}">
                    <a16:creationId xmlns:a16="http://schemas.microsoft.com/office/drawing/2014/main" id="{BD4A4C32-C6F6-2A4D-FD21-26BBAAF755DD}"/>
                  </a:ext>
                </a:extLst>
              </p:cNvPr>
              <p:cNvSpPr/>
              <p:nvPr/>
            </p:nvSpPr>
            <p:spPr>
              <a:xfrm>
                <a:off x="5404964" y="4396133"/>
                <a:ext cx="1800000" cy="1800000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109" name="Image 108">
                <a:extLst>
                  <a:ext uri="{FF2B5EF4-FFF2-40B4-BE49-F238E27FC236}">
                    <a16:creationId xmlns:a16="http://schemas.microsoft.com/office/drawing/2014/main" id="{80D42552-B18E-0DB6-2EFB-4E50E6AF4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43445" y="4536296"/>
                <a:ext cx="1358232" cy="1440000"/>
              </a:xfrm>
              <a:prstGeom prst="rect">
                <a:avLst/>
              </a:prstGeom>
            </p:spPr>
          </p:pic>
        </p:grpSp>
      </p:grpSp>
      <p:pic>
        <p:nvPicPr>
          <p:cNvPr id="95" name="Image 94"/>
          <p:cNvPicPr/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371" y="50189"/>
            <a:ext cx="1701165" cy="1361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151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5EB54-500B-937F-F396-1BE4E775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Cheville NAO</a:t>
            </a:r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0F83B8C-07C0-FD7D-AAEB-BFA5C65B2DC3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44082EB-7DD4-5F30-8C37-BAC1AA0584A0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Capteur MRE (Sortie moteur et sortie réducteur)</a:t>
            </a:r>
          </a:p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Résistance Shunt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21F5227-DCD4-61A6-D671-1F74A984D7ED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05B436F-180A-BCCB-3A7D-99DD11732CE0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DSPic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241944E-BD94-4E47-EB87-C7FA462341DA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7BBFDAC-8CFD-EED0-FBE7-C38B69FAC1B6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Tranceiver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Liaison USB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8921265-510A-DD9B-2B39-2952E2004552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15F1F49-5306-67F6-2F07-2C081CB4E16B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5A563462-65BF-029D-787C-AB65CC01C483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E00F091-664F-2AA2-0A36-53C44FBDE220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772500E-FC36-E5A9-76C1-95B59F6F990F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70E8E4FC-54D3-742E-E43F-E89FF5D3F330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2743233A-6594-B2C8-9B74-FD86638D12F8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2C372FB-BBD5-897C-5AD6-80DF1C48DD3A}"/>
              </a:ext>
            </a:extLst>
          </p:cNvPr>
          <p:cNvSpPr/>
          <p:nvPr/>
        </p:nvSpPr>
        <p:spPr>
          <a:xfrm>
            <a:off x="7549319" y="4097487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Train simple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A0B6CFC9-7F34-1B78-E290-26F9CEC59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4D6833D-96F9-B7C2-46A3-21C7969625BF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40E5456-7D4A-5375-F9BF-30166371CABA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8C423284-2892-026F-E6B7-5FA0BCB54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A71FDD1-D6D7-7E15-BFB2-4439832F86D2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DBD2159E-81B3-EAFE-28C9-94D17D190AE8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CBA5AE97-6DD3-E6EB-9291-04F3C5A13325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DCE4F703-6BF3-A34E-7B50-12279FE3F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9" name="Image 28">
            <a:extLst>
              <a:ext uri="{FF2B5EF4-FFF2-40B4-BE49-F238E27FC236}">
                <a16:creationId xmlns:a16="http://schemas.microsoft.com/office/drawing/2014/main" id="{CA6150B6-A9A3-6AF6-95D0-FDEF4B594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561065"/>
            <a:ext cx="360000" cy="36000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AE85491-7E7B-D0BF-A6E6-B4C4BD1BA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31" name="Groupe 30">
            <a:extLst>
              <a:ext uri="{FF2B5EF4-FFF2-40B4-BE49-F238E27FC236}">
                <a16:creationId xmlns:a16="http://schemas.microsoft.com/office/drawing/2014/main" id="{5A5C8A11-56BB-F380-C912-4CE920DC321A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7EE3B49D-D89C-EA85-2C1F-1C8006C9B8C3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F24D7F17-4A07-C513-8DF1-D01D94F9A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2F8B0ED4-A96F-2FEF-196F-47C9D10E9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94FB293C-4139-B96C-AF2D-526EDED5C748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 35">
            <a:extLst>
              <a:ext uri="{FF2B5EF4-FFF2-40B4-BE49-F238E27FC236}">
                <a16:creationId xmlns:a16="http://schemas.microsoft.com/office/drawing/2014/main" id="{F9329369-CD25-E03D-6A56-82C11DFA7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8D36B4-659F-E5A2-65AB-78BDF45CD8F0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3D261E25-7926-3C55-AF1F-712704795ED7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E90A6CE1-E2E4-D0D8-3C13-33075D9E1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681343BF-8CBA-0CD8-3ADB-159C9D36975F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F7C67972-7CE5-B093-CB4D-69EB32562953}"/>
              </a:ext>
            </a:extLst>
          </p:cNvPr>
          <p:cNvGrpSpPr/>
          <p:nvPr/>
        </p:nvGrpSpPr>
        <p:grpSpPr>
          <a:xfrm>
            <a:off x="7737744" y="3845486"/>
            <a:ext cx="360000" cy="360000"/>
            <a:chOff x="5447928" y="2816932"/>
            <a:chExt cx="1800000" cy="1800000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CDA67957-DC53-11C9-AE8A-B98CBD66B708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A8CF4441-7C37-0B8A-5308-E12E0C27B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44" name="Image 43">
            <a:extLst>
              <a:ext uri="{FF2B5EF4-FFF2-40B4-BE49-F238E27FC236}">
                <a16:creationId xmlns:a16="http://schemas.microsoft.com/office/drawing/2014/main" id="{E21B00BA-FF58-FBAF-F808-BBEC8728AD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542D9C4D-A51A-6EF1-067E-F4C3BC106B0C}"/>
              </a:ext>
            </a:extLst>
          </p:cNvPr>
          <p:cNvCxnSpPr>
            <a:cxnSpLocks/>
            <a:stCxn id="8" idx="3"/>
            <a:endCxn id="46" idx="3"/>
          </p:cNvCxnSpPr>
          <p:nvPr/>
        </p:nvCxnSpPr>
        <p:spPr>
          <a:xfrm flipH="1">
            <a:off x="6795600" y="17088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BAAD46D5-290E-E362-62AA-F5467A77C6DA}"/>
              </a:ext>
            </a:extLst>
          </p:cNvPr>
          <p:cNvSpPr/>
          <p:nvPr/>
        </p:nvSpPr>
        <p:spPr>
          <a:xfrm>
            <a:off x="5389319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7850514A-3123-E97A-A3A6-699DB9F948D4}"/>
              </a:ext>
            </a:extLst>
          </p:cNvPr>
          <p:cNvCxnSpPr>
            <a:cxnSpLocks/>
            <a:stCxn id="46" idx="1"/>
            <a:endCxn id="12" idx="0"/>
          </p:cNvCxnSpPr>
          <p:nvPr/>
        </p:nvCxnSpPr>
        <p:spPr>
          <a:xfrm rot="10800000" flipV="1">
            <a:off x="3938895" y="30552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Image 47">
            <a:extLst>
              <a:ext uri="{FF2B5EF4-FFF2-40B4-BE49-F238E27FC236}">
                <a16:creationId xmlns:a16="http://schemas.microsoft.com/office/drawing/2014/main" id="{526C568D-C747-DC71-F89C-4BC3B1E1B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837764"/>
            <a:ext cx="180000" cy="180000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0376AB47-315D-1AF8-2429-5B581E2AB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3113393"/>
            <a:ext cx="180000" cy="180000"/>
          </a:xfrm>
          <a:prstGeom prst="rect">
            <a:avLst/>
          </a:prstGeom>
        </p:spPr>
      </p:pic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9290421B-386A-5029-E88D-F878A756EBB0}"/>
              </a:ext>
            </a:extLst>
          </p:cNvPr>
          <p:cNvSpPr/>
          <p:nvPr/>
        </p:nvSpPr>
        <p:spPr>
          <a:xfrm>
            <a:off x="9634981" y="34290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Axe de tangage (ou Roulis)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69338CFA-F33C-AFEE-B5E8-0593B3F0BCBD}"/>
              </a:ext>
            </a:extLst>
          </p:cNvPr>
          <p:cNvCxnSpPr>
            <a:cxnSpLocks/>
          </p:cNvCxnSpPr>
          <p:nvPr/>
        </p:nvCxnSpPr>
        <p:spPr>
          <a:xfrm flipV="1">
            <a:off x="8911620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ACEAD4A0-8D43-20EC-9937-CA46BA3901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75409" y="3313520"/>
            <a:ext cx="360000" cy="360000"/>
          </a:xfrm>
          <a:prstGeom prst="rect">
            <a:avLst/>
          </a:prstGeom>
        </p:spPr>
      </p:pic>
      <p:grpSp>
        <p:nvGrpSpPr>
          <p:cNvPr id="53" name="Groupe 52">
            <a:extLst>
              <a:ext uri="{FF2B5EF4-FFF2-40B4-BE49-F238E27FC236}">
                <a16:creationId xmlns:a16="http://schemas.microsoft.com/office/drawing/2014/main" id="{9D927620-08C8-C8F6-50E2-CA02EF4308D2}"/>
              </a:ext>
            </a:extLst>
          </p:cNvPr>
          <p:cNvGrpSpPr/>
          <p:nvPr/>
        </p:nvGrpSpPr>
        <p:grpSpPr>
          <a:xfrm>
            <a:off x="3770117" y="1925231"/>
            <a:ext cx="360000" cy="360000"/>
            <a:chOff x="6138169" y="4069439"/>
            <a:chExt cx="1800000" cy="1800000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0C4564CA-2C25-6E66-B35D-2199D87C524A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88F9E735-7334-79A1-152C-A06C25D6B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2FD7FCE7-47D9-1845-314D-ADF7DAEC3E7F}"/>
              </a:ext>
            </a:extLst>
          </p:cNvPr>
          <p:cNvCxnSpPr/>
          <p:nvPr/>
        </p:nvCxnSpPr>
        <p:spPr>
          <a:xfrm flipV="1">
            <a:off x="6829319" y="16307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 59">
            <a:extLst>
              <a:ext uri="{FF2B5EF4-FFF2-40B4-BE49-F238E27FC236}">
                <a16:creationId xmlns:a16="http://schemas.microsoft.com/office/drawing/2014/main" id="{637342EB-51E4-871A-9A96-759293685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880" y="4119120"/>
            <a:ext cx="288000" cy="100660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ADAA1622-73F0-0A77-4D13-CB44FFA21C61}"/>
              </a:ext>
            </a:extLst>
          </p:cNvPr>
          <p:cNvGrpSpPr/>
          <p:nvPr/>
        </p:nvGrpSpPr>
        <p:grpSpPr>
          <a:xfrm rot="5400000" flipV="1">
            <a:off x="10181964" y="4049013"/>
            <a:ext cx="835963" cy="1617775"/>
            <a:chOff x="9150640" y="2423323"/>
            <a:chExt cx="835963" cy="2135794"/>
          </a:xfrm>
        </p:grpSpPr>
        <p:sp>
          <p:nvSpPr>
            <p:cNvPr id="62" name="Flèche : virage 61">
              <a:extLst>
                <a:ext uri="{FF2B5EF4-FFF2-40B4-BE49-F238E27FC236}">
                  <a16:creationId xmlns:a16="http://schemas.microsoft.com/office/drawing/2014/main" id="{1ED295D5-80AA-B59D-25B2-D7CE7F29565E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0FAF4EC4-491E-FDD2-DFD7-1930A7EC84BA}"/>
                </a:ext>
              </a:extLst>
            </p:cNvPr>
            <p:cNvSpPr txBox="1"/>
            <p:nvPr/>
          </p:nvSpPr>
          <p:spPr>
            <a:xfrm rot="16200000">
              <a:off x="8798744" y="3317013"/>
              <a:ext cx="191804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Cheville en mouvement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E04EA3E1-B14C-AEDA-A49E-A0B9DB8FE1BA}"/>
              </a:ext>
            </a:extLst>
          </p:cNvPr>
          <p:cNvGrpSpPr/>
          <p:nvPr/>
        </p:nvGrpSpPr>
        <p:grpSpPr>
          <a:xfrm>
            <a:off x="8611878" y="2802701"/>
            <a:ext cx="1549219" cy="611677"/>
            <a:chOff x="9075408" y="2802701"/>
            <a:chExt cx="1549219" cy="611677"/>
          </a:xfrm>
        </p:grpSpPr>
        <p:sp>
          <p:nvSpPr>
            <p:cNvPr id="65" name="Flèche : virage 64">
              <a:extLst>
                <a:ext uri="{FF2B5EF4-FFF2-40B4-BE49-F238E27FC236}">
                  <a16:creationId xmlns:a16="http://schemas.microsoft.com/office/drawing/2014/main" id="{AC5A95FF-C1D7-EFEC-70A3-74BD08513FD0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77E902AB-98E8-5A96-2662-CD9A7AACDDEC}"/>
                </a:ext>
              </a:extLst>
            </p:cNvPr>
            <p:cNvSpPr txBox="1"/>
            <p:nvPr/>
          </p:nvSpPr>
          <p:spPr>
            <a:xfrm>
              <a:off x="9075408" y="2802701"/>
              <a:ext cx="147371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Cheville à l’arrêt</a:t>
              </a:r>
            </a:p>
          </p:txBody>
        </p:sp>
      </p:grpSp>
      <p:pic>
        <p:nvPicPr>
          <p:cNvPr id="70" name="Image 69">
            <a:extLst>
              <a:ext uri="{FF2B5EF4-FFF2-40B4-BE49-F238E27FC236}">
                <a16:creationId xmlns:a16="http://schemas.microsoft.com/office/drawing/2014/main" id="{3F830D9D-ACED-0430-C238-2C558F702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6506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207A7AC4-9F41-8B81-8BF5-38C485B52CD3}"/>
                  </a:ext>
                </a:extLst>
              </p:cNvPr>
              <p:cNvSpPr txBox="1"/>
              <p:nvPr/>
            </p:nvSpPr>
            <p:spPr>
              <a:xfrm>
                <a:off x="170158" y="38991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207A7AC4-9F41-8B81-8BF5-38C485B52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899116"/>
                <a:ext cx="1161960" cy="276999"/>
              </a:xfrm>
              <a:prstGeom prst="rect">
                <a:avLst/>
              </a:prstGeom>
              <a:blipFill>
                <a:blip r:embed="rId14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F7B4421C-B704-6FDA-7E2A-04EEF16318B2}"/>
                  </a:ext>
                </a:extLst>
              </p:cNvPr>
              <p:cNvSpPr txBox="1"/>
              <p:nvPr/>
            </p:nvSpPr>
            <p:spPr>
              <a:xfrm>
                <a:off x="4443619" y="3709151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18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F7B4421C-B704-6FDA-7E2A-04EEF1631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619" y="3709151"/>
                <a:ext cx="1161960" cy="276999"/>
              </a:xfrm>
              <a:prstGeom prst="rect">
                <a:avLst/>
              </a:prstGeom>
              <a:blipFill>
                <a:blip r:embed="rId15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e 88">
            <a:extLst>
              <a:ext uri="{FF2B5EF4-FFF2-40B4-BE49-F238E27FC236}">
                <a16:creationId xmlns:a16="http://schemas.microsoft.com/office/drawing/2014/main" id="{BB660CAD-ED70-B9C9-8FF0-2E5C66345286}"/>
              </a:ext>
            </a:extLst>
          </p:cNvPr>
          <p:cNvGrpSpPr/>
          <p:nvPr/>
        </p:nvGrpSpPr>
        <p:grpSpPr>
          <a:xfrm>
            <a:off x="1328814" y="1885069"/>
            <a:ext cx="360000" cy="360000"/>
            <a:chOff x="8612196" y="3801520"/>
            <a:chExt cx="1800000" cy="180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6078C8F5-7ACE-8637-1D41-26519F5E7D56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9703E254-5B90-E298-A77F-E0AC1FF0D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E2DE54F0-C5B3-00E2-A8E8-498200B8B03B}"/>
              </a:ext>
            </a:extLst>
          </p:cNvPr>
          <p:cNvGrpSpPr/>
          <p:nvPr/>
        </p:nvGrpSpPr>
        <p:grpSpPr>
          <a:xfrm>
            <a:off x="6691216" y="4013282"/>
            <a:ext cx="288000" cy="288000"/>
            <a:chOff x="8612196" y="3801520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87E03D0C-8256-769B-7EC4-D18CCAE5DE3B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62B981E2-C81C-4EC7-5E4B-967F4D27B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C2F6975E-9F15-0D91-F690-EBC22E469E17}"/>
              </a:ext>
            </a:extLst>
          </p:cNvPr>
          <p:cNvGrpSpPr/>
          <p:nvPr/>
        </p:nvGrpSpPr>
        <p:grpSpPr>
          <a:xfrm>
            <a:off x="8844166" y="3971487"/>
            <a:ext cx="252000" cy="252000"/>
            <a:chOff x="8612196" y="3801520"/>
            <a:chExt cx="1800000" cy="1800000"/>
          </a:xfrm>
        </p:grpSpPr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8C8508C8-CDDE-7E8A-9DC2-97369A7B04C1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03" name="Image 102">
              <a:extLst>
                <a:ext uri="{FF2B5EF4-FFF2-40B4-BE49-F238E27FC236}">
                  <a16:creationId xmlns:a16="http://schemas.microsoft.com/office/drawing/2014/main" id="{C8DF7A1A-E80D-F5D0-41E9-02AF3543E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pic>
        <p:nvPicPr>
          <p:cNvPr id="104" name="Image 103">
            <a:extLst>
              <a:ext uri="{FF2B5EF4-FFF2-40B4-BE49-F238E27FC236}">
                <a16:creationId xmlns:a16="http://schemas.microsoft.com/office/drawing/2014/main" id="{62BE0285-C5D4-7B4C-F4AA-0947BBE93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365" y="4057009"/>
            <a:ext cx="288000" cy="100660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8F6A3CCA-43D5-D2F9-3F12-8ACD67DE8F4F}"/>
              </a:ext>
            </a:extLst>
          </p:cNvPr>
          <p:cNvGrpSpPr/>
          <p:nvPr/>
        </p:nvGrpSpPr>
        <p:grpSpPr>
          <a:xfrm flipH="1">
            <a:off x="1790117" y="1919553"/>
            <a:ext cx="360000" cy="360000"/>
            <a:chOff x="6054233" y="4960569"/>
            <a:chExt cx="1800000" cy="1800000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3AAC8449-8A05-A250-2A4A-820BAB3ED174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1391A914-89E8-6132-4628-0EDEF72C8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90F97B8-DB4C-8E3A-AC73-288AA840CFE4}"/>
              </a:ext>
            </a:extLst>
          </p:cNvPr>
          <p:cNvGrpSpPr/>
          <p:nvPr/>
        </p:nvGrpSpPr>
        <p:grpSpPr>
          <a:xfrm rot="5400000">
            <a:off x="7557744" y="1380659"/>
            <a:ext cx="540000" cy="540000"/>
            <a:chOff x="8494276" y="748802"/>
            <a:chExt cx="1800000" cy="1800000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2B5B16F8-7858-4A08-7377-BDE7A71EC701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BFEDD504-77FA-288C-AC07-7256FF03D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pic>
        <p:nvPicPr>
          <p:cNvPr id="57" name="Image 56">
            <a:extLst>
              <a:ext uri="{FF2B5EF4-FFF2-40B4-BE49-F238E27FC236}">
                <a16:creationId xmlns:a16="http://schemas.microsoft.com/office/drawing/2014/main" id="{7D6DDD32-7148-EDDF-EAB8-9017D426E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293" y="4097486"/>
            <a:ext cx="288000" cy="100660"/>
          </a:xfrm>
          <a:prstGeom prst="rect">
            <a:avLst/>
          </a:prstGeom>
        </p:spPr>
      </p:pic>
      <p:grpSp>
        <p:nvGrpSpPr>
          <p:cNvPr id="58" name="Groupe 57">
            <a:extLst>
              <a:ext uri="{FF2B5EF4-FFF2-40B4-BE49-F238E27FC236}">
                <a16:creationId xmlns:a16="http://schemas.microsoft.com/office/drawing/2014/main" id="{DDC21378-86DE-32EA-22C3-4F4A4AA89685}"/>
              </a:ext>
            </a:extLst>
          </p:cNvPr>
          <p:cNvGrpSpPr/>
          <p:nvPr/>
        </p:nvGrpSpPr>
        <p:grpSpPr>
          <a:xfrm flipH="1">
            <a:off x="4502938" y="4010490"/>
            <a:ext cx="288000" cy="288000"/>
            <a:chOff x="6054233" y="4960569"/>
            <a:chExt cx="1800000" cy="1800000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9354105E-53B5-8F4F-8294-C8727774E110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69" name="Image 68">
              <a:extLst>
                <a:ext uri="{FF2B5EF4-FFF2-40B4-BE49-F238E27FC236}">
                  <a16:creationId xmlns:a16="http://schemas.microsoft.com/office/drawing/2014/main" id="{D91D02AD-3BB7-DDCC-E181-8B300F5E7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pic>
        <p:nvPicPr>
          <p:cNvPr id="83" name="Image 82" descr="H:\RessourcesTP\Cheville_NAO\ERM\DTNA11\Pages et Images structure CD\accuei1.jpg"/>
          <p:cNvPicPr/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10456594" y="47675"/>
            <a:ext cx="1730375" cy="166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310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Comax</a:t>
            </a:r>
            <a:endParaRPr lang="fr-FR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98044" y="5363610"/>
            <a:ext cx="8528438" cy="652851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Codeur, ampèremètre et capteur d’effort sont nécessaires au bon fonctionnement du système.</a:t>
            </a:r>
          </a:p>
        </p:txBody>
      </p:sp>
      <p:pic>
        <p:nvPicPr>
          <p:cNvPr id="102" name="Image 101">
            <a:extLst>
              <a:ext uri="{FF2B5EF4-FFF2-40B4-BE49-F238E27FC236}">
                <a16:creationId xmlns:a16="http://schemas.microsoft.com/office/drawing/2014/main" id="{C0AD7CA5-78A9-F8BC-51AF-B87E6E836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048" y="56544"/>
            <a:ext cx="1235919" cy="153983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99" y="1498925"/>
            <a:ext cx="11785602" cy="38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7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</a:t>
            </a:r>
            <a:r>
              <a:rPr lang="fr-FR" dirty="0" err="1"/>
              <a:t>Control’X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3"/>
            <a:ext cx="1440000" cy="946211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Détecteurs fin de course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de tension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de courant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Génératrice tachymétrique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Règle magnétique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d’effort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Carte de commande NI</a:t>
            </a:r>
          </a:p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Processeur du PC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de commande NI</a:t>
            </a:r>
          </a:p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PC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 à découpage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Pont en H 4Q (Variateur ESCON)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à courant continu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épicycloïdal</a:t>
            </a:r>
          </a:p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Joint de Oldham</a:t>
            </a:r>
          </a:p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Poulie courroie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08" y="3199220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Chariot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317013"/>
              <a:ext cx="191804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Chariot en position finale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4" y="2722269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Chariot en position initiale</a:t>
              </a: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8DAAFC9A-79A3-4B2C-A73E-32BE33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5363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44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276999"/>
              </a:xfrm>
              <a:prstGeom prst="rect">
                <a:avLst/>
              </a:prstGeom>
              <a:blipFill>
                <a:blip r:embed="rId10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e 86">
            <a:extLst>
              <a:ext uri="{FF2B5EF4-FFF2-40B4-BE49-F238E27FC236}">
                <a16:creationId xmlns:a16="http://schemas.microsoft.com/office/drawing/2014/main" id="{E9153400-DF88-441B-1F32-AE824AB4C9D0}"/>
              </a:ext>
            </a:extLst>
          </p:cNvPr>
          <p:cNvGrpSpPr/>
          <p:nvPr/>
        </p:nvGrpSpPr>
        <p:grpSpPr>
          <a:xfrm>
            <a:off x="810280" y="1780222"/>
            <a:ext cx="360000" cy="360000"/>
            <a:chOff x="262758" y="2633974"/>
            <a:chExt cx="720000" cy="720000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903AB8DF-F4D2-7C8B-5ECC-CCE645EB9C9A}"/>
                </a:ext>
              </a:extLst>
            </p:cNvPr>
            <p:cNvSpPr/>
            <p:nvPr/>
          </p:nvSpPr>
          <p:spPr>
            <a:xfrm>
              <a:off x="262758" y="2633974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9" name="Image 88">
              <a:extLst>
                <a:ext uri="{FF2B5EF4-FFF2-40B4-BE49-F238E27FC236}">
                  <a16:creationId xmlns:a16="http://schemas.microsoft.com/office/drawing/2014/main" id="{D2C60E2E-75A4-B407-4649-EE5EC0440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3558" y="2734774"/>
              <a:ext cx="518400" cy="518400"/>
            </a:xfrm>
            <a:prstGeom prst="rect">
              <a:avLst/>
            </a:prstGeom>
          </p:spPr>
        </p:pic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1216851" y="1780222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110" name="Image 109">
            <a:extLst>
              <a:ext uri="{FF2B5EF4-FFF2-40B4-BE49-F238E27FC236}">
                <a16:creationId xmlns:a16="http://schemas.microsoft.com/office/drawing/2014/main" id="{85C6EE0C-C52A-6134-EB1B-6F3C5749233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82791" y="3441988"/>
            <a:ext cx="288000" cy="105516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61781" y="4858776"/>
            <a:ext cx="8528438" cy="1018492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Les détecteurs de fin de course permettent l’initialisation des codeurs.</a:t>
            </a:r>
          </a:p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Le codeur incrémental (ou la règle magnétique selon le choix) permet de contrôler la position du chariot. Le capteur de courant peut être utilisé pour une régulation de courant. </a:t>
            </a:r>
          </a:p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Tous les autres capteurs sont à but pédagogique.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3747478" y="3711688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/>
              <p:nvPr/>
            </p:nvSpPr>
            <p:spPr>
              <a:xfrm>
                <a:off x="4452429" y="363995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40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29" y="3639956"/>
                <a:ext cx="1161960" cy="276999"/>
              </a:xfrm>
              <a:prstGeom prst="rect">
                <a:avLst/>
              </a:prstGeom>
              <a:blipFill>
                <a:blip r:embed="rId1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>
            <a:extLst>
              <a:ext uri="{FF2B5EF4-FFF2-40B4-BE49-F238E27FC236}">
                <a16:creationId xmlns:a16="http://schemas.microsoft.com/office/drawing/2014/main" id="{9A19CA4C-6716-A13D-581A-49247D9C8054}"/>
              </a:ext>
            </a:extLst>
          </p:cNvPr>
          <p:cNvGrpSpPr/>
          <p:nvPr/>
        </p:nvGrpSpPr>
        <p:grpSpPr>
          <a:xfrm>
            <a:off x="1613285" y="1770768"/>
            <a:ext cx="360000" cy="360000"/>
            <a:chOff x="3056845" y="1528414"/>
            <a:chExt cx="3454284" cy="345428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E64C2532-4B47-B17E-3C77-C817CAE59FF5}"/>
                </a:ext>
              </a:extLst>
            </p:cNvPr>
            <p:cNvSpPr/>
            <p:nvPr/>
          </p:nvSpPr>
          <p:spPr>
            <a:xfrm>
              <a:off x="3056845" y="1528414"/>
              <a:ext cx="3454284" cy="3454284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23F22FB1-C429-397E-B898-D9AF1DF15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327958" y="2056096"/>
              <a:ext cx="2912058" cy="2398920"/>
            </a:xfrm>
            <a:prstGeom prst="rect">
              <a:avLst/>
            </a:prstGeom>
          </p:spPr>
        </p:pic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225F91-8C4A-4D28-806F-C285AA8AEAEF}"/>
              </a:ext>
            </a:extLst>
          </p:cNvPr>
          <p:cNvGrpSpPr/>
          <p:nvPr/>
        </p:nvGrpSpPr>
        <p:grpSpPr>
          <a:xfrm>
            <a:off x="2017649" y="1767756"/>
            <a:ext cx="360000" cy="360000"/>
            <a:chOff x="6054233" y="4960569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02BBCC8-7149-2E70-FA08-89D364A2E7E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C676998-302E-BC6E-6F7D-BB576DC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EF7F7D8-2F1F-EFB2-7B01-FE36DBE37CAC}"/>
              </a:ext>
            </a:extLst>
          </p:cNvPr>
          <p:cNvGrpSpPr/>
          <p:nvPr/>
        </p:nvGrpSpPr>
        <p:grpSpPr>
          <a:xfrm>
            <a:off x="2426887" y="2177380"/>
            <a:ext cx="360000" cy="360000"/>
            <a:chOff x="8612196" y="3801520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92B6240-4C9F-EF53-43C9-2EF4042F1297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9B612B94-26B1-6868-1365-E552161EF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5931AB4-0EF3-CC11-6A37-25E736DC8855}"/>
              </a:ext>
            </a:extLst>
          </p:cNvPr>
          <p:cNvGrpSpPr/>
          <p:nvPr/>
        </p:nvGrpSpPr>
        <p:grpSpPr>
          <a:xfrm>
            <a:off x="2430172" y="1780222"/>
            <a:ext cx="360000" cy="360000"/>
            <a:chOff x="7698044" y="3453428"/>
            <a:chExt cx="1800000" cy="1800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662F5EF4-F0F0-CACE-D022-BD474B949765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207B4028-D127-40B0-9A2E-251E6B64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90192F0C-E06B-A7A0-99A2-7C7C5CBAD7E6}"/>
              </a:ext>
            </a:extLst>
          </p:cNvPr>
          <p:cNvGrpSpPr/>
          <p:nvPr/>
        </p:nvGrpSpPr>
        <p:grpSpPr>
          <a:xfrm>
            <a:off x="10675426" y="3370013"/>
            <a:ext cx="288000" cy="288000"/>
            <a:chOff x="8612196" y="3801520"/>
            <a:chExt cx="1800000" cy="180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126D4A5-ABA9-E350-05D0-9D7192081282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B2474781-7BE1-7E02-9B96-01C2DA2C0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B841AA18-EE52-BF71-8A77-FCA95EC11591}"/>
              </a:ext>
            </a:extLst>
          </p:cNvPr>
          <p:cNvGrpSpPr/>
          <p:nvPr/>
        </p:nvGrpSpPr>
        <p:grpSpPr>
          <a:xfrm>
            <a:off x="6799383" y="3934954"/>
            <a:ext cx="288000" cy="288000"/>
            <a:chOff x="5404964" y="4396133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65F49912-F500-977C-390A-F4CE59EA478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E46C5A9A-E0F4-935F-E346-29D344A6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6E2DB5A2-88D8-9BD6-E420-B883EEA8731A}"/>
              </a:ext>
            </a:extLst>
          </p:cNvPr>
          <p:cNvGrpSpPr/>
          <p:nvPr/>
        </p:nvGrpSpPr>
        <p:grpSpPr>
          <a:xfrm>
            <a:off x="6807192" y="4243826"/>
            <a:ext cx="288000" cy="288000"/>
            <a:chOff x="3056845" y="1528414"/>
            <a:chExt cx="3454284" cy="3454284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FBCE808C-DE72-BDAB-20B9-B3F4648DADD5}"/>
                </a:ext>
              </a:extLst>
            </p:cNvPr>
            <p:cNvSpPr/>
            <p:nvPr/>
          </p:nvSpPr>
          <p:spPr>
            <a:xfrm>
              <a:off x="3056845" y="1528414"/>
              <a:ext cx="3454284" cy="3454284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4" name="Image 73">
              <a:extLst>
                <a:ext uri="{FF2B5EF4-FFF2-40B4-BE49-F238E27FC236}">
                  <a16:creationId xmlns:a16="http://schemas.microsoft.com/office/drawing/2014/main" id="{4DDD7701-B36E-5122-2296-250A5932B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327958" y="2056096"/>
              <a:ext cx="2912058" cy="2398920"/>
            </a:xfrm>
            <a:prstGeom prst="rect">
              <a:avLst/>
            </a:prstGeom>
          </p:spPr>
        </p:pic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663B7E-D161-9EFA-9C0C-DD72CA7CD5F3}"/>
              </a:ext>
            </a:extLst>
          </p:cNvPr>
          <p:cNvGrpSpPr/>
          <p:nvPr/>
        </p:nvGrpSpPr>
        <p:grpSpPr>
          <a:xfrm>
            <a:off x="4569414" y="3996930"/>
            <a:ext cx="288000" cy="288000"/>
            <a:chOff x="6054233" y="496056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6D5DB05-5A42-D1F5-377B-CDBD0872CC09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7369074B-A1C6-2F25-51BF-F9B09731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F437ECE9-9E2D-BFC7-A0DF-EF636FA1ABBB}"/>
              </a:ext>
            </a:extLst>
          </p:cNvPr>
          <p:cNvGrpSpPr/>
          <p:nvPr/>
        </p:nvGrpSpPr>
        <p:grpSpPr>
          <a:xfrm>
            <a:off x="4569414" y="4316881"/>
            <a:ext cx="288000" cy="288000"/>
            <a:chOff x="7698044" y="3453428"/>
            <a:chExt cx="1800000" cy="1800000"/>
          </a:xfrm>
        </p:grpSpPr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E6CC4587-1D7D-076B-B029-3A21569085CF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41791507-689A-EC44-DCDE-0324A105C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9F95A1EA-9092-5D0B-B7AC-F7CE46698DF0}"/>
              </a:ext>
            </a:extLst>
          </p:cNvPr>
          <p:cNvGrpSpPr/>
          <p:nvPr/>
        </p:nvGrpSpPr>
        <p:grpSpPr>
          <a:xfrm>
            <a:off x="2443733" y="2577720"/>
            <a:ext cx="360000" cy="360000"/>
            <a:chOff x="-2063262" y="2086237"/>
            <a:chExt cx="1800000" cy="180000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845FC769-0299-0B5A-BCD6-DE55695F83D2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6A7943FD-8BE6-B490-32BF-D4F134197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FDD7D3C5-7014-8F67-1947-2626275503E2}"/>
              </a:ext>
            </a:extLst>
          </p:cNvPr>
          <p:cNvGrpSpPr/>
          <p:nvPr/>
        </p:nvGrpSpPr>
        <p:grpSpPr>
          <a:xfrm>
            <a:off x="10679278" y="3696059"/>
            <a:ext cx="288000" cy="288000"/>
            <a:chOff x="-2063262" y="2086237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35256CE-9660-7734-0E5B-65E73BB68D56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1B83FA9B-7FFD-974D-50C2-183E2ECB2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A416195-885D-B412-950E-1F349C5CC6AB}"/>
              </a:ext>
            </a:extLst>
          </p:cNvPr>
          <p:cNvGrpSpPr/>
          <p:nvPr/>
        </p:nvGrpSpPr>
        <p:grpSpPr>
          <a:xfrm>
            <a:off x="7528615" y="3732095"/>
            <a:ext cx="360000" cy="360000"/>
            <a:chOff x="5447928" y="2816932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89719FF-319E-F4C6-E150-B6C708728D0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1AC2262C-D76B-934A-5E65-99DB0E92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BE6A74D9-C192-5A17-F5FE-88BC5C4327DA}"/>
              </a:ext>
            </a:extLst>
          </p:cNvPr>
          <p:cNvGrpSpPr/>
          <p:nvPr/>
        </p:nvGrpSpPr>
        <p:grpSpPr>
          <a:xfrm>
            <a:off x="8038574" y="3730141"/>
            <a:ext cx="360000" cy="360000"/>
            <a:chOff x="7534505" y="2636912"/>
            <a:chExt cx="1800000" cy="1800000"/>
          </a:xfrm>
        </p:grpSpPr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66699E75-99C4-8197-BA1A-E52C8118131B}"/>
                </a:ext>
              </a:extLst>
            </p:cNvPr>
            <p:cNvSpPr/>
            <p:nvPr/>
          </p:nvSpPr>
          <p:spPr>
            <a:xfrm>
              <a:off x="7534505" y="263691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43" name="Image 142">
              <a:extLst>
                <a:ext uri="{FF2B5EF4-FFF2-40B4-BE49-F238E27FC236}">
                  <a16:creationId xmlns:a16="http://schemas.microsoft.com/office/drawing/2014/main" id="{4849A5C3-1A54-AD62-A58A-3C5A67A72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630919" y="3092160"/>
              <a:ext cx="1607172" cy="889504"/>
            </a:xfrm>
            <a:prstGeom prst="rect">
              <a:avLst/>
            </a:prstGeom>
          </p:spPr>
        </p:pic>
      </p:grpSp>
      <p:grpSp>
        <p:nvGrpSpPr>
          <p:cNvPr id="144" name="Groupe 143">
            <a:extLst>
              <a:ext uri="{FF2B5EF4-FFF2-40B4-BE49-F238E27FC236}">
                <a16:creationId xmlns:a16="http://schemas.microsoft.com/office/drawing/2014/main" id="{F42FC7BB-0D90-60BC-4620-E57EB1B5005E}"/>
              </a:ext>
            </a:extLst>
          </p:cNvPr>
          <p:cNvGrpSpPr/>
          <p:nvPr/>
        </p:nvGrpSpPr>
        <p:grpSpPr>
          <a:xfrm>
            <a:off x="8572631" y="3750151"/>
            <a:ext cx="360000" cy="360000"/>
            <a:chOff x="5537408" y="1765068"/>
            <a:chExt cx="1800000" cy="1800000"/>
          </a:xfrm>
        </p:grpSpPr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07B21D5-7097-F0FF-F65C-BD19FFB67165}"/>
                </a:ext>
              </a:extLst>
            </p:cNvPr>
            <p:cNvSpPr/>
            <p:nvPr/>
          </p:nvSpPr>
          <p:spPr>
            <a:xfrm>
              <a:off x="5537408" y="176506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46" name="Image 145">
              <a:extLst>
                <a:ext uri="{FF2B5EF4-FFF2-40B4-BE49-F238E27FC236}">
                  <a16:creationId xmlns:a16="http://schemas.microsoft.com/office/drawing/2014/main" id="{33AF1F32-6023-D462-64ED-2F325B3B5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5717408" y="1945068"/>
              <a:ext cx="1440000" cy="1440000"/>
            </a:xfrm>
            <a:prstGeom prst="rect">
              <a:avLst/>
            </a:prstGeom>
          </p:spPr>
        </p:pic>
      </p:grpSp>
      <p:pic>
        <p:nvPicPr>
          <p:cNvPr id="106" name="Image 105" descr="SAM_0888-détourée"/>
          <p:cNvPicPr/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8019" r="4564" b="8962"/>
          <a:stretch/>
        </p:blipFill>
        <p:spPr bwMode="auto">
          <a:xfrm>
            <a:off x="10161097" y="171994"/>
            <a:ext cx="1971040" cy="9226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6669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Chaine fonctionnelle du </a:t>
            </a:r>
            <a:r>
              <a:rPr lang="fr-FR" sz="3200" dirty="0" smtClean="0"/>
              <a:t>MaxPID</a:t>
            </a:r>
            <a:br>
              <a:rPr lang="fr-FR" sz="3200" dirty="0" smtClean="0"/>
            </a:br>
            <a:r>
              <a:rPr lang="fr-FR" sz="3200" dirty="0" smtClean="0"/>
              <a:t>Attention, Différent du </a:t>
            </a:r>
            <a:r>
              <a:rPr lang="fr-FR" sz="3200" dirty="0" err="1" smtClean="0"/>
              <a:t>Maxid</a:t>
            </a:r>
            <a:r>
              <a:rPr lang="fr-FR" sz="3200" dirty="0" smtClean="0"/>
              <a:t>-E</a:t>
            </a:r>
            <a:endParaRPr lang="fr-FR" sz="32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98044" y="5363610"/>
            <a:ext cx="8528438" cy="652851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Tous </a:t>
            </a:r>
            <a:r>
              <a:rPr lang="fr-FR" sz="1400">
                <a:solidFill>
                  <a:srgbClr val="00547F"/>
                </a:solidFill>
              </a:rPr>
              <a:t>les capteurs </a:t>
            </a:r>
            <a:r>
              <a:rPr lang="fr-FR" sz="1400" dirty="0">
                <a:solidFill>
                  <a:srgbClr val="00547F"/>
                </a:solidFill>
              </a:rPr>
              <a:t>sont nécessaires au bon fonctionnement du système.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86" y="1553029"/>
            <a:ext cx="11455228" cy="3751942"/>
          </a:xfrm>
          <a:prstGeom prst="rect">
            <a:avLst/>
          </a:prstGeom>
        </p:spPr>
      </p:pic>
      <p:pic>
        <p:nvPicPr>
          <p:cNvPr id="5" name="Image 4" descr="MAXPID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7" t="7030"/>
          <a:stretch>
            <a:fillRect/>
          </a:stretch>
        </p:blipFill>
        <p:spPr bwMode="auto">
          <a:xfrm>
            <a:off x="10443845" y="0"/>
            <a:ext cx="1591310" cy="120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482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Moteur à courant continu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3"/>
            <a:ext cx="1440000" cy="946211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Encodeur à effet Hall 2 canaux (48 tops/tour)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Voltmètre/Ampèremètre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Carte Arduino MEGA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Arduino MEGA</a:t>
            </a:r>
          </a:p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PC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FDAD57"/>
                </a:solidFill>
                <a:latin typeface="Arial Nova" panose="020B0504020202020204" pitchFamily="34" charset="0"/>
              </a:rPr>
              <a:t>Transformateur</a:t>
            </a:r>
          </a:p>
          <a:p>
            <a:pPr algn="ctr"/>
            <a:r>
              <a:rPr lang="fr-FR" sz="1050" dirty="0">
                <a:solidFill>
                  <a:srgbClr val="FDAD57"/>
                </a:solidFill>
                <a:latin typeface="Arial Nova" panose="020B0504020202020204" pitchFamily="34" charset="0"/>
              </a:rPr>
              <a:t>(Redresseur, Filtre, convertisseur)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Hacheur</a:t>
            </a:r>
          </a:p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(Carte de puissance)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à courant continu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Réducteur 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(1:34)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08" y="3199220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Arbre réducteur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Arbre en position angulaire finale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7" y="2417284"/>
            <a:ext cx="1971603" cy="882797"/>
            <a:chOff x="9058475" y="2836568"/>
            <a:chExt cx="1566152" cy="577810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5" y="2836568"/>
              <a:ext cx="1384681" cy="141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Arbre en position angulaire initiale</a:t>
              </a: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8DAAFC9A-79A3-4B2C-A73E-32BE33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5363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7,5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1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1216851" y="1780222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61781" y="4858776"/>
            <a:ext cx="8528438" cy="1018492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Le codeur est indispensable pour réaliser l’asservissement en position du moteur. </a:t>
            </a:r>
            <a:endParaRPr lang="fr-FR" sz="1400" dirty="0" smtClean="0">
              <a:solidFill>
                <a:srgbClr val="00547F"/>
              </a:solidFill>
            </a:endParaRPr>
          </a:p>
          <a:p>
            <a:pPr marL="449263" algn="just"/>
            <a:r>
              <a:rPr lang="fr-FR" sz="1400" dirty="0" smtClean="0">
                <a:solidFill>
                  <a:srgbClr val="00547F"/>
                </a:solidFill>
              </a:rPr>
              <a:t>Il n’y a pas forcément de réducteur ou de codeur sur un MCC</a:t>
            </a:r>
            <a:endParaRPr lang="fr-FR" sz="1400" dirty="0">
              <a:solidFill>
                <a:srgbClr val="00547F"/>
              </a:solidFill>
            </a:endParaRP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3747478" y="3711688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/>
              <p:nvPr/>
            </p:nvSpPr>
            <p:spPr>
              <a:xfrm>
                <a:off x="4452429" y="3639956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7,5 V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29" y="3639956"/>
                <a:ext cx="116196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225F91-8C4A-4D28-806F-C285AA8AEAEF}"/>
              </a:ext>
            </a:extLst>
          </p:cNvPr>
          <p:cNvGrpSpPr/>
          <p:nvPr/>
        </p:nvGrpSpPr>
        <p:grpSpPr>
          <a:xfrm>
            <a:off x="2017649" y="1767756"/>
            <a:ext cx="360000" cy="360000"/>
            <a:chOff x="6054233" y="4960569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02BBCC8-7149-2E70-FA08-89D364A2E7E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C676998-302E-BC6E-6F7D-BB576DC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EF7F7D8-2F1F-EFB2-7B01-FE36DBE37CAC}"/>
              </a:ext>
            </a:extLst>
          </p:cNvPr>
          <p:cNvGrpSpPr/>
          <p:nvPr/>
        </p:nvGrpSpPr>
        <p:grpSpPr>
          <a:xfrm>
            <a:off x="1531686" y="1762048"/>
            <a:ext cx="360000" cy="360000"/>
            <a:chOff x="8612196" y="3801520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92B6240-4C9F-EF53-43C9-2EF4042F1297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9B612B94-26B1-6868-1365-E552161EF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5931AB4-0EF3-CC11-6A37-25E736DC8855}"/>
              </a:ext>
            </a:extLst>
          </p:cNvPr>
          <p:cNvGrpSpPr/>
          <p:nvPr/>
        </p:nvGrpSpPr>
        <p:grpSpPr>
          <a:xfrm>
            <a:off x="2430172" y="1780222"/>
            <a:ext cx="360000" cy="360000"/>
            <a:chOff x="7698044" y="3453428"/>
            <a:chExt cx="1800000" cy="1800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662F5EF4-F0F0-CACE-D022-BD474B949765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207B4028-D127-40B0-9A2E-251E6B64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663B7E-D161-9EFA-9C0C-DD72CA7CD5F3}"/>
              </a:ext>
            </a:extLst>
          </p:cNvPr>
          <p:cNvGrpSpPr/>
          <p:nvPr/>
        </p:nvGrpSpPr>
        <p:grpSpPr>
          <a:xfrm>
            <a:off x="4569414" y="3996930"/>
            <a:ext cx="288000" cy="288000"/>
            <a:chOff x="6054233" y="496056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6D5DB05-5A42-D1F5-377B-CDBD0872CC09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7369074B-A1C6-2F25-51BF-F9B09731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F437ECE9-9E2D-BFC7-A0DF-EF636FA1ABBB}"/>
              </a:ext>
            </a:extLst>
          </p:cNvPr>
          <p:cNvGrpSpPr/>
          <p:nvPr/>
        </p:nvGrpSpPr>
        <p:grpSpPr>
          <a:xfrm>
            <a:off x="4569414" y="4316881"/>
            <a:ext cx="288000" cy="288000"/>
            <a:chOff x="7698044" y="3453428"/>
            <a:chExt cx="1800000" cy="1800000"/>
          </a:xfrm>
        </p:grpSpPr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E6CC4587-1D7D-076B-B029-3A21569085CF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41791507-689A-EC44-DCDE-0324A105C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A416195-885D-B412-950E-1F349C5CC6AB}"/>
              </a:ext>
            </a:extLst>
          </p:cNvPr>
          <p:cNvGrpSpPr/>
          <p:nvPr/>
        </p:nvGrpSpPr>
        <p:grpSpPr>
          <a:xfrm>
            <a:off x="7528615" y="3732095"/>
            <a:ext cx="360000" cy="360000"/>
            <a:chOff x="5447928" y="2816932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89719FF-319E-F4C6-E150-B6C708728D0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1AC2262C-D76B-934A-5E65-99DB0E92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6" name="Image 55">
            <a:extLst>
              <a:ext uri="{FF2B5EF4-FFF2-40B4-BE49-F238E27FC236}">
                <a16:creationId xmlns:a16="http://schemas.microsoft.com/office/drawing/2014/main" id="{D4576F57-5AAB-FD75-0B39-CF56E4A144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8660" y="3217205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6D25FEB6-8D32-0047-ABCC-BC9DE89AF675}"/>
                  </a:ext>
                </a:extLst>
              </p:cNvPr>
              <p:cNvSpPr txBox="1"/>
              <p:nvPr/>
            </p:nvSpPr>
            <p:spPr>
              <a:xfrm>
                <a:off x="6388732" y="3969305"/>
                <a:ext cx="160117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6D25FEB6-8D32-0047-ABCC-BC9DE89AF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732" y="3969305"/>
                <a:ext cx="1601173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 : en angle 74">
            <a:extLst>
              <a:ext uri="{FF2B5EF4-FFF2-40B4-BE49-F238E27FC236}">
                <a16:creationId xmlns:a16="http://schemas.microsoft.com/office/drawing/2014/main" id="{9A176452-8264-FDB3-BCB6-A57D3DD6A811}"/>
              </a:ext>
            </a:extLst>
          </p:cNvPr>
          <p:cNvCxnSpPr>
            <a:cxnSpLocks/>
            <a:stCxn id="43" idx="2"/>
            <a:endCxn id="6" idx="1"/>
          </p:cNvCxnSpPr>
          <p:nvPr/>
        </p:nvCxnSpPr>
        <p:spPr>
          <a:xfrm rot="5400000" flipH="1">
            <a:off x="3135586" y="-478302"/>
            <a:ext cx="1958842" cy="6116203"/>
          </a:xfrm>
          <a:prstGeom prst="bentConnector4">
            <a:avLst>
              <a:gd name="adj1" fmla="val -56683"/>
              <a:gd name="adj2" fmla="val 103738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B841AA18-EE52-BF71-8A77-FCA95EC11591}"/>
              </a:ext>
            </a:extLst>
          </p:cNvPr>
          <p:cNvGrpSpPr/>
          <p:nvPr/>
        </p:nvGrpSpPr>
        <p:grpSpPr>
          <a:xfrm>
            <a:off x="6939108" y="3626991"/>
            <a:ext cx="288000" cy="288000"/>
            <a:chOff x="5404964" y="4396133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65F49912-F500-977C-390A-F4CE59EA478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E46C5A9A-E0F4-935F-E346-29D344A6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D9833143-E31B-E5B9-1329-DE97200F50C2}"/>
                  </a:ext>
                </a:extLst>
              </p:cNvPr>
              <p:cNvSpPr txBox="1"/>
              <p:nvPr/>
            </p:nvSpPr>
            <p:spPr>
              <a:xfrm>
                <a:off x="8465959" y="3675960"/>
                <a:ext cx="160117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D9833143-E31B-E5B9-1329-DE97200F5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959" y="3675960"/>
                <a:ext cx="1601173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43580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</TotalTime>
  <Words>961</Words>
  <Application>Microsoft Office PowerPoint</Application>
  <PresentationFormat>Grand écran</PresentationFormat>
  <Paragraphs>284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 Nova</vt:lpstr>
      <vt:lpstr>Calibri</vt:lpstr>
      <vt:lpstr>Calibri Light</vt:lpstr>
      <vt:lpstr>Cambria Math</vt:lpstr>
      <vt:lpstr>Rétrospective</vt:lpstr>
      <vt:lpstr>BGR – Axe boule</vt:lpstr>
      <vt:lpstr>BGR – Axe optique</vt:lpstr>
      <vt:lpstr>Bras Beta – Axe de Rotation</vt:lpstr>
      <vt:lpstr>Bras Beta – Axe de translation</vt:lpstr>
      <vt:lpstr>Cheville NAO</vt:lpstr>
      <vt:lpstr>Comax</vt:lpstr>
      <vt:lpstr>Chaine fonctionnelle du Control’X</vt:lpstr>
      <vt:lpstr>Chaine fonctionnelle du MaxPID Attention, Différent du Maxid-E</vt:lpstr>
      <vt:lpstr>Chaine fonctionnelle du Moteur à courant continu</vt:lpstr>
      <vt:lpstr>Robot à câbles RC4</vt:lpstr>
      <vt:lpstr>I3D – Chaine fonctionnelle de l’axe Z_γ</vt:lpstr>
      <vt:lpstr>I3D – Chaine fonctionnelle de la tête chauffante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40</cp:revision>
  <dcterms:created xsi:type="dcterms:W3CDTF">2023-03-22T10:05:05Z</dcterms:created>
  <dcterms:modified xsi:type="dcterms:W3CDTF">2024-03-04T12:23:28Z</dcterms:modified>
</cp:coreProperties>
</file>