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5" r:id="rId4"/>
    <p:sldId id="269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9B9"/>
    <a:srgbClr val="FFE5E5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20" y="68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11/09/2023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11/09/2023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www.geogebra.org/material/iframe/id/hjj3hzjn/width/600/height/810/border/888888/sfsb/true/smb/false/stb/false/stbh/false/ai/false/asb/false/sri/true/rc/false/ld/false/sdz/false/ctl/fals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.png"/><Relationship Id="rId18" Type="http://schemas.openxmlformats.org/officeDocument/2006/relationships/image" Target="../media/image36.png"/><Relationship Id="rId3" Type="http://schemas.openxmlformats.org/officeDocument/2006/relationships/image" Target="../media/image25.png"/><Relationship Id="rId21" Type="http://schemas.openxmlformats.org/officeDocument/2006/relationships/image" Target="../media/image39.png"/><Relationship Id="rId7" Type="http://schemas.openxmlformats.org/officeDocument/2006/relationships/image" Target="../media/image29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4.png"/><Relationship Id="rId16" Type="http://schemas.openxmlformats.org/officeDocument/2006/relationships/image" Target="../media/image34.png"/><Relationship Id="rId2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14.png"/><Relationship Id="rId23" Type="http://schemas.openxmlformats.org/officeDocument/2006/relationships/image" Target="../media/image41.png"/><Relationship Id="rId10" Type="http://schemas.openxmlformats.org/officeDocument/2006/relationships/image" Target="../media/image80.png"/><Relationship Id="rId19" Type="http://schemas.openxmlformats.org/officeDocument/2006/relationships/image" Target="../media/image37.png"/><Relationship Id="rId4" Type="http://schemas.openxmlformats.org/officeDocument/2006/relationships/image" Target="../media/image26.png"/><Relationship Id="rId9" Type="http://schemas.openxmlformats.org/officeDocument/2006/relationships/image" Target="../media/image90.png"/><Relationship Id="rId14" Type="http://schemas.openxmlformats.org/officeDocument/2006/relationships/image" Target="../media/image33.png"/><Relationship Id="rId2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dirty="0"/>
              <a:t>Moteur à courant continu + Réducteur + Codeur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C6735-B7AA-DF4D-6D22-3F5825EA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A7CBD41B-BB63-B831-BB5D-02A4A9B4EDAC}"/>
              </a:ext>
            </a:extLst>
          </p:cNvPr>
          <p:cNvGrpSpPr/>
          <p:nvPr/>
        </p:nvGrpSpPr>
        <p:grpSpPr>
          <a:xfrm>
            <a:off x="4291923" y="997996"/>
            <a:ext cx="3878969" cy="3530766"/>
            <a:chOff x="54053" y="1590722"/>
            <a:chExt cx="3878969" cy="3530766"/>
          </a:xfrm>
        </p:grpSpPr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2F24C30B-6366-58CD-9FCC-33D6C4AB583C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4" name="Groupe 23">
                <a:extLst>
                  <a:ext uri="{FF2B5EF4-FFF2-40B4-BE49-F238E27FC236}">
                    <a16:creationId xmlns:a16="http://schemas.microsoft.com/office/drawing/2014/main" id="{C280170A-4DD3-9C1A-9F74-4FD9AF8CE6AC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5" name="Connecteur droit avec flèche 4">
                  <a:extLst>
                    <a:ext uri="{FF2B5EF4-FFF2-40B4-BE49-F238E27FC236}">
                      <a16:creationId xmlns:a16="http://schemas.microsoft.com/office/drawing/2014/main" id="{A7E86F57-C160-966B-F667-80E0ED199AC8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Connecteur droit avec flèche 5">
                  <a:extLst>
                    <a:ext uri="{FF2B5EF4-FFF2-40B4-BE49-F238E27FC236}">
                      <a16:creationId xmlns:a16="http://schemas.microsoft.com/office/drawing/2014/main" id="{8141982A-276B-D040-43C5-B2466D7C1B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e 16">
                  <a:extLst>
                    <a:ext uri="{FF2B5EF4-FFF2-40B4-BE49-F238E27FC236}">
                      <a16:creationId xmlns:a16="http://schemas.microsoft.com/office/drawing/2014/main" id="{028A41E8-3826-25BC-D1E5-E1852DA06153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9" name="Connecteur droit avec flèche 8">
                    <a:extLst>
                      <a:ext uri="{FF2B5EF4-FFF2-40B4-BE49-F238E27FC236}">
                        <a16:creationId xmlns:a16="http://schemas.microsoft.com/office/drawing/2014/main" id="{DDE04D50-D174-E38A-BBA6-4617F74C7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Connecteur droit avec flèche 10">
                    <a:extLst>
                      <a:ext uri="{FF2B5EF4-FFF2-40B4-BE49-F238E27FC236}">
                        <a16:creationId xmlns:a16="http://schemas.microsoft.com/office/drawing/2014/main" id="{4D73DA4C-5DFD-AFA3-8A5D-CAF63F52B8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Connecteur droit avec flèche 12">
                    <a:extLst>
                      <a:ext uri="{FF2B5EF4-FFF2-40B4-BE49-F238E27FC236}">
                        <a16:creationId xmlns:a16="http://schemas.microsoft.com/office/drawing/2014/main" id="{157C9472-75EA-7A85-999E-68B270408D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Connecteur droit avec flèche 13">
                    <a:extLst>
                      <a:ext uri="{FF2B5EF4-FFF2-40B4-BE49-F238E27FC236}">
                        <a16:creationId xmlns:a16="http://schemas.microsoft.com/office/drawing/2014/main" id="{F77B051C-37F4-CDA8-3DB7-36034D614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ABB03E8-D867-5415-91AC-41F81A16C0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4E223B6B-EFB9-B2C1-6B0E-0735208701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e 17">
                  <a:extLst>
                    <a:ext uri="{FF2B5EF4-FFF2-40B4-BE49-F238E27FC236}">
                      <a16:creationId xmlns:a16="http://schemas.microsoft.com/office/drawing/2014/main" id="{2D5C5AF9-5FB1-16C0-7629-1BFBC6204A46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19" name="Connecteur droit avec flèche 18">
                    <a:extLst>
                      <a:ext uri="{FF2B5EF4-FFF2-40B4-BE49-F238E27FC236}">
                        <a16:creationId xmlns:a16="http://schemas.microsoft.com/office/drawing/2014/main" id="{0C52F50E-B450-789F-A62E-5C5F29B9BD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avec flèche 19">
                    <a:extLst>
                      <a:ext uri="{FF2B5EF4-FFF2-40B4-BE49-F238E27FC236}">
                        <a16:creationId xmlns:a16="http://schemas.microsoft.com/office/drawing/2014/main" id="{24E13E04-58AF-B810-B9E9-423A8CCDC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cteur droit avec flèche 20">
                    <a:extLst>
                      <a:ext uri="{FF2B5EF4-FFF2-40B4-BE49-F238E27FC236}">
                        <a16:creationId xmlns:a16="http://schemas.microsoft.com/office/drawing/2014/main" id="{6A932043-B1C5-A185-7019-928E086D04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cteur droit avec flèche 21">
                    <a:extLst>
                      <a:ext uri="{FF2B5EF4-FFF2-40B4-BE49-F238E27FC236}">
                        <a16:creationId xmlns:a16="http://schemas.microsoft.com/office/drawing/2014/main" id="{A30ABDD7-7623-539D-EE02-30055BB898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ZoneTexte 22">
                  <a:extLst>
                    <a:ext uri="{FF2B5EF4-FFF2-40B4-BE49-F238E27FC236}">
                      <a16:creationId xmlns:a16="http://schemas.microsoft.com/office/drawing/2014/main" id="{06F1BCD2-AD9A-C920-3204-5DCD5D0D9FC4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6" name="Connecteur droit avec flèche 25">
                <a:extLst>
                  <a:ext uri="{FF2B5EF4-FFF2-40B4-BE49-F238E27FC236}">
                    <a16:creationId xmlns:a16="http://schemas.microsoft.com/office/drawing/2014/main" id="{8039B0B8-A3AB-2775-85E7-45F19966464A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eur droit avec flèche 26">
                <a:extLst>
                  <a:ext uri="{FF2B5EF4-FFF2-40B4-BE49-F238E27FC236}">
                    <a16:creationId xmlns:a16="http://schemas.microsoft.com/office/drawing/2014/main" id="{42AB8E83-19C1-ADE1-C689-2A67A002BA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e 27">
                <a:extLst>
                  <a:ext uri="{FF2B5EF4-FFF2-40B4-BE49-F238E27FC236}">
                    <a16:creationId xmlns:a16="http://schemas.microsoft.com/office/drawing/2014/main" id="{36F56829-5B2E-BC49-44BA-6BF2937322D4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12CEC3D0-A715-015D-E09B-FD8AA6FC5F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440F4449-361A-13AA-63B2-899125EDEE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34DDF3EF-78F8-C258-0090-F6BB8809DB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1DAD2CE3-D726-B821-3D12-8DC120BEF5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9" name="Groupe 28">
                <a:extLst>
                  <a:ext uri="{FF2B5EF4-FFF2-40B4-BE49-F238E27FC236}">
                    <a16:creationId xmlns:a16="http://schemas.microsoft.com/office/drawing/2014/main" id="{68E03280-1E08-C827-F609-D274E1EF5947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E255F9C4-1387-7C86-2E89-46C0AFCF0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D9F79FD6-CA7C-38AD-34A7-B4B4127413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126BFADD-F7BA-974E-926E-DE54CD8CF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4D137CC6-64E2-38BE-F29D-87BB4399D6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Connecteur droit avec flèche 39">
                  <a:extLst>
                    <a:ext uri="{FF2B5EF4-FFF2-40B4-BE49-F238E27FC236}">
                      <a16:creationId xmlns:a16="http://schemas.microsoft.com/office/drawing/2014/main" id="{64194CC8-54D9-4B52-3111-C9750C7EE2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684AA73-F830-A4FD-51C3-27E185DDB8DB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0A8599D-83DD-FBFC-3CF8-089E4B539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F3BD67AD-7FB0-6958-2663-33E4DDE55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3"/>
                  <a:stretch>
                    <a:fillRect l="-30303" t="-4444" r="-96970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AF2E435D-2C0B-22A2-77F5-051B97C573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714" r="-2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054C7608-C935-A772-83AA-93666EB89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714" t="-4348" r="-42857"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452E63C0-1C27-9970-F42A-9881B0FF6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BF7CDCF7-66FB-C8A2-47FA-A4E494B33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8F86DB34-509C-ABE5-0C09-0406D5F87836}"/>
                </a:ext>
              </a:extLst>
            </p:cNvPr>
            <p:cNvSpPr/>
            <p:nvPr/>
          </p:nvSpPr>
          <p:spPr>
            <a:xfrm>
              <a:off x="802829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7790AAC-E849-B626-63A1-493AD6EC53D0}"/>
                </a:ext>
              </a:extLst>
            </p:cNvPr>
            <p:cNvSpPr/>
            <p:nvPr/>
          </p:nvSpPr>
          <p:spPr>
            <a:xfrm>
              <a:off x="1474531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7A6D9DE-B4C9-48F3-3E3B-3FF20FE82299}"/>
                </a:ext>
              </a:extLst>
            </p:cNvPr>
            <p:cNvSpPr/>
            <p:nvPr/>
          </p:nvSpPr>
          <p:spPr>
            <a:xfrm>
              <a:off x="1983846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F7AC894-CE58-5C1D-5265-4B712874BD26}"/>
                </a:ext>
              </a:extLst>
            </p:cNvPr>
            <p:cNvSpPr/>
            <p:nvPr/>
          </p:nvSpPr>
          <p:spPr>
            <a:xfrm>
              <a:off x="2665345" y="2066171"/>
              <a:ext cx="369595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/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1E4A132-AF0A-43D2-CED8-834DE7E50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89150" y="4623375"/>
                  <a:ext cx="699359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7018" r="-8889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/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A341BE5-5B17-47D0-444F-224245420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309647" y="4613440"/>
                  <a:ext cx="69935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6667" t="-41739" r="-8889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/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B3274C-42D8-F9E0-FD17-3EF9F107D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863247" y="4633021"/>
                  <a:ext cx="699358" cy="277576"/>
                </a:xfrm>
                <a:prstGeom prst="rect">
                  <a:avLst/>
                </a:prstGeom>
                <a:blipFill>
                  <a:blip r:embed="rId10"/>
                  <a:stretch>
                    <a:fillRect l="-2174" t="-48696" r="-8696" b="-78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/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5E524E95-DB34-97BA-A9F7-ED2AC207A7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483744" y="4623375"/>
                  <a:ext cx="699359" cy="276999"/>
                </a:xfrm>
                <a:prstGeom prst="rect">
                  <a:avLst/>
                </a:prstGeom>
                <a:blipFill>
                  <a:blip r:embed="rId11"/>
                  <a:stretch>
                    <a:fillRect t="-7895" r="-6522" b="-78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2" name="Image 61">
            <a:extLst>
              <a:ext uri="{FF2B5EF4-FFF2-40B4-BE49-F238E27FC236}">
                <a16:creationId xmlns:a16="http://schemas.microsoft.com/office/drawing/2014/main" id="{F66BDCA8-82DF-2D67-5421-39A6D6DAC13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2937" y="1081949"/>
            <a:ext cx="3867349" cy="519456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/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↓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̅"/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↑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8A35FCA-EBFB-4C9C-FBB3-8C3D2721B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153" y="1229375"/>
                <a:ext cx="3935180" cy="1109150"/>
              </a:xfrm>
              <a:prstGeom prst="rect">
                <a:avLst/>
              </a:prstGeom>
              <a:blipFill>
                <a:blip r:embed="rId13"/>
                <a:stretch>
                  <a:fillRect t="-1099" b="-16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ZoneTexte 65">
            <a:extLst>
              <a:ext uri="{FF2B5EF4-FFF2-40B4-BE49-F238E27FC236}">
                <a16:creationId xmlns:a16="http://schemas.microsoft.com/office/drawing/2014/main" id="{ECDEB4F1-666E-FC07-1AFB-05CC80E9D919}"/>
              </a:ext>
            </a:extLst>
          </p:cNvPr>
          <p:cNvSpPr txBox="1"/>
          <p:nvPr/>
        </p:nvSpPr>
        <p:spPr>
          <a:xfrm>
            <a:off x="4271347" y="5901565"/>
            <a:ext cx="622795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fr-FR" sz="1050" dirty="0">
                <a:hlinkClick r:id="rId14"/>
              </a:rPr>
              <a:t>https://www.geogebra.org/material/iframe/id/hjj3hzjn/width/600/height/810/border/888888/sfsb/true/smb/false/stb/false/stbh/false/ai/false/asb/false/sri/true/rc/false/ld/false/sdz/false/ctl/false</a:t>
            </a:r>
            <a:endParaRPr lang="fr-FR" sz="1050" dirty="0"/>
          </a:p>
        </p:txBody>
      </p:sp>
      <p:pic>
        <p:nvPicPr>
          <p:cNvPr id="1026" name="Picture 2" descr="rotary encoder">
            <a:extLst>
              <a:ext uri="{FF2B5EF4-FFF2-40B4-BE49-F238E27FC236}">
                <a16:creationId xmlns:a16="http://schemas.microsoft.com/office/drawing/2014/main" id="{798DB5CE-F7D9-79EC-7342-DF427EB5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053" y="3716824"/>
            <a:ext cx="2192968" cy="2097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124A52BF-3476-3D6B-5A9D-14B756A05D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55021" y="3722629"/>
            <a:ext cx="2169477" cy="209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04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Codeur &amp; Arduino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4767" y="3178847"/>
            <a:ext cx="7182997" cy="2947985"/>
          </a:xfrm>
        </p:spPr>
        <p:txBody>
          <a:bodyPr>
            <a:normAutofit fontScale="92500" lnSpcReduction="10000"/>
          </a:bodyPr>
          <a:lstStyle/>
          <a:p>
            <a:r>
              <a:rPr lang="fr-FR" sz="2400" dirty="0"/>
              <a:t>Lorsque A change de sens : </a:t>
            </a:r>
          </a:p>
          <a:p>
            <a:pPr lvl="1"/>
            <a:r>
              <a:rPr lang="fr-FR" sz="2000" dirty="0"/>
              <a:t>Si A et B sont vrais j’incrémente</a:t>
            </a:r>
          </a:p>
          <a:p>
            <a:pPr lvl="1"/>
            <a:r>
              <a:rPr lang="fr-FR" sz="2000" dirty="0"/>
              <a:t>Si A et B sont faux j’incrémente</a:t>
            </a:r>
          </a:p>
          <a:p>
            <a:pPr lvl="1"/>
            <a:endParaRPr lang="fr-FR" sz="2000" dirty="0"/>
          </a:p>
          <a:p>
            <a:r>
              <a:rPr lang="fr-FR" sz="2400" dirty="0"/>
              <a:t>Lorsque B change de sens :</a:t>
            </a:r>
          </a:p>
          <a:p>
            <a:pPr lvl="1"/>
            <a:r>
              <a:rPr lang="fr-FR" sz="2000" dirty="0"/>
              <a:t>Si A est faux et B est vrai j’incrémente</a:t>
            </a:r>
          </a:p>
          <a:p>
            <a:pPr lvl="1"/>
            <a:r>
              <a:rPr lang="fr-FR" sz="2000" dirty="0"/>
              <a:t>Si A est vrai et B est faux j’incrémente</a:t>
            </a:r>
          </a:p>
          <a:p>
            <a:pPr lvl="2"/>
            <a:r>
              <a:rPr lang="fr-FR" sz="1600" dirty="0"/>
              <a:t>… il faudrait donc définir une fonction basée sur l’interruption de la voie B pour disposer de la pleine résolution.</a:t>
            </a:r>
          </a:p>
          <a:p>
            <a:pPr lvl="1"/>
            <a:endParaRPr lang="fr-FR" sz="2000" dirty="0"/>
          </a:p>
          <a:p>
            <a:pPr lvl="1"/>
            <a:endParaRPr lang="fr-FR" sz="2000" dirty="0"/>
          </a:p>
          <a:p>
            <a:pPr lvl="1"/>
            <a:endParaRPr lang="fr-FR" sz="20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6367C20-EF42-3D9A-B63F-6A13D2A2E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647" y="1161187"/>
            <a:ext cx="2714480" cy="1692703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17744A88-6EA5-AC3D-FCEE-5EBA81E8BF18}"/>
              </a:ext>
            </a:extLst>
          </p:cNvPr>
          <p:cNvGrpSpPr/>
          <p:nvPr/>
        </p:nvGrpSpPr>
        <p:grpSpPr>
          <a:xfrm>
            <a:off x="371687" y="1975733"/>
            <a:ext cx="3878969" cy="2749453"/>
            <a:chOff x="54053" y="1590722"/>
            <a:chExt cx="3878969" cy="2749453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56D749E8-C503-06A1-AC55-E5EBA5A8A102}"/>
                </a:ext>
              </a:extLst>
            </p:cNvPr>
            <p:cNvGrpSpPr/>
            <p:nvPr/>
          </p:nvGrpSpPr>
          <p:grpSpPr>
            <a:xfrm>
              <a:off x="304840" y="1590722"/>
              <a:ext cx="3628182" cy="2556735"/>
              <a:chOff x="304840" y="1590722"/>
              <a:chExt cx="3628182" cy="2556735"/>
            </a:xfrm>
          </p:grpSpPr>
          <p:grpSp>
            <p:nvGrpSpPr>
              <p:cNvPr id="22" name="Groupe 21">
                <a:extLst>
                  <a:ext uri="{FF2B5EF4-FFF2-40B4-BE49-F238E27FC236}">
                    <a16:creationId xmlns:a16="http://schemas.microsoft.com/office/drawing/2014/main" id="{C0EA70B1-A50B-8901-729C-5C8DBDD964A7}"/>
                  </a:ext>
                </a:extLst>
              </p:cNvPr>
              <p:cNvGrpSpPr/>
              <p:nvPr/>
            </p:nvGrpSpPr>
            <p:grpSpPr>
              <a:xfrm>
                <a:off x="304840" y="1590722"/>
                <a:ext cx="3628182" cy="1952249"/>
                <a:chOff x="304840" y="1590722"/>
                <a:chExt cx="3628182" cy="1952249"/>
              </a:xfrm>
            </p:grpSpPr>
            <p:cxnSp>
              <p:nvCxnSpPr>
                <p:cNvPr id="37" name="Connecteur droit avec flèche 36">
                  <a:extLst>
                    <a:ext uri="{FF2B5EF4-FFF2-40B4-BE49-F238E27FC236}">
                      <a16:creationId xmlns:a16="http://schemas.microsoft.com/office/drawing/2014/main" id="{F72198CE-C5D5-BEEF-E8CC-276C6BB37B09}"/>
                    </a:ext>
                  </a:extLst>
                </p:cNvPr>
                <p:cNvCxnSpPr/>
                <p:nvPr/>
              </p:nvCxnSpPr>
              <p:spPr>
                <a:xfrm flipV="1">
                  <a:off x="326571" y="1730829"/>
                  <a:ext cx="0" cy="979714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Connecteur droit avec flèche 37">
                  <a:extLst>
                    <a:ext uri="{FF2B5EF4-FFF2-40B4-BE49-F238E27FC236}">
                      <a16:creationId xmlns:a16="http://schemas.microsoft.com/office/drawing/2014/main" id="{E8CE5D90-EEB5-8C31-E594-72669BBAA2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2710543"/>
                  <a:ext cx="3606451" cy="0"/>
                </a:xfrm>
                <a:prstGeom prst="straightConnector1">
                  <a:avLst/>
                </a:prstGeom>
                <a:ln w="28575">
                  <a:solidFill>
                    <a:srgbClr val="00547F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D503075C-E19C-4269-E2FF-AD2B0F78364A}"/>
                    </a:ext>
                  </a:extLst>
                </p:cNvPr>
                <p:cNvGrpSpPr/>
                <p:nvPr/>
              </p:nvGrpSpPr>
              <p:grpSpPr>
                <a:xfrm>
                  <a:off x="304840" y="2106057"/>
                  <a:ext cx="2914323" cy="1436914"/>
                  <a:chOff x="304841" y="2861027"/>
                  <a:chExt cx="2914323" cy="1436914"/>
                </a:xfrm>
              </p:grpSpPr>
              <p:cxnSp>
                <p:nvCxnSpPr>
                  <p:cNvPr id="46" name="Connecteur droit avec flèche 45">
                    <a:extLst>
                      <a:ext uri="{FF2B5EF4-FFF2-40B4-BE49-F238E27FC236}">
                        <a16:creationId xmlns:a16="http://schemas.microsoft.com/office/drawing/2014/main" id="{584567EB-B2D4-0D77-9C80-DDFE3BEAF9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avec flèche 46">
                    <a:extLst>
                      <a:ext uri="{FF2B5EF4-FFF2-40B4-BE49-F238E27FC236}">
                        <a16:creationId xmlns:a16="http://schemas.microsoft.com/office/drawing/2014/main" id="{1AE7E884-447D-7B93-5EE8-D42D3B2F89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avec flèche 47">
                    <a:extLst>
                      <a:ext uri="{FF2B5EF4-FFF2-40B4-BE49-F238E27FC236}">
                        <a16:creationId xmlns:a16="http://schemas.microsoft.com/office/drawing/2014/main" id="{C09F4B58-8EAB-3D1A-C828-A0AFC6CC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Connecteur droit avec flèche 48">
                    <a:extLst>
                      <a:ext uri="{FF2B5EF4-FFF2-40B4-BE49-F238E27FC236}">
                        <a16:creationId xmlns:a16="http://schemas.microsoft.com/office/drawing/2014/main" id="{83DDD5E2-387A-3224-7948-2F14E33BA7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Connecteur droit avec flèche 49">
                    <a:extLst>
                      <a:ext uri="{FF2B5EF4-FFF2-40B4-BE49-F238E27FC236}">
                        <a16:creationId xmlns:a16="http://schemas.microsoft.com/office/drawing/2014/main" id="{13AF828B-363D-16E2-82A4-49F766E174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4841" y="2861027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Connecteur droit avec flèche 50">
                    <a:extLst>
                      <a:ext uri="{FF2B5EF4-FFF2-40B4-BE49-F238E27FC236}">
                        <a16:creationId xmlns:a16="http://schemas.microsoft.com/office/drawing/2014/main" id="{57790DEB-A3A4-D496-0249-94778D5F1A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057" y="4297941"/>
                    <a:ext cx="2894107" cy="0"/>
                  </a:xfrm>
                  <a:prstGeom prst="straightConnector1">
                    <a:avLst/>
                  </a:prstGeom>
                  <a:ln w="12700">
                    <a:solidFill>
                      <a:srgbClr val="C00000"/>
                    </a:solidFill>
                    <a:prstDash val="sysDash"/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" name="Groupe 39">
                  <a:extLst>
                    <a:ext uri="{FF2B5EF4-FFF2-40B4-BE49-F238E27FC236}">
                      <a16:creationId xmlns:a16="http://schemas.microsoft.com/office/drawing/2014/main" id="{EE127A8C-E8BB-2916-B01F-15BCABDCF02F}"/>
                    </a:ext>
                  </a:extLst>
                </p:cNvPr>
                <p:cNvGrpSpPr/>
                <p:nvPr/>
              </p:nvGrpSpPr>
              <p:grpSpPr>
                <a:xfrm>
                  <a:off x="1762758" y="2106057"/>
                  <a:ext cx="1436189" cy="604485"/>
                  <a:chOff x="326571" y="2861028"/>
                  <a:chExt cx="1436189" cy="604485"/>
                </a:xfrm>
              </p:grpSpPr>
              <p:cxnSp>
                <p:nvCxnSpPr>
                  <p:cNvPr id="42" name="Connecteur droit avec flèche 41">
                    <a:extLst>
                      <a:ext uri="{FF2B5EF4-FFF2-40B4-BE49-F238E27FC236}">
                        <a16:creationId xmlns:a16="http://schemas.microsoft.com/office/drawing/2014/main" id="{FB7E74BD-D266-E105-544A-7456984C9A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6571" y="3465513"/>
                    <a:ext cx="731048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>
                    <a:extLst>
                      <a:ext uri="{FF2B5EF4-FFF2-40B4-BE49-F238E27FC236}">
                        <a16:creationId xmlns:a16="http://schemas.microsoft.com/office/drawing/2014/main" id="{C8DBB1C3-186F-579C-BBD3-7CF2DEB4C6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57619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eur droit avec flèche 43">
                    <a:extLst>
                      <a:ext uri="{FF2B5EF4-FFF2-40B4-BE49-F238E27FC236}">
                        <a16:creationId xmlns:a16="http://schemas.microsoft.com/office/drawing/2014/main" id="{86136C5B-E2E4-D87B-4A26-60A72C30A1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7619" y="2861028"/>
                    <a:ext cx="705141" cy="0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Connecteur droit avec flèche 44">
                    <a:extLst>
                      <a:ext uri="{FF2B5EF4-FFF2-40B4-BE49-F238E27FC236}">
                        <a16:creationId xmlns:a16="http://schemas.microsoft.com/office/drawing/2014/main" id="{F8024AD1-E7AB-EE97-50EF-EB4178B9C3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62760" y="2861028"/>
                    <a:ext cx="0" cy="604485"/>
                  </a:xfrm>
                  <a:prstGeom prst="straightConnector1">
                    <a:avLst/>
                  </a:prstGeom>
                  <a:ln w="28575">
                    <a:solidFill>
                      <a:srgbClr val="C00000"/>
                    </a:solidFill>
                    <a:headEnd type="none"/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BC667F5A-D40B-874F-3FE2-4AF241042EDF}"/>
                    </a:ext>
                  </a:extLst>
                </p:cNvPr>
                <p:cNvSpPr txBox="1"/>
                <p:nvPr/>
              </p:nvSpPr>
              <p:spPr>
                <a:xfrm>
                  <a:off x="325056" y="1590722"/>
                  <a:ext cx="7825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dirty="0"/>
                    <a:t>Voie A</a:t>
                  </a:r>
                </a:p>
              </p:txBody>
            </p:sp>
          </p:grpSp>
          <p:cxnSp>
            <p:nvCxnSpPr>
              <p:cNvPr id="23" name="Connecteur droit avec flèche 22">
                <a:extLst>
                  <a:ext uri="{FF2B5EF4-FFF2-40B4-BE49-F238E27FC236}">
                    <a16:creationId xmlns:a16="http://schemas.microsoft.com/office/drawing/2014/main" id="{C1BE0836-4709-4653-4D44-8F6E1E56944C}"/>
                  </a:ext>
                </a:extLst>
              </p:cNvPr>
              <p:cNvCxnSpPr/>
              <p:nvPr/>
            </p:nvCxnSpPr>
            <p:spPr>
              <a:xfrm flipV="1">
                <a:off x="325057" y="3167743"/>
                <a:ext cx="0" cy="979714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avec flèche 23">
                <a:extLst>
                  <a:ext uri="{FF2B5EF4-FFF2-40B4-BE49-F238E27FC236}">
                    <a16:creationId xmlns:a16="http://schemas.microsoft.com/office/drawing/2014/main" id="{D7238DD7-9EAD-589D-B043-A65B91D7BB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57" y="4147457"/>
                <a:ext cx="3606451" cy="0"/>
              </a:xfrm>
              <a:prstGeom prst="straightConnector1">
                <a:avLst/>
              </a:prstGeom>
              <a:ln w="28575">
                <a:solidFill>
                  <a:srgbClr val="00547F"/>
                </a:solidFill>
                <a:headEnd type="none"/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" name="Groupe 24">
                <a:extLst>
                  <a:ext uri="{FF2B5EF4-FFF2-40B4-BE49-F238E27FC236}">
                    <a16:creationId xmlns:a16="http://schemas.microsoft.com/office/drawing/2014/main" id="{29C3243A-EB44-3671-CB29-50E246DFB201}"/>
                  </a:ext>
                </a:extLst>
              </p:cNvPr>
              <p:cNvGrpSpPr/>
              <p:nvPr/>
            </p:nvGrpSpPr>
            <p:grpSpPr>
              <a:xfrm>
                <a:off x="325056" y="3542972"/>
                <a:ext cx="1089679" cy="604485"/>
                <a:chOff x="673081" y="2861028"/>
                <a:chExt cx="1089679" cy="604485"/>
              </a:xfrm>
            </p:grpSpPr>
            <p:cxnSp>
              <p:nvCxnSpPr>
                <p:cNvPr id="33" name="Connecteur droit avec flèche 32">
                  <a:extLst>
                    <a:ext uri="{FF2B5EF4-FFF2-40B4-BE49-F238E27FC236}">
                      <a16:creationId xmlns:a16="http://schemas.microsoft.com/office/drawing/2014/main" id="{08CE6A28-E333-7931-EA0C-DF2EBF5FD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3081" y="3465513"/>
                  <a:ext cx="38453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cteur droit avec flèche 33">
                  <a:extLst>
                    <a:ext uri="{FF2B5EF4-FFF2-40B4-BE49-F238E27FC236}">
                      <a16:creationId xmlns:a16="http://schemas.microsoft.com/office/drawing/2014/main" id="{393B96DF-8D14-0039-1F64-24190F3988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avec flèche 34">
                  <a:extLst>
                    <a:ext uri="{FF2B5EF4-FFF2-40B4-BE49-F238E27FC236}">
                      <a16:creationId xmlns:a16="http://schemas.microsoft.com/office/drawing/2014/main" id="{F47F4C34-5DA6-4820-8E5B-01880C0964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eur droit avec flèche 35">
                  <a:extLst>
                    <a:ext uri="{FF2B5EF4-FFF2-40B4-BE49-F238E27FC236}">
                      <a16:creationId xmlns:a16="http://schemas.microsoft.com/office/drawing/2014/main" id="{80386654-1CE0-BA7F-E3BA-8AB716A40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e 25">
                <a:extLst>
                  <a:ext uri="{FF2B5EF4-FFF2-40B4-BE49-F238E27FC236}">
                    <a16:creationId xmlns:a16="http://schemas.microsoft.com/office/drawing/2014/main" id="{D63E63F8-557E-4D94-7931-4172CAB976EF}"/>
                  </a:ext>
                </a:extLst>
              </p:cNvPr>
              <p:cNvGrpSpPr/>
              <p:nvPr/>
            </p:nvGrpSpPr>
            <p:grpSpPr>
              <a:xfrm>
                <a:off x="1414734" y="3542971"/>
                <a:ext cx="2149737" cy="604485"/>
                <a:chOff x="326571" y="2861028"/>
                <a:chExt cx="2149737" cy="604485"/>
              </a:xfrm>
            </p:grpSpPr>
            <p:cxnSp>
              <p:nvCxnSpPr>
                <p:cNvPr id="28" name="Connecteur droit avec flèche 27">
                  <a:extLst>
                    <a:ext uri="{FF2B5EF4-FFF2-40B4-BE49-F238E27FC236}">
                      <a16:creationId xmlns:a16="http://schemas.microsoft.com/office/drawing/2014/main" id="{62068031-9F12-5246-F7AE-B42782F843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6571" y="3465513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avec flèche 28">
                  <a:extLst>
                    <a:ext uri="{FF2B5EF4-FFF2-40B4-BE49-F238E27FC236}">
                      <a16:creationId xmlns:a16="http://schemas.microsoft.com/office/drawing/2014/main" id="{56E00265-D1BA-ABFE-7BC4-EDEC73A4E9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57619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cteur droit avec flèche 29">
                  <a:extLst>
                    <a:ext uri="{FF2B5EF4-FFF2-40B4-BE49-F238E27FC236}">
                      <a16:creationId xmlns:a16="http://schemas.microsoft.com/office/drawing/2014/main" id="{F0E6229A-8D21-F2F2-E49E-7D21E0481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7619" y="2861028"/>
                  <a:ext cx="705141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cteur droit avec flèche 30">
                  <a:extLst>
                    <a:ext uri="{FF2B5EF4-FFF2-40B4-BE49-F238E27FC236}">
                      <a16:creationId xmlns:a16="http://schemas.microsoft.com/office/drawing/2014/main" id="{35C8981B-C47B-252E-19D8-C62CAACD46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62760" y="2861028"/>
                  <a:ext cx="0" cy="604485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avec flèche 31">
                  <a:extLst>
                    <a:ext uri="{FF2B5EF4-FFF2-40B4-BE49-F238E27FC236}">
                      <a16:creationId xmlns:a16="http://schemas.microsoft.com/office/drawing/2014/main" id="{6B87B092-7BA4-DF34-2F56-D455C9053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5260" y="3462876"/>
                  <a:ext cx="731048" cy="0"/>
                </a:xfrm>
                <a:prstGeom prst="straightConnector1">
                  <a:avLst/>
                </a:prstGeom>
                <a:ln w="28575">
                  <a:solidFill>
                    <a:srgbClr val="C00000"/>
                  </a:solidFill>
                  <a:headEnd type="none"/>
                  <a:tailEnd type="non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320B1295-86E3-6BEC-4B87-6D00B755FE33}"/>
                  </a:ext>
                </a:extLst>
              </p:cNvPr>
              <p:cNvSpPr txBox="1"/>
              <p:nvPr/>
            </p:nvSpPr>
            <p:spPr>
              <a:xfrm>
                <a:off x="304840" y="3018507"/>
                <a:ext cx="7745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Voie B</a:t>
                </a: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/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101C415E-87F3-D311-326D-BDDA3B59C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1943687"/>
                  <a:ext cx="20101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303" r="-24242" b="-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/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5417754B-C146-6917-B7FA-5B1425488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73" y="2572042"/>
                  <a:ext cx="201017" cy="277576"/>
                </a:xfrm>
                <a:prstGeom prst="rect">
                  <a:avLst/>
                </a:prstGeom>
                <a:blipFill>
                  <a:blip r:embed="rId4"/>
                  <a:stretch>
                    <a:fillRect l="-30303" t="-2174" r="-96970" b="-869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/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65EB9CAE-9233-823D-DFEF-08BD88DDB3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3" y="3362475"/>
                  <a:ext cx="211405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1" r="-2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/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08DBCC2B-D7E2-5897-4A56-46556FABA3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3" y="3990830"/>
                  <a:ext cx="21140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8571" t="-6667" r="-4000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/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↑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2A5718E5-5F23-D2F0-EF25-B17493C00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403" y="2323945"/>
                  <a:ext cx="24942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7073" r="-14634" b="-645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/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↓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C2AC16A5-3784-1FCE-D0C6-62E5FEB45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0470" y="2314648"/>
                  <a:ext cx="249427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17073" r="-14634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CC203C-8A1C-F537-DF18-85ACA370F9D3}"/>
                </a:ext>
              </a:extLst>
            </p:cNvPr>
            <p:cNvSpPr/>
            <p:nvPr/>
          </p:nvSpPr>
          <p:spPr>
            <a:xfrm>
              <a:off x="976399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D3B96B-C0D5-AEAD-7E90-7EDD901C6254}"/>
                </a:ext>
              </a:extLst>
            </p:cNvPr>
            <p:cNvSpPr/>
            <p:nvPr/>
          </p:nvSpPr>
          <p:spPr>
            <a:xfrm>
              <a:off x="1674518" y="2066171"/>
              <a:ext cx="384538" cy="2274004"/>
            </a:xfrm>
            <a:prstGeom prst="rect">
              <a:avLst/>
            </a:prstGeom>
            <a:solidFill>
              <a:srgbClr val="FFB9B9">
                <a:alpha val="20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54" name="Image 53">
            <a:extLst>
              <a:ext uri="{FF2B5EF4-FFF2-40B4-BE49-F238E27FC236}">
                <a16:creationId xmlns:a16="http://schemas.microsoft.com/office/drawing/2014/main" id="{267850F3-B281-E069-476F-F11F2C9C52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7124" y="935569"/>
            <a:ext cx="5378726" cy="17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3DAB49-EF4F-85D1-4097-4ADC5528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FCB14A-EB14-E448-02E1-D00F6C392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TTT</a:t>
            </a:r>
          </a:p>
        </p:txBody>
      </p:sp>
    </p:spTree>
    <p:extLst>
      <p:ext uri="{BB962C8B-B14F-4D97-AF65-F5344CB8AC3E}">
        <p14:creationId xmlns:p14="http://schemas.microsoft.com/office/powerpoint/2010/main" val="448988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permettent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Grand écran</PresentationFormat>
  <Paragraphs>74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3" baseType="lpstr">
      <vt:lpstr>Arial</vt:lpstr>
      <vt:lpstr>Arial Nova</vt:lpstr>
      <vt:lpstr>Calibri</vt:lpstr>
      <vt:lpstr>Calibri Light</vt:lpstr>
      <vt:lpstr>Cambria Math</vt:lpstr>
      <vt:lpstr>Wingdings</vt:lpstr>
      <vt:lpstr>Rétrospective</vt:lpstr>
      <vt:lpstr>Moteur à courant continu + Réducteur + Codeur</vt:lpstr>
      <vt:lpstr>Présentation PowerPoint</vt:lpstr>
      <vt:lpstr>Codeur &amp; Arduino</vt:lpstr>
      <vt:lpstr>Présentation PowerPoint</vt:lpstr>
      <vt:lpstr>02 Chaîne fonctionnelle</vt:lpstr>
      <vt:lpstr>Chaine fonctionnelle du Control’X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54</cp:revision>
  <dcterms:created xsi:type="dcterms:W3CDTF">2023-03-22T10:05:05Z</dcterms:created>
  <dcterms:modified xsi:type="dcterms:W3CDTF">2023-09-11T20:59:13Z</dcterms:modified>
</cp:coreProperties>
</file>