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8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84" y="-2088"/>
      </p:cViewPr>
      <p:guideLst>
        <p:guide orient="horz" pos="3478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8032B-AC11-4202-8B10-51B6F4F5AA4B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AFC6C-F850-4153-9455-D5712013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48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AFC6C-F850-4153-9455-D571201376D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80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8D24F-F6A9-17A9-A45E-1F7797C34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71308"/>
            <a:ext cx="9601200" cy="3342640"/>
          </a:xfrm>
          <a:prstGeom prst="rect">
            <a:avLst/>
          </a:prstGeo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4B050A-0CBE-E2E4-8A8A-F1D5705CD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E88798-BE76-6CFA-DE74-7A27EB8B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AF2B15-EAAA-477A-2B1F-779061CF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2C4900-471F-9662-4A44-ECCB5199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20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5DA6F-CB25-8485-3196-B1CD049A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511176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DCA73E-619F-B2B6-D173-CAFE3FB45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50D2C9-58D4-FD05-F628-C87E5CBB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019D3E-8766-3377-A3D0-6FDCB9F9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8E6192-9A21-0D4A-AFE9-76DAAAC9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40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C45CA7-3559-E5BD-F005-6BD79D9CD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1145" y="511175"/>
            <a:ext cx="2760345" cy="8136573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9174B5-FC2C-ACBA-22AF-6C258C3A9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0110" y="511175"/>
            <a:ext cx="8121015" cy="81365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0AC837-0259-FE03-8432-2589D547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5FE7E9-C338-5C41-A672-622E23B6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DE800B-DFFB-01B2-C3C8-124EB2D6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55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A93C0-D9D4-DBEC-29C4-2248077F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511176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EAED65-4A7D-0C0C-A954-34567C185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FD96F9-958D-C47D-D335-B719C35E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1711A5-16B3-9563-2B3A-3C1BFC91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F25B6-A348-BBB6-D245-D48BA381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518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24" userDrawn="1">
          <p15:clr>
            <a:srgbClr val="FBAE40"/>
          </p15:clr>
        </p15:guide>
        <p15:guide id="2" pos="403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DDA01-360D-5A17-B9D3-386CBF54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43" y="2393634"/>
            <a:ext cx="11041380" cy="3993832"/>
          </a:xfrm>
          <a:prstGeom prst="rect">
            <a:avLst/>
          </a:prstGeo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52B113-1098-4EE4-569E-6862084E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3443" y="6425249"/>
            <a:ext cx="11041380" cy="2100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4DF5B1-B95D-27B5-D54F-250EAE04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0C4FF5-76DB-A54C-7A22-12F53776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041148-F5F8-0502-85E8-B4779BDA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1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8E4E0-956B-460D-5AD1-4305E866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511176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8EB08-9841-A33F-A8D3-56874096D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8A6A72-19E1-B116-5D6F-4AB05F98E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7FD137-4143-D2AB-B503-0C89EEFB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0FFCCE-3ED1-DC6F-A26D-2B9DBF5F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E64E8D-8DD9-8E18-014E-D4E6FA85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3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FFCA7-9740-72BF-489C-213D686C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7" y="511176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B3E534-29E2-5952-D16E-D00C4AFEB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778" y="2353628"/>
            <a:ext cx="5415676" cy="115347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F712F6-EBCF-6074-E39F-335C193C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778" y="3507105"/>
            <a:ext cx="5415676" cy="51584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4DAA86-D281-8418-3274-B6EDE3C0D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0810" y="2353628"/>
            <a:ext cx="5442347" cy="115347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33EAD2-E37E-BEAC-2B36-5BD6834C0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0810" y="3507105"/>
            <a:ext cx="5442347" cy="51584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B81C41-F8BD-BF20-6B0A-A6DE1D00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D54A71-6896-D72F-807D-525D2CA9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24D926-FBF9-9C06-0F70-3A116433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87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55B1A-F468-C26E-4314-86729018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511176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3337B4-C1DE-EF24-410F-B25A73E3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E4AEF9-DB76-EC3C-D9F6-D90B5758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F0FC58-9FE5-5562-A548-318CD713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62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4C903D4-3918-1401-44A8-CE2F82CD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49A706D-FFFE-1F9E-305A-D200B14F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D29909-692D-3DFC-BE89-6EB97B7B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60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B46D-27FF-C7A8-F685-640588F9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CC13D2-6F28-BB2F-76C0-EBD9CBCF5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347" y="1382396"/>
            <a:ext cx="6480810" cy="6823075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F07A86-8D52-E59B-08D3-3B8F877D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D4DEA7-5ED3-6CD8-F16A-2746152B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72173F-4292-4F57-976B-18F40ECB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B4B89C-DD33-57B2-E5D9-CE3C6111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78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FF3D1-1F24-0510-059C-19EC138D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4110AE-5934-0338-0A99-40344ABB2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42347" y="1382396"/>
            <a:ext cx="6480810" cy="6823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03406F-1A21-E069-3AEF-4886AB5CC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04A153-027B-B991-ECC2-EB95EBBD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06/02/2024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326884-986F-9B5E-F222-0F73B3A6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EBE97E-163E-6785-7E52-801843A0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47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42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24" userDrawn="1">
          <p15:clr>
            <a:srgbClr val="F26B43"/>
          </p15:clr>
        </p15:guide>
        <p15:guide id="2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hyperlink" Target="https://capytale2.ac-paris.fr/web/c/ef3f-2851115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801600" cy="387789"/>
          </a:xfrm>
        </p:spPr>
        <p:txBody>
          <a:bodyPr/>
          <a:lstStyle/>
          <a:p>
            <a:r>
              <a:rPr lang="fr-FR" sz="2000" b="1" cap="small" dirty="0"/>
              <a:t>Validation du moteur du </a:t>
            </a:r>
            <a:r>
              <a:rPr lang="fr-FR" sz="2000" b="1" cap="small" dirty="0" err="1"/>
              <a:t>CoMAX</a:t>
            </a:r>
            <a:endParaRPr lang="fr-FR" sz="2000" b="1" cap="small" dirty="0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C0AD7CA5-78A9-F8BC-51AF-B87E6E836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6" y="0"/>
            <a:ext cx="1320655" cy="1645407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95D56F27-3568-0772-50E2-EDC872260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793" y="404674"/>
            <a:ext cx="5011562" cy="9741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1045AAC4-F4D0-A611-9D4A-C1C37BD6E30D}"/>
                  </a:ext>
                </a:extLst>
              </p:cNvPr>
              <p:cNvSpPr txBox="1"/>
              <p:nvPr/>
            </p:nvSpPr>
            <p:spPr>
              <a:xfrm>
                <a:off x="2017927" y="1919476"/>
                <a:ext cx="4238940" cy="2400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100" b="1" dirty="0">
                    <a:solidFill>
                      <a:schemeClr val="accent1">
                        <a:lumMod val="50000"/>
                      </a:schemeClr>
                    </a:solidFill>
                  </a:rPr>
                  <a:t>Relation cinématique</a:t>
                </a:r>
              </a:p>
              <a:p>
                <a14:m>
                  <m:oMath xmlns:m="http://schemas.openxmlformats.org/officeDocument/2006/math"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𝑘𝑅</m:t>
                    </m:r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100" dirty="0"/>
                  <a:t> avec </a:t>
                </a:r>
                <a14:m>
                  <m:oMath xmlns:m="http://schemas.openxmlformats.org/officeDocument/2006/math"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88</m:t>
                        </m:r>
                      </m:den>
                    </m:f>
                  </m:oMath>
                </a14:m>
                <a:r>
                  <a:rPr lang="fr-FR" sz="1100" dirty="0"/>
                  <a:t> et </a:t>
                </a:r>
                <a14:m>
                  <m:oMath xmlns:m="http://schemas.openxmlformats.org/officeDocument/2006/math"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108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fr-FR" sz="1100" dirty="0"/>
              </a:p>
              <a:p>
                <a:r>
                  <a:rPr lang="fr-FR" sz="1100" b="1" dirty="0">
                    <a:solidFill>
                      <a:schemeClr val="accent1">
                        <a:lumMod val="50000"/>
                      </a:schemeClr>
                    </a:solidFill>
                  </a:rPr>
                  <a:t>Calcul de l’énergie cinétique </a:t>
                </a:r>
              </a:p>
              <a:p>
                <a:r>
                  <a:rPr lang="fr-FR" sz="11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lit/>
                          </m:r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fr-F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m:rPr>
                                    <m:lit/>
                                  </m:rP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acc>
                      </m:e>
                      <m:sup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100" dirty="0"/>
              </a:p>
              <a:p>
                <a:r>
                  <a:rPr lang="fr-FR" sz="1100" dirty="0"/>
                  <a:t>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100" dirty="0"/>
              </a:p>
              <a:p>
                <a:pPr marL="355600" lvl="1" indent="-173038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sz="1100" dirty="0"/>
                  <a:t> : inertie du moteur, voir documentation</a:t>
                </a:r>
              </a:p>
              <a:p>
                <a:pPr marL="355600" lvl="1" indent="-173038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fr-FR" sz="1100" dirty="0"/>
                  <a:t> : inertie du réducteur, voir documentation</a:t>
                </a:r>
              </a:p>
              <a:p>
                <a:pPr marL="355600" lvl="1" indent="-173038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fr-FR" sz="1100" dirty="0"/>
                  <a:t> : inertie de la poulie, pas de donnée. Probablement négligeable en la ramenant à l’arbre moteur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88</m:t>
                            </m:r>
                          </m:e>
                          <m: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sz="1100" dirty="0"/>
                  <a:t>).</a:t>
                </a:r>
              </a:p>
              <a:p>
                <a:pPr marL="355600" lvl="1" indent="-173038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14:m>
                  <m:oMath xmlns:m="http://schemas.openxmlformats.org/officeDocument/2006/math">
                    <a:fld id="{825F15A7-03F4-43D7-82C5-3E23DA2F108C}" type="mathplaceholder">
                      <a:rPr lang="fr-FR" sz="1100" i="1" smtClean="0">
                        <a:latin typeface="Cambria Math" panose="02040503050406030204" pitchFamily="18" charset="0"/>
                      </a:rPr>
                      <a:t>Tapez une équation ici.</a:t>
                    </a:fld>
                  </m:oMath>
                </a14:m>
                <a:endParaRPr lang="fr-FR" sz="1100" dirty="0"/>
              </a:p>
              <a:p>
                <a:pPr marL="355600" lvl="1" indent="-173038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sz="1100" dirty="0"/>
                  <a:t> : masses mobiles connues</a:t>
                </a:r>
              </a:p>
              <a:p>
                <a:pPr marL="355600" lvl="1" indent="-173038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1100" dirty="0"/>
                  <a:t> : masse de l’axe, à déterminer expérimentalement.</a:t>
                </a:r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1045AAC4-F4D0-A611-9D4A-C1C37BD6E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927" y="1919476"/>
                <a:ext cx="4238940" cy="2400337"/>
              </a:xfrm>
              <a:prstGeom prst="rect">
                <a:avLst/>
              </a:prstGeom>
              <a:blipFill>
                <a:blip r:embed="rId5"/>
                <a:stretch>
                  <a:fillRect t="-254" b="-7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Image 66">
            <a:extLst>
              <a:ext uri="{FF2B5EF4-FFF2-40B4-BE49-F238E27FC236}">
                <a16:creationId xmlns:a16="http://schemas.microsoft.com/office/drawing/2014/main" id="{BA94F580-A477-5E24-3811-6EEC5CFE0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877" y="1903706"/>
            <a:ext cx="1605483" cy="2272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8879CE6A-F281-6DFD-9835-EF3FAA69FD38}"/>
                  </a:ext>
                </a:extLst>
              </p:cNvPr>
              <p:cNvSpPr txBox="1"/>
              <p:nvPr/>
            </p:nvSpPr>
            <p:spPr>
              <a:xfrm>
                <a:off x="347128" y="4252601"/>
                <a:ext cx="5933022" cy="952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tabLst>
                    <a:tab pos="355600" algn="l"/>
                  </a:tabLst>
                </a:pPr>
                <a:r>
                  <a:rPr lang="fr-FR" sz="1100" b="1" dirty="0">
                    <a:solidFill>
                      <a:schemeClr val="accent1">
                        <a:lumMod val="50000"/>
                      </a:schemeClr>
                    </a:solidFill>
                  </a:rPr>
                  <a:t>Bilan des puissance extérieures</a:t>
                </a:r>
                <a:endParaRPr lang="fr-FR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lvl="1" indent="-107950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:r>
                  <a:rPr lang="fr-FR" sz="1100" dirty="0"/>
                  <a:t>Toutes les pertes seront ramenées à l’arbre moteur : </a:t>
                </a:r>
                <a14:m>
                  <m:oMath xmlns:m="http://schemas.openxmlformats.org/officeDocument/2006/math"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rotor</m:t>
                        </m:r>
                        <m:r>
                          <m:rPr>
                            <m:lit/>
                          </m:r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fr-F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fr-FR" sz="1100" dirty="0"/>
              </a:p>
              <a:p>
                <a:pPr marL="285750" lvl="1" indent="-107950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:r>
                  <a:rPr lang="fr-FR" sz="1100" dirty="0"/>
                  <a:t>Puissance dans les liaisons : liaisons supposées parfaites</a:t>
                </a:r>
              </a:p>
              <a:p>
                <a:pPr marL="285750" lvl="1" indent="-107950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:r>
                  <a:rPr lang="fr-FR" sz="1100" dirty="0"/>
                  <a:t>Puissance du moteur : </a:t>
                </a:r>
                <a14:m>
                  <m:oMath xmlns:m="http://schemas.openxmlformats.org/officeDocument/2006/math"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𝑠𝑡𝑎𝑡𝑜𝑟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𝑟𝑜𝑡𝑜𝑟</m:t>
                        </m:r>
                        <m:r>
                          <m:rPr>
                            <m:lit/>
                          </m:r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m:rPr>
                        <m:lit/>
                      </m:rP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100" dirty="0"/>
              </a:p>
              <a:p>
                <a:pPr marL="285750" lvl="1" indent="-107950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:r>
                  <a:rPr lang="fr-FR" sz="1100" dirty="0"/>
                  <a:t>Puissance de la pesanteur : </a:t>
                </a:r>
                <a14:m>
                  <m:oMath xmlns:m="http://schemas.openxmlformats.org/officeDocument/2006/math"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𝑝𝑒𝑠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lit/>
                          </m:r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𝑔𝑉</m:t>
                    </m:r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8879CE6A-F281-6DFD-9835-EF3FAA69F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8" y="4252601"/>
                <a:ext cx="5933022" cy="952248"/>
              </a:xfrm>
              <a:prstGeom prst="rect">
                <a:avLst/>
              </a:prstGeom>
              <a:blipFill>
                <a:blip r:embed="rId7"/>
                <a:stretch>
                  <a:fillRect t="-641" b="-3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410D6379-4CAE-ECC7-B418-C59835460372}"/>
                  </a:ext>
                </a:extLst>
              </p:cNvPr>
              <p:cNvSpPr txBox="1"/>
              <p:nvPr/>
            </p:nvSpPr>
            <p:spPr>
              <a:xfrm>
                <a:off x="353378" y="5179577"/>
                <a:ext cx="3983672" cy="275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100" b="1" dirty="0">
                    <a:solidFill>
                      <a:schemeClr val="accent1">
                        <a:lumMod val="50000"/>
                      </a:schemeClr>
                    </a:solidFill>
                  </a:rPr>
                  <a:t>On applique le TEC :</a:t>
                </a:r>
                <a:r>
                  <a:rPr lang="fr-FR" sz="11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fr-FR" sz="1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𝒆𝒒</m:t>
                        </m:r>
                      </m:sub>
                    </m:sSub>
                    <m:acc>
                      <m:accPr>
                        <m:chr m:val="̇"/>
                        <m:ctrlPr>
                          <a:rPr lang="fr-FR" sz="1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acc>
                    <m:r>
                      <a:rPr lang="fr-FR" sz="1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sz="1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sz="1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FR" sz="1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fr-FR" sz="1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e>
                    </m:d>
                    <m:r>
                      <a:rPr lang="fr-FR" sz="1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𝒈𝒌𝑹</m:t>
                    </m:r>
                    <m:r>
                      <a:rPr lang="fr-FR" sz="1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sz="1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lang="fr-FR" sz="1100" b="1" i="1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410D6379-4CAE-ECC7-B418-C59835460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8" y="5179577"/>
                <a:ext cx="3983672" cy="275140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1A01A04A-6AD2-090C-0B37-4DEA000CB306}"/>
              </a:ext>
            </a:extLst>
          </p:cNvPr>
          <p:cNvGrpSpPr/>
          <p:nvPr/>
        </p:nvGrpSpPr>
        <p:grpSpPr>
          <a:xfrm>
            <a:off x="76894" y="5684191"/>
            <a:ext cx="6323907" cy="3859860"/>
            <a:chOff x="76894" y="5684191"/>
            <a:chExt cx="6323907" cy="38598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012F2A82-D714-11B9-E01D-27E5EEADF093}"/>
                    </a:ext>
                  </a:extLst>
                </p:cNvPr>
                <p:cNvSpPr txBox="1"/>
                <p:nvPr/>
              </p:nvSpPr>
              <p:spPr>
                <a:xfrm>
                  <a:off x="364065" y="5851500"/>
                  <a:ext cx="3386669" cy="330891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>
                  <a:spAutoFit/>
                </a:bodyPr>
                <a:lstStyle/>
                <a:p>
                  <a:r>
                    <a:rPr lang="fr-FR" sz="11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Détermination de la masse du bras</a:t>
                  </a:r>
                </a:p>
                <a:p>
                  <a:pPr marL="171450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/>
                    <a:t>Protocole expérimental : </a:t>
                  </a:r>
                </a:p>
                <a:p>
                  <a:pPr marL="269875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/>
                    <a:t>On cherche le courant mini (en BO) pour que le bras monte, </a:t>
                  </a:r>
                </a:p>
                <a:p>
                  <a:pPr marL="269875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/>
                    <a:t>On cherche le courant maxi tel que le bras descende</a:t>
                  </a:r>
                </a:p>
                <a:p>
                  <a:pPr marL="171450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Modèle </a:t>
                  </a:r>
                </a:p>
                <a:p>
                  <a:pPr marL="269875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On isole le bras (A)</a:t>
                  </a:r>
                </a:p>
                <a:p>
                  <a:pPr marL="269875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BAME : </a:t>
                  </a:r>
                </a:p>
                <a:p>
                  <a:pPr marL="269875" lvl="2" indent="106363">
                    <a:buFont typeface="Wingdings" panose="05000000000000000000" pitchFamily="2" charset="2"/>
                    <a:buChar char="§"/>
                  </a:pPr>
                  <a:r>
                    <a:rPr lang="fr-FR" sz="1100" dirty="0"/>
                    <a:t>Pesanteur, </a:t>
                  </a:r>
                  <a:r>
                    <a:rPr lang="fr-FR" sz="1100" b="0" dirty="0"/>
                    <a:t>Force motr</a:t>
                  </a:r>
                  <a:r>
                    <a:rPr lang="fr-FR" sz="1100" dirty="0"/>
                    <a:t>ice, </a:t>
                  </a:r>
                  <a:r>
                    <a:rPr lang="fr-FR" sz="1100" b="0" dirty="0"/>
                    <a:t>Force de frott</a:t>
                  </a:r>
                  <a:r>
                    <a:rPr lang="fr-FR" sz="1100" dirty="0"/>
                    <a:t>ement</a:t>
                  </a:r>
                </a:p>
                <a:p>
                  <a:pPr marL="269875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b="0" dirty="0"/>
                    <a:t>A</a:t>
                  </a:r>
                  <a:r>
                    <a:rPr lang="fr-FR" sz="1100" dirty="0"/>
                    <a:t>pplication du TRS sur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a14:m>
                  <a:r>
                    <a:rPr lang="fr-FR" sz="1100" b="0" dirty="0"/>
                    <a:t> </a:t>
                  </a:r>
                </a:p>
                <a:p>
                  <a:pPr marL="452438" lvl="2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/>
                    <a:t>Mouvement vers le </a:t>
                  </a:r>
                  <a:r>
                    <a:rPr lang="fr-FR" sz="1100" b="0" dirty="0"/>
                    <a:t>haut </a:t>
                  </a:r>
                  <a:r>
                    <a:rPr lang="fr-FR" sz="11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𝑀𝑔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fr-FR" sz="1100" dirty="0"/>
                </a:p>
                <a:p>
                  <a:pPr marL="452438" lvl="2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/>
                    <a:t>Mouvement vers le bas : (couple positif mais pas suffisant pour vaincre le poids):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𝑀𝑔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fr-FR" sz="1100" b="0" i="1" dirty="0"/>
                </a:p>
                <a:p>
                  <a:pPr marL="269875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b="0" dirty="0"/>
                    <a:t>Résolution </a:t>
                  </a:r>
                </a:p>
                <a:p>
                  <a:pPr marL="539750" lvl="3" indent="-171450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𝑀𝑔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𝑚𝑏</m:t>
                              </m:r>
                            </m:sub>
                          </m:sSub>
                        </m:num>
                        <m:den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a14:m>
                  <a:endParaRPr lang="fr-FR" sz="1100" b="0" i="1" dirty="0"/>
                </a:p>
                <a:p>
                  <a:pPr marL="539750" lvl="3" indent="-171450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𝑚𝑏</m:t>
                              </m:r>
                            </m:sub>
                          </m:sSub>
                        </m:num>
                        <m:den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012F2A82-D714-11B9-E01D-27E5EEADF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65" y="5851500"/>
                  <a:ext cx="3386669" cy="3308919"/>
                </a:xfrm>
                <a:prstGeom prst="rect">
                  <a:avLst/>
                </a:prstGeom>
                <a:blipFill>
                  <a:blip r:embed="rId9"/>
                  <a:stretch>
                    <a:fillRect l="-1622" t="-5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96DC588-C09D-AECE-F15D-2C35373CB3C5}"/>
                </a:ext>
              </a:extLst>
            </p:cNvPr>
            <p:cNvSpPr/>
            <p:nvPr/>
          </p:nvSpPr>
          <p:spPr>
            <a:xfrm rot="16200000">
              <a:off x="-1717917" y="7479002"/>
              <a:ext cx="3859860" cy="27023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Mesure de la masse de l’axe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1B51067F-84BE-FE1F-A931-3E65912FB725}"/>
                    </a:ext>
                  </a:extLst>
                </p:cNvPr>
                <p:cNvSpPr txBox="1"/>
                <p:nvPr/>
              </p:nvSpPr>
              <p:spPr>
                <a:xfrm>
                  <a:off x="3572930" y="6032884"/>
                  <a:ext cx="2821556" cy="30421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tx1"/>
                      </a:solidFill>
                    </a:rPr>
                    <a:t>Relation d’effort : </a:t>
                  </a:r>
                  <a14:m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𝑘𝑅</m:t>
                          </m:r>
                        </m:den>
                      </m:f>
                    </m:oMath>
                  </a14:m>
                  <a:r>
                    <a:rPr lang="fr-FR" sz="1100" dirty="0">
                      <a:solidFill>
                        <a:schemeClr val="tx1"/>
                      </a:solidFill>
                    </a:rPr>
                    <a:t> 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𝑘𝑖</m:t>
                      </m:r>
                    </m:oMath>
                  </a14:m>
                  <a:r>
                    <a:rPr lang="fr-FR" sz="1100" dirty="0">
                      <a:solidFill>
                        <a:schemeClr val="tx1"/>
                      </a:solidFill>
                    </a:rPr>
                    <a:t> (</a:t>
                  </a:r>
                  <a14:m>
                    <m:oMath xmlns:m="http://schemas.openxmlformats.org/officeDocument/2006/math">
                      <m:r>
                        <a:rPr lang="fr-FR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fr-FR" sz="1100" dirty="0">
                      <a:solidFill>
                        <a:schemeClr val="tx1"/>
                      </a:solidFill>
                    </a:rPr>
                    <a:t> : voir doc)</a:t>
                  </a:r>
                </a:p>
                <a:p>
                  <a:pPr marL="171450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tx1"/>
                      </a:solidFill>
                    </a:rPr>
                    <a:t>Mesures : </a:t>
                  </a:r>
                </a:p>
                <a:p>
                  <a:pPr marL="271463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tx1"/>
                      </a:solidFill>
                    </a:rPr>
                    <a:t>Mesures de courant</a:t>
                  </a:r>
                </a:p>
                <a:p>
                  <a:pPr marL="449263" lvl="2" indent="-84138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tx1"/>
                      </a:solidFill>
                    </a:rPr>
                    <a:t>Vers le bas : </a:t>
                  </a:r>
                </a:p>
                <a:p>
                  <a:pPr marL="627063" lvl="3" indent="-84138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a14:m>
                  <a:endParaRPr lang="fr-FR" sz="1100" dirty="0">
                    <a:solidFill>
                      <a:schemeClr val="tx1"/>
                    </a:solidFill>
                  </a:endParaRPr>
                </a:p>
                <a:p>
                  <a:pPr marL="627063" lvl="3" indent="-84138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𝑚𝑏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0331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Nm</m:t>
                      </m:r>
                    </m:oMath>
                  </a14:m>
                  <a:endParaRPr lang="fr-FR" sz="1100" b="0" i="0" dirty="0">
                    <a:solidFill>
                      <a:schemeClr val="tx1"/>
                    </a:solidFill>
                  </a:endParaRPr>
                </a:p>
                <a:p>
                  <a:pPr marL="627063" lvl="3" indent="-84138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𝑚𝑏</m:t>
                          </m:r>
                        </m:sub>
                      </m:sSub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31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79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a14:m>
                  <a:endParaRPr lang="fr-FR" sz="1100" dirty="0">
                    <a:solidFill>
                      <a:schemeClr val="tx1"/>
                    </a:solidFill>
                  </a:endParaRPr>
                </a:p>
                <a:p>
                  <a:pPr marL="449263" lvl="2" indent="-93663">
                    <a:buFont typeface="Wingdings" panose="05000000000000000000" pitchFamily="2" charset="2"/>
                    <a:buChar char="§"/>
                  </a:pPr>
                  <a:r>
                    <a:rPr lang="fr-FR" sz="1100" b="0" dirty="0">
                      <a:solidFill>
                        <a:schemeClr val="tx1"/>
                      </a:solidFill>
                    </a:rPr>
                    <a:t>Vers le haut : </a:t>
                  </a:r>
                </a:p>
                <a:p>
                  <a:pPr marL="627063" lvl="3" indent="-85725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a14:m>
                  <a:endParaRPr lang="fr-FR" sz="1100" b="0" i="0" dirty="0">
                    <a:solidFill>
                      <a:schemeClr val="tx1"/>
                    </a:solidFill>
                  </a:endParaRPr>
                </a:p>
                <a:p>
                  <a:pPr marL="627063" lvl="3" indent="-85725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0813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Nm</m:t>
                      </m:r>
                    </m:oMath>
                  </a14:m>
                  <a:endParaRPr lang="fr-FR" sz="1100" b="0" i="0" dirty="0">
                    <a:solidFill>
                      <a:schemeClr val="tx1"/>
                    </a:solidFill>
                  </a:endParaRPr>
                </a:p>
                <a:p>
                  <a:pPr marL="627063" lvl="3" indent="-85725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a14:m>
                  <a:endParaRPr lang="fr-FR" sz="1100" dirty="0">
                    <a:solidFill>
                      <a:schemeClr val="tx1"/>
                    </a:solidFill>
                  </a:endParaRPr>
                </a:p>
                <a:p>
                  <a:pPr marL="271463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tx1"/>
                      </a:solidFill>
                    </a:rPr>
                    <a:t>Analyse des mesures et résultats</a:t>
                  </a:r>
                  <a:endParaRPr lang="fr-FR" sz="1100" b="0" i="1" dirty="0">
                    <a:solidFill>
                      <a:schemeClr val="tx1"/>
                    </a:solidFill>
                  </a:endParaRPr>
                </a:p>
                <a:p>
                  <a:pPr marL="728663" lvl="2" indent="-171450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fr-F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𝟓𝟗</m:t>
                      </m:r>
                      <m:r>
                        <a:rPr lang="fr-F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1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𝐤𝐠</m:t>
                      </m:r>
                    </m:oMath>
                  </a14:m>
                  <a:endParaRPr lang="fr-FR" sz="1100" b="1" i="0" dirty="0">
                    <a:solidFill>
                      <a:srgbClr val="C00000"/>
                    </a:solidFill>
                  </a:endParaRPr>
                </a:p>
                <a:p>
                  <a:pPr marL="728663" lvl="2" indent="-171450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fr-F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fr-F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à </m:t>
                      </m:r>
                      <m:r>
                        <a:rPr lang="fr-F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𝟐𝟑</m:t>
                      </m:r>
                      <m:r>
                        <a:rPr lang="fr-F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1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</m:oMath>
                  </a14:m>
                  <a:r>
                    <a:rPr lang="fr-FR" sz="1100" b="1" dirty="0">
                      <a:solidFill>
                        <a:srgbClr val="C00000"/>
                      </a:solidFill>
                    </a:rPr>
                    <a:t> 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𝒓𝒎</m:t>
                          </m:r>
                        </m:sub>
                      </m:sSub>
                      <m:r>
                        <a:rPr lang="fr-F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sz="11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1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𝟎𝟐𝟒</m:t>
                      </m:r>
                      <m:r>
                        <a:rPr lang="fr-FR" sz="11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1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𝐍𝐦</m:t>
                      </m:r>
                    </m:oMath>
                  </a14:m>
                  <a:endParaRPr lang="ar-AE" sz="1100" b="1" dirty="0">
                    <a:solidFill>
                      <a:srgbClr val="C00000"/>
                    </a:solidFill>
                  </a:endParaRPr>
                </a:p>
                <a:p>
                  <a:pPr marL="171450" indent="-171450">
                    <a:buFont typeface="Wingdings" panose="05000000000000000000" pitchFamily="2" charset="2"/>
                    <a:buChar char="§"/>
                  </a:pPr>
                  <a:endParaRPr lang="fr-FR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1B51067F-84BE-FE1F-A931-3E65912FB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930" y="6032884"/>
                  <a:ext cx="2821556" cy="30421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CE522AE-F830-E002-5F21-08C8F96F3BD5}"/>
                </a:ext>
              </a:extLst>
            </p:cNvPr>
            <p:cNvSpPr/>
            <p:nvPr/>
          </p:nvSpPr>
          <p:spPr>
            <a:xfrm>
              <a:off x="347131" y="5684191"/>
              <a:ext cx="6053670" cy="385985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AD69DE5-8222-2B01-0AB9-53164A007E14}"/>
              </a:ext>
            </a:extLst>
          </p:cNvPr>
          <p:cNvSpPr/>
          <p:nvPr/>
        </p:nvSpPr>
        <p:spPr>
          <a:xfrm rot="16200000">
            <a:off x="-1618085" y="3565634"/>
            <a:ext cx="3660191" cy="27023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Modélisation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DAEAA05-081F-147C-FAF2-2D886C051DBC}"/>
              </a:ext>
            </a:extLst>
          </p:cNvPr>
          <p:cNvSpPr/>
          <p:nvPr/>
        </p:nvSpPr>
        <p:spPr>
          <a:xfrm>
            <a:off x="347129" y="1870658"/>
            <a:ext cx="6053671" cy="36601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ligne, diagramme, texte, Tracé&#10;&#10;Description générée automatiquement">
            <a:extLst>
              <a:ext uri="{FF2B5EF4-FFF2-40B4-BE49-F238E27FC236}">
                <a16:creationId xmlns:a16="http://schemas.microsoft.com/office/drawing/2014/main" id="{C471BC9D-F342-A3C4-8E16-07E755D816A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t="10282" r="8390" b="6325"/>
          <a:stretch/>
        </p:blipFill>
        <p:spPr>
          <a:xfrm>
            <a:off x="10816707" y="6865065"/>
            <a:ext cx="1908000" cy="1439591"/>
          </a:xfrm>
          <a:prstGeom prst="rect">
            <a:avLst/>
          </a:prstGeom>
        </p:spPr>
      </p:pic>
      <p:pic>
        <p:nvPicPr>
          <p:cNvPr id="8" name="Image 7" descr="Une image contenant ligne, diagramme, texte, Tracé&#10;&#10;Description générée automatiquement">
            <a:extLst>
              <a:ext uri="{FF2B5EF4-FFF2-40B4-BE49-F238E27FC236}">
                <a16:creationId xmlns:a16="http://schemas.microsoft.com/office/drawing/2014/main" id="{E8993F76-2D72-264D-A4F3-D0CCCFA76F8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" t="11190" r="7825" b="5418"/>
          <a:stretch/>
        </p:blipFill>
        <p:spPr>
          <a:xfrm>
            <a:off x="6834755" y="6888106"/>
            <a:ext cx="1908000" cy="1393508"/>
          </a:xfrm>
          <a:prstGeom prst="rect">
            <a:avLst/>
          </a:prstGeom>
        </p:spPr>
      </p:pic>
      <p:pic>
        <p:nvPicPr>
          <p:cNvPr id="10" name="Image 9" descr="Une image contenant ligne, texte, Tracé, diagramme&#10;&#10;Description générée automatiquement">
            <a:extLst>
              <a:ext uri="{FF2B5EF4-FFF2-40B4-BE49-F238E27FC236}">
                <a16:creationId xmlns:a16="http://schemas.microsoft.com/office/drawing/2014/main" id="{E05266A5-4CD8-6B89-BEB2-CA7E3B05B3D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7" t="11040" r="9544" b="5568"/>
          <a:stretch/>
        </p:blipFill>
        <p:spPr>
          <a:xfrm>
            <a:off x="8825731" y="6866498"/>
            <a:ext cx="1908000" cy="1436725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278D3A6A-8E2C-3AFE-6AF4-1F14E36F5333}"/>
              </a:ext>
            </a:extLst>
          </p:cNvPr>
          <p:cNvGrpSpPr/>
          <p:nvPr/>
        </p:nvGrpSpPr>
        <p:grpSpPr>
          <a:xfrm>
            <a:off x="6959598" y="8463582"/>
            <a:ext cx="1503371" cy="978868"/>
            <a:chOff x="6959599" y="6202040"/>
            <a:chExt cx="1456216" cy="948165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DA136697-D0E0-BD74-46FD-BC9FAE51F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959599" y="6202040"/>
              <a:ext cx="1456216" cy="948165"/>
            </a:xfrm>
            <a:prstGeom prst="rect">
              <a:avLst/>
            </a:prstGeom>
          </p:spPr>
        </p:pic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8A737C3-3259-802F-151B-78DB8C528E23}"/>
                </a:ext>
              </a:extLst>
            </p:cNvPr>
            <p:cNvCxnSpPr/>
            <p:nvPr/>
          </p:nvCxnSpPr>
          <p:spPr>
            <a:xfrm>
              <a:off x="7162800" y="6824133"/>
              <a:ext cx="95400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9508CD2-635B-9910-CE18-A2005594B81B}"/>
                </a:ext>
              </a:extLst>
            </p:cNvPr>
            <p:cNvCxnSpPr>
              <a:cxnSpLocks/>
            </p:cNvCxnSpPr>
            <p:nvPr/>
          </p:nvCxnSpPr>
          <p:spPr>
            <a:xfrm>
              <a:off x="8115300" y="6824133"/>
              <a:ext cx="0" cy="23283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1A47990B-E936-BACD-B4A8-D9210ACD3E7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76410" y="3526774"/>
            <a:ext cx="3333719" cy="1940912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9503F55D-7FAE-AD54-36CF-50A424D81D64}"/>
              </a:ext>
            </a:extLst>
          </p:cNvPr>
          <p:cNvGrpSpPr/>
          <p:nvPr/>
        </p:nvGrpSpPr>
        <p:grpSpPr>
          <a:xfrm>
            <a:off x="6511993" y="1876893"/>
            <a:ext cx="6212714" cy="3644432"/>
            <a:chOff x="76894" y="5684191"/>
            <a:chExt cx="6323907" cy="38598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5BAB31A8-A494-A862-CBEC-A6AC2F5E92AE}"/>
                    </a:ext>
                  </a:extLst>
                </p:cNvPr>
                <p:cNvSpPr txBox="1"/>
                <p:nvPr/>
              </p:nvSpPr>
              <p:spPr>
                <a:xfrm>
                  <a:off x="364065" y="5851500"/>
                  <a:ext cx="6032166" cy="146750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>
                  <a:spAutoFit/>
                </a:bodyPr>
                <a:lstStyle/>
                <a:p>
                  <a:r>
                    <a:rPr lang="fr-FR" sz="11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Idée principale</a:t>
                  </a:r>
                </a:p>
                <a:p>
                  <a:pPr marL="171450" indent="-171450">
                    <a:buFont typeface="Wingdings" panose="05000000000000000000" pitchFamily="2" charset="2"/>
                    <a:buChar char="§"/>
                  </a:pPr>
                  <a:r>
                    <a:rPr lang="fr-FR" sz="11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Le TEC donne :</a:t>
                  </a:r>
                  <a:r>
                    <a:rPr lang="fr-FR" sz="1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𝑔𝑘𝑅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fr-FR" sz="1100" i="1" dirty="0"/>
                    <a:t>. </a:t>
                  </a:r>
                  <a:r>
                    <a:rPr lang="fr-FR" sz="1100" dirty="0"/>
                    <a:t>Si on connait le terme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fr-F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𝑔𝑘𝑅</m:t>
                      </m:r>
                    </m:oMath>
                  </a14:m>
                  <a:r>
                    <a:rPr lang="fr-FR" sz="1100" dirty="0"/>
                    <a:t>, en régime permanent (à vitesse constante), on 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fr-F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𝑔𝑘𝑅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endParaRPr lang="fr-FR" sz="1100" dirty="0"/>
                </a:p>
                <a:p>
                  <a:pPr marL="171450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/>
                    <a:t>Protocole expérimental : </a:t>
                  </a:r>
                </a:p>
                <a:p>
                  <a:pPr marL="269875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/>
                    <a:t>Pour plusieurs vitesses (commande : asservissement de vitesse) on mesure le courant en régime permanent. </a:t>
                  </a:r>
                </a:p>
                <a:p>
                  <a:pPr marL="269875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/>
                    <a:t>A l’aide de la constante de couple on trace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fr-FR" sz="1100" dirty="0"/>
                    <a:t> en fonction de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lang="fr-FR" sz="1100" dirty="0"/>
                </a:p>
                <a:p>
                  <a:pPr marL="269875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En fonction de l’allure de la courbe, on en déduit un modèle de frottement.</a:t>
                  </a:r>
                  <a:endParaRPr lang="fr-FR" sz="1100" dirty="0"/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5BAB31A8-A494-A862-CBEC-A6AC2F5E9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65" y="5851500"/>
                  <a:ext cx="6032166" cy="1467509"/>
                </a:xfrm>
                <a:prstGeom prst="rect">
                  <a:avLst/>
                </a:prstGeom>
                <a:blipFill>
                  <a:blip r:embed="rId16"/>
                  <a:stretch>
                    <a:fillRect l="-926" t="-1322" r="-720" b="-837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22E13D-161B-39F8-1356-C7272E51EA12}"/>
                </a:ext>
              </a:extLst>
            </p:cNvPr>
            <p:cNvSpPr/>
            <p:nvPr/>
          </p:nvSpPr>
          <p:spPr>
            <a:xfrm rot="16200000">
              <a:off x="-1717917" y="7479002"/>
              <a:ext cx="3859860" cy="27023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Détermination du modèle de frottement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A0DA5E-24F4-8AD6-B73B-D217A2F07510}"/>
                </a:ext>
              </a:extLst>
            </p:cNvPr>
            <p:cNvSpPr/>
            <p:nvPr/>
          </p:nvSpPr>
          <p:spPr>
            <a:xfrm>
              <a:off x="347131" y="5684191"/>
              <a:ext cx="6053670" cy="38598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C371C95E-ADFF-BBF1-8D6F-8302EA130210}"/>
              </a:ext>
            </a:extLst>
          </p:cNvPr>
          <p:cNvSpPr/>
          <p:nvPr/>
        </p:nvSpPr>
        <p:spPr>
          <a:xfrm>
            <a:off x="10390061" y="4346060"/>
            <a:ext cx="296334" cy="2032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24E87C9-DEFB-BD25-FAE8-49DE8E9FE324}"/>
                  </a:ext>
                </a:extLst>
              </p:cNvPr>
              <p:cNvSpPr txBox="1"/>
              <p:nvPr/>
            </p:nvSpPr>
            <p:spPr>
              <a:xfrm>
                <a:off x="10744854" y="4117089"/>
                <a:ext cx="1921280" cy="66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solidFill>
                      <a:srgbClr val="C00000"/>
                    </a:solidFill>
                  </a:rPr>
                  <a:t>Choix : Couple de frottement contant.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sz="1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=±</m:t>
                    </m:r>
                    <m:r>
                      <a:rPr lang="fr-FR" sz="1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sz="1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0327</m:t>
                    </m:r>
                    <m:r>
                      <a:rPr lang="fr-FR" sz="1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fr-FR" sz="12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24E87C9-DEFB-BD25-FAE8-49DE8E9FE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854" y="4117089"/>
                <a:ext cx="1921280" cy="661143"/>
              </a:xfrm>
              <a:prstGeom prst="rect">
                <a:avLst/>
              </a:prstGeom>
              <a:blipFill>
                <a:blip r:embed="rId17"/>
                <a:stretch>
                  <a:fillRect l="-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e 22">
            <a:extLst>
              <a:ext uri="{FF2B5EF4-FFF2-40B4-BE49-F238E27FC236}">
                <a16:creationId xmlns:a16="http://schemas.microsoft.com/office/drawing/2014/main" id="{A7C41BEC-E64C-6141-146E-5F2DDBE79825}"/>
              </a:ext>
            </a:extLst>
          </p:cNvPr>
          <p:cNvGrpSpPr/>
          <p:nvPr/>
        </p:nvGrpSpPr>
        <p:grpSpPr>
          <a:xfrm>
            <a:off x="6517644" y="5679295"/>
            <a:ext cx="6323907" cy="3859860"/>
            <a:chOff x="76894" y="5684191"/>
            <a:chExt cx="6323907" cy="38598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B97BFCE-F04D-FB7C-D735-E8ADA94306FA}"/>
                    </a:ext>
                  </a:extLst>
                </p:cNvPr>
                <p:cNvSpPr txBox="1"/>
                <p:nvPr/>
              </p:nvSpPr>
              <p:spPr>
                <a:xfrm>
                  <a:off x="364065" y="5743550"/>
                  <a:ext cx="5835916" cy="108836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>
                  <a:spAutoFit/>
                </a:bodyPr>
                <a:lstStyle/>
                <a:p>
                  <a:r>
                    <a:rPr lang="fr-FR" sz="11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Tracer d’un profil de vitesse </a:t>
                  </a:r>
                </a:p>
                <a:p>
                  <a:pPr marL="171450" indent="-171450">
                    <a:buFont typeface="Wingdings" panose="05000000000000000000" pitchFamily="2" charset="2"/>
                    <a:buChar char="q"/>
                  </a:pPr>
                  <a:r>
                    <a:rPr lang="fr-FR" sz="11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Sens : Montée</a:t>
                  </a:r>
                </a:p>
                <a:p>
                  <a:pPr marL="171450" indent="-171450">
                    <a:buFont typeface="Wingdings" panose="05000000000000000000" pitchFamily="2" charset="2"/>
                    <a:buChar char="q"/>
                  </a:pPr>
                  <a:r>
                    <a:rPr lang="fr-FR" sz="11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Masses supplémentaires : 3 kg</a:t>
                  </a:r>
                </a:p>
                <a:p>
                  <a:pPr marL="171450" indent="-171450">
                    <a:buFont typeface="Wingdings" panose="05000000000000000000" pitchFamily="2" charset="2"/>
                    <a:buChar char="q"/>
                  </a:pPr>
                  <a:r>
                    <a:rPr lang="fr-FR" sz="11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Distance : 300 mm</a:t>
                  </a:r>
                </a:p>
                <a:p>
                  <a:pPr marL="171450" indent="-171450">
                    <a:buFont typeface="Wingdings" panose="05000000000000000000" pitchFamily="2" charset="2"/>
                    <a:buChar char="q"/>
                  </a:pPr>
                  <a:r>
                    <a:rPr lang="fr-FR" sz="11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Vitesse moteur : </a:t>
                  </a:r>
                  <a14:m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𝟑𝟎𝟎𝟎</m:t>
                      </m:r>
                      <m:r>
                        <a:rPr lang="fr-FR" sz="11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1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𝐭𝐫</m:t>
                      </m:r>
                      <m:r>
                        <m:rPr>
                          <m:lit/>
                        </m:rPr>
                        <a:rPr lang="fr-FR" sz="11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11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𝐦𝐢𝐧</m:t>
                      </m:r>
                    </m:oMath>
                  </a14:m>
                  <a:endParaRPr lang="fr-FR" sz="11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  <a:p>
                  <a:pPr marL="171450" indent="-171450">
                    <a:buFont typeface="Wingdings" panose="05000000000000000000" pitchFamily="2" charset="2"/>
                    <a:buChar char="q"/>
                  </a:pPr>
                  <a:r>
                    <a:rPr lang="fr-FR" sz="11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Accélération moteur :  20 000 tr/min/s</a:t>
                  </a:r>
                </a:p>
              </p:txBody>
            </p:sp>
          </mc:Choice>
          <mc:Fallback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B97BFCE-F04D-FB7C-D735-E8ADA9430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65" y="5743550"/>
                  <a:ext cx="5835916" cy="1088366"/>
                </a:xfrm>
                <a:prstGeom prst="rect">
                  <a:avLst/>
                </a:prstGeom>
                <a:blipFill>
                  <a:blip r:embed="rId18"/>
                  <a:stretch>
                    <a:fillRect l="-835" t="-1117" b="-39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553133-822E-CD3B-F595-B093D2D4B17D}"/>
                </a:ext>
              </a:extLst>
            </p:cNvPr>
            <p:cNvSpPr/>
            <p:nvPr/>
          </p:nvSpPr>
          <p:spPr>
            <a:xfrm rot="16200000">
              <a:off x="-1717917" y="7479002"/>
              <a:ext cx="3859860" cy="27023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Validation du choix du moteur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7556252-70BE-A442-0454-0449B2D319A5}"/>
                </a:ext>
              </a:extLst>
            </p:cNvPr>
            <p:cNvSpPr/>
            <p:nvPr/>
          </p:nvSpPr>
          <p:spPr>
            <a:xfrm>
              <a:off x="347131" y="5684191"/>
              <a:ext cx="6053670" cy="385985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D9C973BB-9243-A8B0-8C4D-CA4AECF13DC3}"/>
              </a:ext>
            </a:extLst>
          </p:cNvPr>
          <p:cNvSpPr/>
          <p:nvPr/>
        </p:nvSpPr>
        <p:spPr>
          <a:xfrm>
            <a:off x="8594588" y="8798770"/>
            <a:ext cx="296334" cy="2032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FDB425A-D7BA-DFDB-EBD2-4F500C0FB1E8}"/>
              </a:ext>
            </a:extLst>
          </p:cNvPr>
          <p:cNvSpPr txBox="1"/>
          <p:nvPr/>
        </p:nvSpPr>
        <p:spPr>
          <a:xfrm>
            <a:off x="8927864" y="8303223"/>
            <a:ext cx="3633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900" dirty="0">
                <a:solidFill>
                  <a:srgbClr val="C00000"/>
                </a:solidFill>
              </a:rPr>
              <a:t>Puissance maximale en régime transitoire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fr-FR" sz="900" dirty="0">
                <a:solidFill>
                  <a:srgbClr val="C00000"/>
                </a:solidFill>
              </a:rPr>
              <a:t>Expérimental : </a:t>
            </a:r>
            <a:r>
              <a:rPr lang="fr-FR" sz="800" dirty="0">
                <a:solidFill>
                  <a:srgbClr val="C00000"/>
                </a:solidFill>
              </a:rPr>
              <a:t>40</a:t>
            </a:r>
            <a:r>
              <a:rPr lang="fr-FR" sz="900" dirty="0">
                <a:solidFill>
                  <a:srgbClr val="C00000"/>
                </a:solidFill>
              </a:rPr>
              <a:t> W,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fr-FR" sz="900" dirty="0">
                <a:solidFill>
                  <a:srgbClr val="C00000"/>
                </a:solidFill>
              </a:rPr>
              <a:t>Simulation 52 W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fr-FR" sz="900" dirty="0">
                <a:solidFill>
                  <a:srgbClr val="C00000"/>
                </a:solidFill>
              </a:rPr>
              <a:t>Moteur : 150 W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900" dirty="0">
                <a:solidFill>
                  <a:srgbClr val="C00000"/>
                </a:solidFill>
              </a:rPr>
              <a:t>Puissance maximale en régime permanent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fr-FR" sz="900" dirty="0">
                <a:solidFill>
                  <a:srgbClr val="C00000"/>
                </a:solidFill>
              </a:rPr>
              <a:t>Expérimental : 40 W,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fr-FR" sz="900" dirty="0">
                <a:solidFill>
                  <a:srgbClr val="C00000"/>
                </a:solidFill>
              </a:rPr>
              <a:t>Simulation 40 W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fr-FR" sz="900" dirty="0">
                <a:solidFill>
                  <a:srgbClr val="C00000"/>
                </a:solidFill>
              </a:rPr>
              <a:t>Moteur : dans la zone de fonctionnement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6B69B27-7AD6-24FD-FCCD-AD5F47907DC4}"/>
              </a:ext>
            </a:extLst>
          </p:cNvPr>
          <p:cNvSpPr txBox="1"/>
          <p:nvPr/>
        </p:nvSpPr>
        <p:spPr>
          <a:xfrm>
            <a:off x="8742755" y="787238"/>
            <a:ext cx="40588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Lien </a:t>
            </a:r>
            <a:r>
              <a:rPr lang="fr-FR" sz="1400" dirty="0" err="1"/>
              <a:t>Capytale</a:t>
            </a:r>
            <a:endParaRPr lang="fr-FR" sz="1400" dirty="0"/>
          </a:p>
          <a:p>
            <a:r>
              <a:rPr lang="fr-FR" sz="1400" dirty="0">
                <a:hlinkClick r:id="rId19"/>
              </a:rPr>
              <a:t>https://capytale2.ac-paris.fr/web/c/ef3f-2851115</a:t>
            </a:r>
            <a:endParaRPr lang="fr-FR" sz="1400" dirty="0"/>
          </a:p>
        </p:txBody>
      </p:sp>
      <p:pic>
        <p:nvPicPr>
          <p:cNvPr id="1026" name="Picture 2" descr="Scan me!">
            <a:extLst>
              <a:ext uri="{FF2B5EF4-FFF2-40B4-BE49-F238E27FC236}">
                <a16:creationId xmlns:a16="http://schemas.microsoft.com/office/drawing/2014/main" id="{7B31280C-EBA7-4D06-4023-262902944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1947214" y="14186"/>
            <a:ext cx="854386" cy="85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574</Words>
  <Application>Microsoft Office PowerPoint</Application>
  <PresentationFormat>A3 (297 x 420 mm)</PresentationFormat>
  <Paragraphs>75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Arial</vt:lpstr>
      <vt:lpstr>Cambria Math</vt:lpstr>
      <vt:lpstr>Wingdings</vt:lpstr>
      <vt:lpstr>Thème Office</vt:lpstr>
      <vt:lpstr>Validation du moteur du CoMAX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74</cp:revision>
  <dcterms:created xsi:type="dcterms:W3CDTF">2023-03-22T10:05:05Z</dcterms:created>
  <dcterms:modified xsi:type="dcterms:W3CDTF">2024-02-06T21:11:58Z</dcterms:modified>
</cp:coreProperties>
</file>