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444" y="-3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01/02/2024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700464" y="338877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chemeClr val="tx2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chemeClr val="tx2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541681" y="327058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627533" y="439677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672533" y="444317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767706" y="431642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706" y="4316422"/>
                <a:ext cx="281423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771533" y="33209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33" y="3320957"/>
                <a:ext cx="283091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748214" y="39770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14" y="3977099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-152753" y="3604125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408685" y="3967036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85" y="3967036"/>
                <a:ext cx="146322" cy="215444"/>
              </a:xfrm>
              <a:prstGeom prst="rect">
                <a:avLst/>
              </a:prstGeom>
              <a:blipFill>
                <a:blip r:embed="rId5"/>
                <a:stretch>
                  <a:fillRect l="-29167" r="-25000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65">
            <a:extLst>
              <a:ext uri="{FF2B5EF4-FFF2-40B4-BE49-F238E27FC236}">
                <a16:creationId xmlns:a16="http://schemas.microsoft.com/office/drawing/2014/main" id="{809D21E0-411A-3FF6-8367-B0E803B610BF}"/>
              </a:ext>
            </a:extLst>
          </p:cNvPr>
          <p:cNvGrpSpPr/>
          <p:nvPr/>
        </p:nvGrpSpPr>
        <p:grpSpPr>
          <a:xfrm>
            <a:off x="56442" y="1451202"/>
            <a:ext cx="1589627" cy="1653979"/>
            <a:chOff x="1161183" y="1591371"/>
            <a:chExt cx="1589627" cy="1653979"/>
          </a:xfrm>
        </p:grpSpPr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DB4A4E84-C14F-4D8A-6DC8-DC206A955973}"/>
                </a:ext>
              </a:extLst>
            </p:cNvPr>
            <p:cNvSpPr/>
            <p:nvPr/>
          </p:nvSpPr>
          <p:spPr>
            <a:xfrm>
              <a:off x="1437625" y="2540003"/>
              <a:ext cx="87434" cy="340082"/>
            </a:xfrm>
            <a:custGeom>
              <a:avLst/>
              <a:gdLst>
                <a:gd name="connsiteX0" fmla="*/ 94452 w 94452"/>
                <a:gd name="connsiteY0" fmla="*/ 16701 h 357869"/>
                <a:gd name="connsiteX1" fmla="*/ 9785 w 94452"/>
                <a:gd name="connsiteY1" fmla="*/ 16701 h 357869"/>
                <a:gd name="connsiteX2" fmla="*/ 35185 w 94452"/>
                <a:gd name="connsiteY2" fmla="*/ 190268 h 357869"/>
                <a:gd name="connsiteX3" fmla="*/ 1318 w 94452"/>
                <a:gd name="connsiteY3" fmla="*/ 308801 h 357869"/>
                <a:gd name="connsiteX4" fmla="*/ 90218 w 94452"/>
                <a:gd name="connsiteY4" fmla="*/ 338434 h 357869"/>
                <a:gd name="connsiteX0" fmla="*/ 94452 w 99743"/>
                <a:gd name="connsiteY0" fmla="*/ 16701 h 372260"/>
                <a:gd name="connsiteX1" fmla="*/ 9785 w 99743"/>
                <a:gd name="connsiteY1" fmla="*/ 16701 h 372260"/>
                <a:gd name="connsiteX2" fmla="*/ 35185 w 99743"/>
                <a:gd name="connsiteY2" fmla="*/ 190268 h 372260"/>
                <a:gd name="connsiteX3" fmla="*/ 1318 w 99743"/>
                <a:gd name="connsiteY3" fmla="*/ 308801 h 372260"/>
                <a:gd name="connsiteX4" fmla="*/ 99743 w 99743"/>
                <a:gd name="connsiteY4" fmla="*/ 355897 h 372260"/>
                <a:gd name="connsiteX0" fmla="*/ 94452 w 99743"/>
                <a:gd name="connsiteY0" fmla="*/ 16701 h 359218"/>
                <a:gd name="connsiteX1" fmla="*/ 9785 w 99743"/>
                <a:gd name="connsiteY1" fmla="*/ 16701 h 359218"/>
                <a:gd name="connsiteX2" fmla="*/ 35185 w 99743"/>
                <a:gd name="connsiteY2" fmla="*/ 190268 h 359218"/>
                <a:gd name="connsiteX3" fmla="*/ 1318 w 99743"/>
                <a:gd name="connsiteY3" fmla="*/ 308801 h 359218"/>
                <a:gd name="connsiteX4" fmla="*/ 99743 w 99743"/>
                <a:gd name="connsiteY4" fmla="*/ 355897 h 359218"/>
                <a:gd name="connsiteX0" fmla="*/ 87277 w 92568"/>
                <a:gd name="connsiteY0" fmla="*/ 16701 h 355897"/>
                <a:gd name="connsiteX1" fmla="*/ 2610 w 92568"/>
                <a:gd name="connsiteY1" fmla="*/ 16701 h 355897"/>
                <a:gd name="connsiteX2" fmla="*/ 28010 w 92568"/>
                <a:gd name="connsiteY2" fmla="*/ 190268 h 355897"/>
                <a:gd name="connsiteX3" fmla="*/ 92568 w 92568"/>
                <a:gd name="connsiteY3" fmla="*/ 355897 h 355897"/>
                <a:gd name="connsiteX0" fmla="*/ 87277 w 92568"/>
                <a:gd name="connsiteY0" fmla="*/ 16701 h 356668"/>
                <a:gd name="connsiteX1" fmla="*/ 2610 w 92568"/>
                <a:gd name="connsiteY1" fmla="*/ 16701 h 356668"/>
                <a:gd name="connsiteX2" fmla="*/ 28010 w 92568"/>
                <a:gd name="connsiteY2" fmla="*/ 190268 h 356668"/>
                <a:gd name="connsiteX3" fmla="*/ 92568 w 92568"/>
                <a:gd name="connsiteY3" fmla="*/ 355897 h 356668"/>
                <a:gd name="connsiteX0" fmla="*/ 78413 w 83704"/>
                <a:gd name="connsiteY0" fmla="*/ 0 h 339967"/>
                <a:gd name="connsiteX1" fmla="*/ 19146 w 83704"/>
                <a:gd name="connsiteY1" fmla="*/ 173567 h 339967"/>
                <a:gd name="connsiteX2" fmla="*/ 83704 w 83704"/>
                <a:gd name="connsiteY2" fmla="*/ 339196 h 339967"/>
                <a:gd name="connsiteX0" fmla="*/ 78413 w 83704"/>
                <a:gd name="connsiteY0" fmla="*/ 23 h 339990"/>
                <a:gd name="connsiteX1" fmla="*/ 19146 w 83704"/>
                <a:gd name="connsiteY1" fmla="*/ 173590 h 339990"/>
                <a:gd name="connsiteX2" fmla="*/ 83704 w 83704"/>
                <a:gd name="connsiteY2" fmla="*/ 339219 h 339990"/>
                <a:gd name="connsiteX0" fmla="*/ 82143 w 87434"/>
                <a:gd name="connsiteY0" fmla="*/ 27 h 340111"/>
                <a:gd name="connsiteX1" fmla="*/ 22876 w 87434"/>
                <a:gd name="connsiteY1" fmla="*/ 173594 h 340111"/>
                <a:gd name="connsiteX2" fmla="*/ 87434 w 87434"/>
                <a:gd name="connsiteY2" fmla="*/ 339223 h 34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34" h="340111">
                  <a:moveTo>
                    <a:pt x="82143" y="27"/>
                  </a:moveTo>
                  <a:cubicBezTo>
                    <a:pt x="-31804" y="-1913"/>
                    <a:pt x="18996" y="99599"/>
                    <a:pt x="22876" y="173594"/>
                  </a:cubicBezTo>
                  <a:cubicBezTo>
                    <a:pt x="26756" y="247589"/>
                    <a:pt x="-62540" y="350754"/>
                    <a:pt x="87434" y="339223"/>
                  </a:cubicBezTo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248C9AD-2D8E-B6AF-E709-455BCC45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365" y="2149506"/>
              <a:ext cx="0" cy="8798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8D468F2C-865A-10A9-68E8-E2982151A772}"/>
                </a:ext>
              </a:extLst>
            </p:cNvPr>
            <p:cNvGrpSpPr/>
            <p:nvPr/>
          </p:nvGrpSpPr>
          <p:grpSpPr>
            <a:xfrm>
              <a:off x="1695365" y="2476782"/>
              <a:ext cx="180000" cy="463550"/>
              <a:chOff x="1695365" y="2476782"/>
              <a:chExt cx="180000" cy="4635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D45A77-4D7F-5C25-4334-D807EB9A7EE3}"/>
                  </a:ext>
                </a:extLst>
              </p:cNvPr>
              <p:cNvSpPr/>
              <p:nvPr/>
            </p:nvSpPr>
            <p:spPr>
              <a:xfrm>
                <a:off x="1695365" y="2528557"/>
                <a:ext cx="180000" cy="36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EEC744-2412-D201-B5B6-EC40B2156C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476782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6921B28-74E7-E081-9AAC-4B1FE7FB6A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940332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8EF7846-8E82-0500-A3A1-D935E480D0E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790445" y="1789506"/>
              <a:ext cx="0" cy="72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583C161-AB69-6E76-CF41-A65A6A0D1D98}"/>
                </a:ext>
              </a:extLst>
            </p:cNvPr>
            <p:cNvGrpSpPr/>
            <p:nvPr/>
          </p:nvGrpSpPr>
          <p:grpSpPr>
            <a:xfrm rot="5400000">
              <a:off x="2060445" y="1697077"/>
              <a:ext cx="180000" cy="463550"/>
              <a:chOff x="1695365" y="2476782"/>
              <a:chExt cx="180000" cy="46355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F2741-B3A2-E7AC-489F-DE8B2B2BF74C}"/>
                  </a:ext>
                </a:extLst>
              </p:cNvPr>
              <p:cNvSpPr/>
              <p:nvPr/>
            </p:nvSpPr>
            <p:spPr>
              <a:xfrm>
                <a:off x="1695365" y="2528557"/>
                <a:ext cx="180000" cy="360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B7C6361-3047-EA7F-D0AD-E205C7122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476782"/>
                <a:ext cx="18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1407E603-118D-C1C4-1685-2242E8B70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940332"/>
                <a:ext cx="18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50A7EBC-8D1C-98A0-52A0-0994C5BA9550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2150445" y="2018852"/>
              <a:ext cx="0" cy="14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D774CA12-3005-7A68-E0E6-F11A8209985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10" y="1924438"/>
              <a:ext cx="90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89D243B-C8B8-55AE-DDE0-7A695E857E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6675" y="2393337"/>
              <a:ext cx="948270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8FCBD0C-2948-7D29-7A8A-6DB125267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365" y="2704606"/>
              <a:ext cx="18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E960C23-4C27-2789-6CF8-B295304F5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9430" y="2528557"/>
              <a:ext cx="0" cy="36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1416369-F85B-342E-C55C-A44913EE511E}"/>
                </a:ext>
              </a:extLst>
            </p:cNvPr>
            <p:cNvSpPr/>
            <p:nvPr/>
          </p:nvSpPr>
          <p:spPr>
            <a:xfrm>
              <a:off x="1161183" y="2596606"/>
              <a:ext cx="216000" cy="2160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B770764-F9B7-5A46-D235-D1A70332491C}"/>
                </a:ext>
              </a:extLst>
            </p:cNvPr>
            <p:cNvSpPr/>
            <p:nvPr/>
          </p:nvSpPr>
          <p:spPr>
            <a:xfrm>
              <a:off x="1677365" y="3029350"/>
              <a:ext cx="216000" cy="2160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b="1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A348A00-8B87-CC9C-21B9-184EFBBC173F}"/>
                </a:ext>
              </a:extLst>
            </p:cNvPr>
            <p:cNvSpPr/>
            <p:nvPr/>
          </p:nvSpPr>
          <p:spPr>
            <a:xfrm>
              <a:off x="2454362" y="1591371"/>
              <a:ext cx="216000" cy="216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b="1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FFEFEBCF-3336-2A54-B53B-10224440B061}"/>
              </a:ext>
            </a:extLst>
          </p:cNvPr>
          <p:cNvGrpSpPr/>
          <p:nvPr/>
        </p:nvGrpSpPr>
        <p:grpSpPr>
          <a:xfrm>
            <a:off x="700464" y="4794163"/>
            <a:ext cx="1080000" cy="1080000"/>
            <a:chOff x="10419453" y="930257"/>
            <a:chExt cx="1080000" cy="10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4972532F-5D1B-D45A-E324-18DFB1F9909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84FFBC89-74A1-858F-8FFC-11F632F01F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BDF9F91F-154D-D9F5-CAD4-F2A8B5C2E64A}"/>
              </a:ext>
            </a:extLst>
          </p:cNvPr>
          <p:cNvGrpSpPr/>
          <p:nvPr/>
        </p:nvGrpSpPr>
        <p:grpSpPr>
          <a:xfrm rot="20700000">
            <a:off x="541681" y="4675976"/>
            <a:ext cx="1080000" cy="1080000"/>
            <a:chOff x="10419453" y="930257"/>
            <a:chExt cx="1080000" cy="1080000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808230A-9CFC-2B18-F4D7-8C5CB02CAF1B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74061F5-A427-427C-0133-AD2412C2B5C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Ellipse 72">
            <a:extLst>
              <a:ext uri="{FF2B5EF4-FFF2-40B4-BE49-F238E27FC236}">
                <a16:creationId xmlns:a16="http://schemas.microsoft.com/office/drawing/2014/main" id="{1CEF30F3-2B49-1732-5534-FF66A795E775}"/>
              </a:ext>
            </a:extLst>
          </p:cNvPr>
          <p:cNvSpPr/>
          <p:nvPr/>
        </p:nvSpPr>
        <p:spPr>
          <a:xfrm>
            <a:off x="627533" y="580216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978D3F8-1ECD-2C7B-8A37-5DA37EB7D908}"/>
              </a:ext>
            </a:extLst>
          </p:cNvPr>
          <p:cNvSpPr/>
          <p:nvPr/>
        </p:nvSpPr>
        <p:spPr>
          <a:xfrm>
            <a:off x="672533" y="5848567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39BE50E-16A2-211F-81FE-5569D94FFF98}"/>
                  </a:ext>
                </a:extLst>
              </p:cNvPr>
              <p:cNvSpPr txBox="1"/>
              <p:nvPr/>
            </p:nvSpPr>
            <p:spPr>
              <a:xfrm>
                <a:off x="544587" y="604395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39BE50E-16A2-211F-81FE-5569D94FF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7" y="6043959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44FDC38-B9FB-2E4E-A9B8-206DF68728A9}"/>
                  </a:ext>
                </a:extLst>
              </p:cNvPr>
              <p:cNvSpPr txBox="1"/>
              <p:nvPr/>
            </p:nvSpPr>
            <p:spPr>
              <a:xfrm>
                <a:off x="771533" y="4726348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44FDC38-B9FB-2E4E-A9B8-206DF687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33" y="4726348"/>
                <a:ext cx="261482" cy="276999"/>
              </a:xfrm>
              <a:prstGeom prst="rect">
                <a:avLst/>
              </a:prstGeom>
              <a:blipFill>
                <a:blip r:embed="rId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153EC23-4AF3-F118-A9CE-4E66312EBD76}"/>
                  </a:ext>
                </a:extLst>
              </p:cNvPr>
              <p:cNvSpPr txBox="1"/>
              <p:nvPr/>
            </p:nvSpPr>
            <p:spPr>
              <a:xfrm>
                <a:off x="1748214" y="538249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153EC23-4AF3-F118-A9CE-4E66312E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14" y="5382490"/>
                <a:ext cx="283091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4DA38D2-3089-63BF-1877-3884660E4443}"/>
                  </a:ext>
                </a:extLst>
              </p:cNvPr>
              <p:cNvSpPr txBox="1"/>
              <p:nvPr/>
            </p:nvSpPr>
            <p:spPr>
              <a:xfrm>
                <a:off x="1408685" y="5372427"/>
                <a:ext cx="1657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4DA38D2-3089-63BF-1877-3884660E4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85" y="5372427"/>
                <a:ext cx="165750" cy="215444"/>
              </a:xfrm>
              <a:prstGeom prst="rect">
                <a:avLst/>
              </a:prstGeom>
              <a:blipFill>
                <a:blip r:embed="rId9"/>
                <a:stretch>
                  <a:fillRect l="-25926" r="-25926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447A7BB-43F8-578A-56F6-F2A6D25566FF}"/>
                  </a:ext>
                </a:extLst>
              </p:cNvPr>
              <p:cNvSpPr txBox="1"/>
              <p:nvPr/>
            </p:nvSpPr>
            <p:spPr>
              <a:xfrm>
                <a:off x="99118" y="331854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447A7BB-43F8-578A-56F6-F2A6D255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8" y="3318546"/>
                <a:ext cx="277768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9049D57-7822-3098-804C-0F71968342FC}"/>
                  </a:ext>
                </a:extLst>
              </p:cNvPr>
              <p:cNvSpPr txBox="1"/>
              <p:nvPr/>
            </p:nvSpPr>
            <p:spPr>
              <a:xfrm>
                <a:off x="1780464" y="573869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9049D57-7822-3098-804C-0F719683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64" y="5738696"/>
                <a:ext cx="277768" cy="276999"/>
              </a:xfrm>
              <a:prstGeom prst="rect">
                <a:avLst/>
              </a:prstGeom>
              <a:blipFill>
                <a:blip r:embed="rId11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06340E0D-C87F-1AB8-2D5B-41521A1356B4}"/>
                  </a:ext>
                </a:extLst>
              </p:cNvPr>
              <p:cNvSpPr txBox="1"/>
              <p:nvPr/>
            </p:nvSpPr>
            <p:spPr>
              <a:xfrm>
                <a:off x="71402" y="4904753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06340E0D-C87F-1AB8-2D5B-41521A1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2" y="4904753"/>
                <a:ext cx="266803" cy="276999"/>
              </a:xfrm>
              <a:prstGeom prst="rect">
                <a:avLst/>
              </a:prstGeom>
              <a:blipFill>
                <a:blip r:embed="rId1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6EA9CD14-2ADC-147D-448C-B09F18F30397}"/>
                  </a:ext>
                </a:extLst>
              </p:cNvPr>
              <p:cNvSpPr txBox="1"/>
              <p:nvPr/>
            </p:nvSpPr>
            <p:spPr>
              <a:xfrm>
                <a:off x="293278" y="4454921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6EA9CD14-2ADC-147D-448C-B09F18F3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78" y="4454921"/>
                <a:ext cx="266803" cy="276999"/>
              </a:xfrm>
              <a:prstGeom prst="rect">
                <a:avLst/>
              </a:prstGeom>
              <a:blipFill>
                <a:blip r:embed="rId13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0" y="882799"/>
                <a:ext cx="6858000" cy="2435748"/>
              </a:xfrm>
            </p:spPr>
            <p:txBody>
              <a:bodyPr>
                <a:noAutofit/>
              </a:bodyPr>
              <a:lstStyle/>
              <a:p>
                <a:r>
                  <a:rPr lang="fr-FR" sz="1800" dirty="0"/>
                  <a:t>Solide 1 : </a:t>
                </a:r>
              </a:p>
              <a:p>
                <a:pPr lvl="1"/>
                <a:r>
                  <a:rPr lang="fr-FR" sz="1600" dirty="0"/>
                  <a:t>Le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600" dirty="0"/>
                  <a:t> est plan de symétrie; donc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83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0" y="882799"/>
                <a:ext cx="6858000" cy="2435748"/>
              </a:xfrm>
              <a:blipFill>
                <a:blip r:embed="rId14"/>
                <a:stretch>
                  <a:fillRect l="-1511" t="-25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2212497F-BAF8-180B-61E0-764F7309CD6A}"/>
              </a:ext>
            </a:extLst>
          </p:cNvPr>
          <p:cNvSpPr/>
          <p:nvPr/>
        </p:nvSpPr>
        <p:spPr>
          <a:xfrm flipV="1">
            <a:off x="-152753" y="5026525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9596" y="1462078"/>
                <a:ext cx="3147445" cy="16872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ar-AE" sz="1400" dirty="0"/>
              </a:p>
              <a:p>
                <a:endParaRPr lang="ar-AE" sz="1400" dirty="0"/>
              </a:p>
            </p:txBody>
          </p:sp>
        </mc:Choice>
        <mc:Fallback xmlns="">
          <p:sp>
            <p:nvSpPr>
              <p:cNvPr id="58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96" y="1462078"/>
                <a:ext cx="3147445" cy="1687250"/>
              </a:xfrm>
              <a:prstGeom prst="rect">
                <a:avLst/>
              </a:prstGeom>
              <a:blipFill>
                <a:blip r:embed="rId15"/>
                <a:stretch>
                  <a:fillRect l="-27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5112" y="3149328"/>
                <a:ext cx="10016888" cy="359165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Solide 2 : </a:t>
                </a:r>
              </a:p>
              <a:p>
                <a:pPr lvl="1"/>
                <a:r>
                  <a:rPr lang="fr-FR" sz="1600" dirty="0"/>
                  <a:t>Le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ar-A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ar-A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ar-A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ar-AE" sz="1600" dirty="0"/>
                  <a:t> </a:t>
                </a:r>
                <a:r>
                  <a:rPr lang="fr-FR" sz="1600" dirty="0"/>
                  <a:t>est plan de symétrie; donc :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ar-AE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ar-AE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ar-AE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ar-AE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ar-A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ar-AE" sz="16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ar-AE" sz="16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ar-AE" sz="1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ar-AE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̇"/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ar-AE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ar-A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ar-A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ar-AE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ar-AE" sz="1600" dirty="0"/>
              </a:p>
              <a:p>
                <a:pPr lvl="1"/>
                <a:endParaRPr lang="ar-AE" sz="1600" dirty="0"/>
              </a:p>
            </p:txBody>
          </p:sp>
        </mc:Choice>
        <mc:Fallback xmlns="">
          <p:sp>
            <p:nvSpPr>
              <p:cNvPr id="59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12" y="3149328"/>
                <a:ext cx="10016888" cy="3591651"/>
              </a:xfrm>
              <a:prstGeom prst="rect">
                <a:avLst/>
              </a:prstGeom>
              <a:blipFill>
                <a:blip r:embed="rId16"/>
                <a:stretch>
                  <a:fillRect l="-1035" t="-1698" b="-1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80DBE-5B76-EAA5-EE61-18FE4F8A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E6BD7D-2F11-2C2A-3448-5848EF2DF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isole 2, TMD en O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ar-AE" sz="2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ar-AE" dirty="0"/>
                      <m:t> </m:t>
                    </m:r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</m:acc>
                    <m:func>
                      <m:funcPr>
                        <m:ctrlP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</m:t>
                        </m:r>
                      </m:fName>
                      <m:e>
                        <m: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</m:fun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ar-AE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func>
                      <m:funcPr>
                        <m:ctrlP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fun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ar-AE" sz="2400" dirty="0"/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ar-AE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ar-A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fr-FR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2"/>
                <a:endParaRPr lang="fr-FR" dirty="0">
                  <a:solidFill>
                    <a:schemeClr val="tx1"/>
                  </a:solidFill>
                </a:endParaRPr>
              </a:p>
              <a:p>
                <a:pPr lvl="2"/>
                <a:endParaRPr lang="fr-FR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fr-FR" dirty="0"/>
                  <a:t>TMD Linéarisé avec des angles petits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lvl="3"/>
                <a:endParaRPr lang="fr-FR" dirty="0"/>
              </a:p>
              <a:p>
                <a:pPr lvl="2"/>
                <a:endParaRPr lang="fr-FR" dirty="0">
                  <a:ea typeface="Cambria Math" panose="02040503050406030204" pitchFamily="18" charset="0"/>
                </a:endParaRPr>
              </a:p>
              <a:p>
                <a:pPr lvl="2"/>
                <a:endParaRPr lang="ar-AE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E6BD7D-2F11-2C2A-3448-5848EF2DF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7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17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BFC16-F2B5-9C43-B605-B58A34D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4E24244-7E24-A4A0-C773-C87EE11CA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9611421" cy="5253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isole 1+2, TMD en O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20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fr-FR" sz="2400" dirty="0"/>
              </a:p>
              <a:p>
                <a:pPr lvl="1"/>
                <a:endParaRPr lang="ar-AE" sz="2400" dirty="0"/>
              </a:p>
              <a:p>
                <a:pPr lvl="1"/>
                <a:r>
                  <a:rPr lang="fr-FR" dirty="0"/>
                  <a:t>Pesanteur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20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func>
                          <m:funcPr>
                            <m:ctrlP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Couple moteur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Linéarisation angles petits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sSup>
                      <m:sSupPr>
                        <m:ctrlPr>
                          <a:rPr lang="fr-FR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fr-FR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acc>
                      <m:accPr>
                        <m:chr m:val="̈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4E24244-7E24-A4A0-C773-C87EE11CA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9611421" cy="5253339"/>
              </a:xfrm>
              <a:blipFill>
                <a:blip r:embed="rId2"/>
                <a:stretch>
                  <a:fillRect l="-1522" t="-26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0E24A1AD-9D29-2E53-B38C-CA98C641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439" y="981887"/>
            <a:ext cx="2042337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ED3C2-AFE5-6AC1-7887-996D02B4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6281C82-5871-5ACB-601C-FECA4E377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acc>
                      <m:accPr>
                        <m:chr m:val="̈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r>
                  <a:rPr lang="fr-FR" dirty="0">
                    <a:ea typeface="Cambria Math" panose="02040503050406030204" pitchFamily="18" charset="0"/>
                  </a:rPr>
                  <a:t>Petites vitesses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acc>
                      <m:accPr>
                        <m:chr m:val="̈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ar-A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:endParaRPr lang="fr-FR" dirty="0"/>
              </a:p>
              <a:p>
                <a:pPr lvl="1"/>
                <a:endParaRPr lang="fr-FR" dirty="0">
                  <a:ea typeface="Cambria Math" panose="02040503050406030204" pitchFamily="18" charset="0"/>
                </a:endParaRPr>
              </a:p>
              <a:p>
                <a:pPr lvl="1"/>
                <a:endParaRPr lang="fr-FR" dirty="0">
                  <a:ea typeface="Cambria Math" panose="02040503050406030204" pitchFamily="18" charset="0"/>
                </a:endParaRPr>
              </a:p>
              <a:p>
                <a:pPr lvl="1"/>
                <a:endParaRPr lang="fr-FR" dirty="0"/>
              </a:p>
              <a:p>
                <a:endParaRPr lang="fr-FR" dirty="0">
                  <a:ea typeface="Cambria Math" panose="020405030504060302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6281C82-5871-5ACB-601C-FECA4E377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9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4416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535</Words>
  <Application>Microsoft Office PowerPoint</Application>
  <PresentationFormat>Grand écran</PresentationFormat>
  <Paragraphs>63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</vt:lpstr>
      <vt:lpstr>Cambria Math</vt:lpstr>
      <vt:lpstr>Wingdings</vt:lpstr>
      <vt:lpstr>Rétrospective</vt:lpstr>
      <vt:lpstr>Présentation PowerPoint</vt:lpstr>
      <vt:lpstr>04 – Résolution cinématique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56</cp:revision>
  <dcterms:created xsi:type="dcterms:W3CDTF">2023-03-22T10:05:05Z</dcterms:created>
  <dcterms:modified xsi:type="dcterms:W3CDTF">2024-02-01T22:36:58Z</dcterms:modified>
</cp:coreProperties>
</file>