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66" r:id="rId4"/>
    <p:sldId id="267" r:id="rId5"/>
    <p:sldId id="268" r:id="rId6"/>
    <p:sldId id="272" r:id="rId7"/>
    <p:sldId id="274" r:id="rId8"/>
    <p:sldId id="275" r:id="rId9"/>
    <p:sldId id="273" r:id="rId10"/>
    <p:sldId id="281" r:id="rId11"/>
    <p:sldId id="282" r:id="rId12"/>
    <p:sldId id="283" r:id="rId13"/>
    <p:sldId id="280" r:id="rId14"/>
    <p:sldId id="269" r:id="rId15"/>
    <p:sldId id="278" r:id="rId16"/>
    <p:sldId id="276" r:id="rId17"/>
    <p:sldId id="277" r:id="rId18"/>
    <p:sldId id="270" r:id="rId19"/>
    <p:sldId id="258" r:id="rId20"/>
    <p:sldId id="271" r:id="rId21"/>
    <p:sldId id="257" r:id="rId22"/>
    <p:sldId id="260" r:id="rId23"/>
    <p:sldId id="25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B9"/>
    <a:srgbClr val="FFE5E5"/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576" y="-112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73569-516B-4EC0-8470-D52F9A8E9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E2A1FE-5C39-422E-B7FB-FFBDEF2B1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B936AC-576F-4D03-AD14-588A318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40A60C-F167-4E3F-B5DB-641FB4DB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22A1A3-3D45-41CB-B52E-A1E97078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939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B12BF-2D5C-4002-B084-CF59C559D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A53B45-03E7-4D5C-AD51-964AFAED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5F8468-3DA4-4343-9C8F-57DE6B01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172A17-E3E6-424C-B65B-2460327D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B445AC-CD6A-4E2F-A815-69B93A0D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655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E44B75-2A13-4FD4-A453-2A0C4AD7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96EABA-71E8-4CE5-9372-92A84D479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DACB92-F010-455D-8F97-499642C1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15E467-075D-4BE7-B47E-CDB91EAA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4720BD-7A8A-478E-97F7-DFB9D79B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336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82D046-0E83-4782-A190-EB72D26F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62D3E-CD98-4932-BA96-A773885AF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831CAD-B4A2-4B03-BB79-A8597055C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47509C-7D57-4C5B-B54F-539D2A62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22C05F-8824-4884-AB01-A7AB73EB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044B68-5CF5-4CF5-BD0C-2238578D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356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17DAA-8D22-4EC3-8B8C-8AA2C14A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27D2B6-1CAA-4B3F-914B-1A631162E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31FE7E-5839-45A9-85EB-FFDF44529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BFE7C6-A7CC-4DE1-85A1-3618292F5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565B755-3E2C-4F90-A6FD-435DB56E3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A61BD2B-E017-4B6D-B29F-190B3E59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39EA72F-0FAF-4486-BEE0-9C05CB27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F8C2C1-1D9D-4943-8A47-4E5D469A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674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57B75B-B9A1-4386-A01A-69DDC839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074F11-7F18-405D-9F3B-42CBF625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D3FC9B-DA3D-40A6-B18C-588B40DB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25D15D-5734-479F-9F38-2ACAE8AF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265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1B88A1-9AD1-4985-9FF5-AAADAE89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711007-6A21-4BBF-9F87-4A4FF4FB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EC0798-271D-4A0D-B6E7-AC4DB777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156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795BEF-CDCE-4774-8948-392D72D38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3DA8C6-B7F8-4BE2-A765-AEEF80078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4514E5-D602-4D89-B0A6-23B26D0FC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42070B-5AEC-4CA8-A9D9-540360D4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8A0BAE-7CEE-467A-9CE3-03C9C0DF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CE42A7-850B-4772-8C56-FD8F7BDF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68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8923F8-2D8F-4552-845E-6DD1AA94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80A58E-70AB-470A-B27E-DF92009EF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6F1150-94EC-4A5F-9F6D-C834129E9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8D03C0-F8DE-4D7D-A070-A647B1DC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124A8-5304-49C4-99CA-BFCB2FF5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523C9E-2640-48C5-BB39-155623F9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978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9104E-FC85-4182-B805-DC5F8759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A1D346-0DD3-4185-8E49-4F87277C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937313-C278-4224-84FE-F95F325A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9D1D68-D64C-4AE3-B528-665D6FD5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BC9375-447E-469C-AADA-AF7E4BC3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2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76B758-B88C-49D3-9625-7B9716D1C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5CE6B7-CB42-44DB-B984-9B1976923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835123-473F-438C-85BB-93EAD321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4172DA-1654-4CD8-9342-4B34065E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1CD69D-C2F5-4E55-B631-2477FEFB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77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18/11/2024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E6F96B-C676-41C8-8018-A596FC01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432F70-E4CC-4380-B78D-095630393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D7E8A6-157C-44DE-B35E-B40A28CB5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B5A56-9FCC-43E3-B6ED-50DB8CA1C8D6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409527-5C95-4A02-9F00-EBFDC9C34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4B6C06-02F9-4521-ABF9-996E89395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69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7.png"/><Relationship Id="rId3" Type="http://schemas.openxmlformats.org/officeDocument/2006/relationships/image" Target="../media/image190.png"/><Relationship Id="rId7" Type="http://schemas.openxmlformats.org/officeDocument/2006/relationships/image" Target="../media/image220.png"/><Relationship Id="rId12" Type="http://schemas.openxmlformats.org/officeDocument/2006/relationships/image" Target="../media/image260.png"/><Relationship Id="rId2" Type="http://schemas.openxmlformats.org/officeDocument/2006/relationships/image" Target="../media/image140.png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250.png"/><Relationship Id="rId5" Type="http://schemas.openxmlformats.org/officeDocument/2006/relationships/image" Target="../media/image210.png"/><Relationship Id="rId15" Type="http://schemas.openxmlformats.org/officeDocument/2006/relationships/image" Target="../media/image160.png"/><Relationship Id="rId10" Type="http://schemas.openxmlformats.org/officeDocument/2006/relationships/image" Target="../media/image240.png"/><Relationship Id="rId4" Type="http://schemas.openxmlformats.org/officeDocument/2006/relationships/image" Target="../media/image200.png"/><Relationship Id="rId9" Type="http://schemas.openxmlformats.org/officeDocument/2006/relationships/image" Target="NULL"/><Relationship Id="rId14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2.png"/><Relationship Id="rId3" Type="http://schemas.openxmlformats.org/officeDocument/2006/relationships/image" Target="../media/image281.png"/><Relationship Id="rId7" Type="http://schemas.openxmlformats.org/officeDocument/2006/relationships/image" Target="../media/image34.png"/><Relationship Id="rId12" Type="http://schemas.openxmlformats.org/officeDocument/2006/relationships/image" Target="../media/image41.png"/><Relationship Id="rId2" Type="http://schemas.openxmlformats.org/officeDocument/2006/relationships/image" Target="../media/image28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0.png"/><Relationship Id="rId5" Type="http://schemas.openxmlformats.org/officeDocument/2006/relationships/image" Target="../media/image31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0.png"/><Relationship Id="rId9" Type="http://schemas.openxmlformats.org/officeDocument/2006/relationships/image" Target="../media/image36.png"/><Relationship Id="rId1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35.png"/><Relationship Id="rId12" Type="http://schemas.openxmlformats.org/officeDocument/2006/relationships/image" Target="../media/image42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1.png"/><Relationship Id="rId5" Type="http://schemas.openxmlformats.org/officeDocument/2006/relationships/image" Target="../media/image33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1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15" Type="http://schemas.openxmlformats.org/officeDocument/2006/relationships/image" Target="NULL"/><Relationship Id="rId9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20.png"/><Relationship Id="rId18" Type="http://schemas.openxmlformats.org/officeDocument/2006/relationships/image" Target="../media/image49.png"/><Relationship Id="rId3" Type="http://schemas.openxmlformats.org/officeDocument/2006/relationships/image" Target="../media/image280.png"/><Relationship Id="rId7" Type="http://schemas.openxmlformats.org/officeDocument/2006/relationships/image" Target="../media/image340.png"/><Relationship Id="rId12" Type="http://schemas.openxmlformats.org/officeDocument/2006/relationships/image" Target="../media/image410.png"/><Relationship Id="rId17" Type="http://schemas.openxmlformats.org/officeDocument/2006/relationships/image" Target="../media/image48.png"/><Relationship Id="rId2" Type="http://schemas.openxmlformats.org/officeDocument/2006/relationships/image" Target="../media/image180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0.png"/><Relationship Id="rId11" Type="http://schemas.openxmlformats.org/officeDocument/2006/relationships/image" Target="../media/image400.png"/><Relationship Id="rId5" Type="http://schemas.openxmlformats.org/officeDocument/2006/relationships/image" Target="../media/image310.png"/><Relationship Id="rId15" Type="http://schemas.openxmlformats.org/officeDocument/2006/relationships/image" Target="../media/image46.png"/><Relationship Id="rId10" Type="http://schemas.openxmlformats.org/officeDocument/2006/relationships/image" Target="../media/image390.png"/><Relationship Id="rId4" Type="http://schemas.openxmlformats.org/officeDocument/2006/relationships/image" Target="../media/image300.png"/><Relationship Id="rId9" Type="http://schemas.openxmlformats.org/officeDocument/2006/relationships/image" Target="../media/image360.png"/><Relationship Id="rId14" Type="http://schemas.openxmlformats.org/officeDocument/2006/relationships/image" Target="../media/image4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1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4.png"/><Relationship Id="rId9" Type="http://schemas.openxmlformats.org/officeDocument/2006/relationships/image" Target="../media/image90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6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../media/image14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../media/image18.png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dirty="0"/>
              <a:t>Barrière </a:t>
            </a:r>
            <a:r>
              <a:rPr lang="fr-FR" sz="6600" dirty="0" err="1"/>
              <a:t>Sympact</a:t>
            </a:r>
            <a:endParaRPr lang="fr-FR" sz="6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Éléments de corrigés des </a:t>
            </a:r>
            <a:r>
              <a:rPr lang="fr-FR" dirty="0" err="1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12874-2AAC-BCF3-FFAB-1AE4EAF8F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0361FE6-5B0C-E0BC-F5D0-24FAE9F94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979" y="141647"/>
            <a:ext cx="4352921" cy="1956986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049A8391-00A2-2951-D8B7-5036FBBE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PFS appliqué à {1}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117D6E38-2788-A4AE-CA67-151BF52C1D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795" y="981887"/>
                <a:ext cx="11675105" cy="525333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fr-FR" dirty="0"/>
                  <a:t>On isole l’ensemble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fr-FR" dirty="0"/>
              </a:p>
              <a:p>
                <a:r>
                  <a:rPr lang="fr-FR" dirty="0"/>
                  <a:t>BAME :</a:t>
                </a:r>
              </a:p>
              <a:p>
                <a:pPr lvl="1"/>
                <a:r>
                  <a:rPr lang="fr-FR" dirty="0"/>
                  <a:t>Pivot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0→1</m:t>
                            </m:r>
                          </m:e>
                        </m:d>
                      </m:e>
                    </m:d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Ponctuelle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3→1</m:t>
                            </m:r>
                          </m:e>
                        </m:d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acc>
                              </m:e>
                            </m:eqArr>
                          </m:e>
                        </m:d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fr-FR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fr-FR" dirty="0">
                    <a:ea typeface="Cambria Math" panose="02040503050406030204" pitchFamily="18" charset="0"/>
                  </a:rPr>
                  <a:t>Couple ressort 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 pour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 pour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. On a</a:t>
                </a:r>
                <a:r>
                  <a:rPr lang="fr-FR" dirty="0"/>
                  <a:t>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 (et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) </a:t>
                </a:r>
              </a:p>
              <a:p>
                <a:pPr lvl="1"/>
                <a:r>
                  <a:rPr lang="fr-FR" dirty="0">
                    <a:ea typeface="Cambria Math" panose="02040503050406030204" pitchFamily="18" charset="0"/>
                  </a:rPr>
                  <a:t>Pesanteur :</a:t>
                </a:r>
              </a:p>
              <a:p>
                <a:pPr lvl="2"/>
                <a:r>
                  <a:rPr lang="fr-FR" dirty="0"/>
                  <a:t>Masse fixe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pes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</m:e>
                            </m:eqAr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𝐴𝐹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Masse mobile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pes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</m:e>
                            </m:eqAr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𝐴𝐺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</m:oMath>
                </a14:m>
                <a:endParaRPr lang="fr-FR" dirty="0">
                  <a:ea typeface="Cambria Math" panose="02040503050406030204" pitchFamily="18" charset="0"/>
                </a:endParaRPr>
              </a:p>
              <a:p>
                <a:r>
                  <a:rPr lang="fr-FR" dirty="0"/>
                  <a:t>On applique le TMS en A suivant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dirty="0"/>
                  <a:t> et on a 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𝐴𝐼</m:t>
                            </m:r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 ⋅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∧−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𝑔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 ⋅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∧−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𝑔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 ⋅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acc>
                              <m:accPr>
                                <m:chr m:val="⃗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acc>
                              <m:accPr>
                                <m:chr m:val="⃗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fr-FR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 ⋅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∧−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𝑔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 ⋅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∧−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𝑔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 ⋅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𝜆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 ⋅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∧−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𝑔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 ⋅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∧−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𝑔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 ⋅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117D6E38-2788-A4AE-CA67-151BF52C1D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795" y="981887"/>
                <a:ext cx="11675105" cy="5253339"/>
              </a:xfrm>
              <a:blipFill>
                <a:blip r:embed="rId3"/>
                <a:stretch>
                  <a:fillRect l="-992" t="-20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901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04FAF-6030-087A-632D-64293522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8382F17-EDDC-9E45-285B-106770282C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fr-FR" i="1">
                            <a:latin typeface="Cambria Math" panose="02040503050406030204" pitchFamily="18" charset="0"/>
                          </a:rPr>
                          <m:t>𝑔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d>
                          </m:e>
                        </m:func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8382F17-EDDC-9E45-285B-106770282C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779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B9527-8A30-3050-B8E8-162C7725B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EC7DF3B-D559-341B-62E7-4970ECFC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xx</a:t>
            </a:r>
            <a:br>
              <a:rPr lang="fr-FR" dirty="0"/>
            </a:br>
            <a:r>
              <a:rPr lang="fr-FR" dirty="0"/>
              <a:t>Couple Moteur en statique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8D4BE50-965D-714F-9739-FCBFAD3450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Hypothèse : Moteur sur la barrière</a:t>
            </a:r>
          </a:p>
        </p:txBody>
      </p:sp>
    </p:spTree>
    <p:extLst>
      <p:ext uri="{BB962C8B-B14F-4D97-AF65-F5344CB8AC3E}">
        <p14:creationId xmlns:p14="http://schemas.microsoft.com/office/powerpoint/2010/main" val="2074494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5B73478-E061-67DA-3F71-8FABEA2D7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54FC8A54-CEDB-F548-7D0C-4684F3D734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5448" y="981887"/>
                <a:ext cx="6798757" cy="525333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Bilan d’action mécanique</a:t>
                </a:r>
              </a:p>
              <a:p>
                <a:pPr lvl="1"/>
                <a:r>
                  <a:rPr lang="fr-FR" dirty="0"/>
                  <a:t>Pesanteur</a:t>
                </a:r>
              </a:p>
              <a:p>
                <a:pPr lvl="2"/>
                <a:r>
                  <a:rPr lang="fr-FR" dirty="0"/>
                  <a:t>Masse fixe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pes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</m:e>
                            </m:eqAr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Masse mobile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pes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</m:e>
                            </m:eqAr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𝐴𝐺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b="0" dirty="0"/>
              </a:p>
              <a:p>
                <a:pPr lvl="2"/>
                <a:endParaRPr lang="fr-FR" b="0" dirty="0"/>
              </a:p>
              <a:p>
                <a:pPr lvl="1"/>
                <a:r>
                  <a:rPr lang="fr-FR" dirty="0"/>
                  <a:t>Ressort</a:t>
                </a:r>
              </a:p>
              <a:p>
                <a:pPr lvl="2"/>
                <a:r>
                  <a:rPr lang="fr-FR" dirty="0"/>
                  <a:t>Raideur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100°→100×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=1,745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𝑟𝑎𝑑</m:t>
                    </m:r>
                  </m:oMath>
                </a14:m>
                <a:r>
                  <a:rPr lang="fr-FR" dirty="0"/>
                  <a:t> pour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4,5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daN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dirty="0"/>
                  <a:t> La raideur est donc 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1,745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=25,8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Nm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ra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à 62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On a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=42−25,8×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fr-FR" dirty="0"/>
              </a:p>
              <a:p>
                <a:pPr lvl="2"/>
                <a:endParaRPr lang="fr-FR" dirty="0"/>
              </a:p>
              <a:p>
                <a:pPr lvl="1"/>
                <a:r>
                  <a:rPr lang="fr-FR" dirty="0"/>
                  <a:t>Couple moteur </a:t>
                </a:r>
              </a:p>
              <a:p>
                <a:pPr marL="200025" lvl="1" indent="0">
                  <a:buNone/>
                </a:pPr>
                <a:endParaRPr lang="fr-FR" dirty="0"/>
              </a:p>
              <a:p>
                <a:r>
                  <a:rPr lang="fr-FR" dirty="0"/>
                  <a:t>TMS en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dirty="0"/>
                  <a:t> en projection sur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+42−25,8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𝑔𝐿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lvl="2"/>
                <a:endParaRPr lang="fr-FR" dirty="0"/>
              </a:p>
            </p:txBody>
          </p:sp>
        </mc:Choice>
        <mc:Fallback xmlns="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54FC8A54-CEDB-F548-7D0C-4684F3D73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5448" y="981887"/>
                <a:ext cx="6798757" cy="5253339"/>
              </a:xfrm>
              <a:blipFill>
                <a:blip r:embed="rId2"/>
                <a:stretch>
                  <a:fillRect l="-2151" t="-2900" r="-15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e 5">
            <a:extLst>
              <a:ext uri="{FF2B5EF4-FFF2-40B4-BE49-F238E27FC236}">
                <a16:creationId xmlns:a16="http://schemas.microsoft.com/office/drawing/2014/main" id="{B18E6DB7-949B-5ED3-F759-D8C1C274EC68}"/>
              </a:ext>
            </a:extLst>
          </p:cNvPr>
          <p:cNvGrpSpPr/>
          <p:nvPr/>
        </p:nvGrpSpPr>
        <p:grpSpPr>
          <a:xfrm>
            <a:off x="2233731" y="1165049"/>
            <a:ext cx="2813785" cy="2859959"/>
            <a:chOff x="-180530" y="281011"/>
            <a:chExt cx="2813785" cy="2859959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E18B3969-D5DF-1C1C-D004-AC733058F18F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D4C7F7D7-EE92-6807-3FA3-DC7AC88D2F9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1B2738F0-CA0A-9E45-E27E-6000E229768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5E4E9ACD-C89F-63E3-CE77-B46EFEFA63D1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13B32D00-FEAF-03B4-32CD-DAC339A24964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41179C6B-98D5-5E83-E90B-07B1F0B3B96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C7FF499-0538-B44B-92B5-07DFFDE91ADF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87356998-CB6E-8759-51BE-0A2C46FD8B6D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2CA6C8FA-DCB2-E2B4-A97E-0B5CAE8FC89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75B37315-E305-4BCC-CC66-8D7756BD464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23EC8CBC-F33D-DF30-9144-81D424096D21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5FAD9451-B49D-6278-3431-A723688FDFC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5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46EA4507-1D7C-CD41-D44C-9C1846B9BF9E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AEF0A129-D4B7-1F68-35EB-C8660F40A244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2B16244-F7C4-C883-1CA5-B70FA9E95E7D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0187643-EF05-A57B-2D33-DE4CEBBD90AE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3FD4569C-BB90-5CAD-6376-F14018398658}"/>
              </a:ext>
            </a:extLst>
          </p:cNvPr>
          <p:cNvGrpSpPr/>
          <p:nvPr/>
        </p:nvGrpSpPr>
        <p:grpSpPr>
          <a:xfrm>
            <a:off x="299788" y="1165049"/>
            <a:ext cx="1890159" cy="2263951"/>
            <a:chOff x="1459499" y="1132845"/>
            <a:chExt cx="1890159" cy="2263951"/>
          </a:xfrm>
        </p:grpSpPr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65ABEFD6-8D76-D1E4-CCC3-67C924E7A3D6}"/>
                </a:ext>
              </a:extLst>
            </p:cNvPr>
            <p:cNvCxnSpPr>
              <a:cxnSpLocks/>
              <a:stCxn id="38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B645B802-FB41-2E2C-0F0E-05B1F333F014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3F47AF81-AF76-5ED3-FD9B-30196D88776D}"/>
                </a:ext>
              </a:extLst>
            </p:cNvPr>
            <p:cNvCxnSpPr>
              <a:cxnSpLocks/>
              <a:stCxn id="38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730FC2FC-2975-827D-8689-D234579DC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612F5A97-7C61-F4EA-C419-8A1A158B1C1A}"/>
                </a:ext>
              </a:extLst>
            </p:cNvPr>
            <p:cNvCxnSpPr>
              <a:cxnSpLocks/>
              <a:stCxn id="38" idx="7"/>
              <a:endCxn id="29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62B20DE0-85B8-20E7-0C19-95D4272DBCE2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2C2700C5-C132-15A3-5A36-F17958A686F6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15955574-9DFB-5E05-F431-1EA2D51AC0B1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ED053B0-9573-61AD-609F-CB0BFCB5D7E2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4889DD4F-9FA2-6F4D-8E1F-79245706BA84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0D0B9698-1041-E3C6-AF01-FB5B428DC2A3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03F877F9-D213-A165-2351-8AF5DFB82AE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8A076EC1-019A-5E98-692E-16BFE2BE0B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D1837195-C0A9-3EAC-F169-8A4CCD07E9D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B01D6176-1CCD-E03B-CDB3-90D2C3589CFC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D99DF573-C87D-B701-F1E5-8CCAB3D0C17A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390EDC05-277A-8770-F5D2-D42FB01CFD64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0E6C0B75-9262-19BC-DD26-490A33033FC6}"/>
              </a:ext>
            </a:extLst>
          </p:cNvPr>
          <p:cNvGrpSpPr/>
          <p:nvPr/>
        </p:nvGrpSpPr>
        <p:grpSpPr>
          <a:xfrm>
            <a:off x="-210099" y="4156122"/>
            <a:ext cx="3921096" cy="2781692"/>
            <a:chOff x="25988" y="3810593"/>
            <a:chExt cx="3921096" cy="2781692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545D627C-AE23-6117-C0F9-88CC40D3FC0A}"/>
                </a:ext>
              </a:extLst>
            </p:cNvPr>
            <p:cNvGrpSpPr/>
            <p:nvPr/>
          </p:nvGrpSpPr>
          <p:grpSpPr>
            <a:xfrm rot="5400000">
              <a:off x="226661" y="4081485"/>
              <a:ext cx="2622959" cy="2398642"/>
              <a:chOff x="3950371" y="643017"/>
              <a:chExt cx="2622959" cy="2398642"/>
            </a:xfrm>
          </p:grpSpPr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6B82C386-2905-C003-280D-FF1008741758}"/>
                  </a:ext>
                </a:extLst>
              </p:cNvPr>
              <p:cNvSpPr/>
              <p:nvPr/>
            </p:nvSpPr>
            <p:spPr>
              <a:xfrm>
                <a:off x="4174688" y="643017"/>
                <a:ext cx="2398642" cy="2398642"/>
              </a:xfrm>
              <a:prstGeom prst="arc">
                <a:avLst>
                  <a:gd name="adj1" fmla="val 11122892"/>
                  <a:gd name="adj2" fmla="val 13838638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1" name="Groupe 50">
                <a:extLst>
                  <a:ext uri="{FF2B5EF4-FFF2-40B4-BE49-F238E27FC236}">
                    <a16:creationId xmlns:a16="http://schemas.microsoft.com/office/drawing/2014/main" id="{1993415E-7D2C-BA05-AEF5-1ADAFDD3AB6A}"/>
                  </a:ext>
                </a:extLst>
              </p:cNvPr>
              <p:cNvGrpSpPr/>
              <p:nvPr/>
            </p:nvGrpSpPr>
            <p:grpSpPr>
              <a:xfrm>
                <a:off x="3950371" y="1973224"/>
                <a:ext cx="432048" cy="288031"/>
                <a:chOff x="2286259" y="3513708"/>
                <a:chExt cx="432048" cy="288031"/>
              </a:xfrm>
            </p:grpSpPr>
            <p:sp>
              <p:nvSpPr>
                <p:cNvPr id="54" name="Forme libre : forme 53">
                  <a:extLst>
                    <a:ext uri="{FF2B5EF4-FFF2-40B4-BE49-F238E27FC236}">
                      <a16:creationId xmlns:a16="http://schemas.microsoft.com/office/drawing/2014/main" id="{2F1EA07E-523D-1CC4-434B-41D2740F70D2}"/>
                    </a:ext>
                  </a:extLst>
                </p:cNvPr>
                <p:cNvSpPr/>
                <p:nvPr/>
              </p:nvSpPr>
              <p:spPr>
                <a:xfrm>
                  <a:off x="2302852" y="36558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55" name="Connecteur droit 54">
                  <a:extLst>
                    <a:ext uri="{FF2B5EF4-FFF2-40B4-BE49-F238E27FC236}">
                      <a16:creationId xmlns:a16="http://schemas.microsoft.com/office/drawing/2014/main" id="{86AD3930-647D-AA9C-8B8F-F0E75C5409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02283" y="35137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6" name="Connecteur droit 55">
                  <a:extLst>
                    <a:ext uri="{FF2B5EF4-FFF2-40B4-BE49-F238E27FC236}">
                      <a16:creationId xmlns:a16="http://schemas.microsoft.com/office/drawing/2014/main" id="{A527D7D3-1B8D-DE88-8B34-B1E32CF98B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86259" y="36596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37BF54A9-0F31-D038-84D4-AF301BDC2518}"/>
                  </a:ext>
                </a:extLst>
              </p:cNvPr>
              <p:cNvSpPr/>
              <p:nvPr/>
            </p:nvSpPr>
            <p:spPr>
              <a:xfrm rot="16200000">
                <a:off x="4466309" y="780693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>
                    <a:solidFill>
                      <a:srgbClr val="00B050"/>
                    </a:solidFill>
                  </a:rPr>
                  <a:t>1</a:t>
                </a:r>
                <a:endParaRPr lang="fr-FR" sz="20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F6D0991C-9F7B-AF0D-5B8A-3902AE3A8115}"/>
                  </a:ext>
                </a:extLst>
              </p:cNvPr>
              <p:cNvSpPr/>
              <p:nvPr/>
            </p:nvSpPr>
            <p:spPr>
              <a:xfrm rot="16200000">
                <a:off x="4022396" y="168522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chemeClr val="tx1"/>
                    </a:solidFill>
                  </a:rPr>
                  <a:t>0</a:t>
                </a:r>
                <a:endParaRPr lang="fr-FR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Éclair 56">
              <a:extLst>
                <a:ext uri="{FF2B5EF4-FFF2-40B4-BE49-F238E27FC236}">
                  <a16:creationId xmlns:a16="http://schemas.microsoft.com/office/drawing/2014/main" id="{CBDB9CC7-9A0D-FDC9-09B5-62E64420141B}"/>
                </a:ext>
              </a:extLst>
            </p:cNvPr>
            <p:cNvSpPr/>
            <p:nvPr/>
          </p:nvSpPr>
          <p:spPr>
            <a:xfrm rot="17370897">
              <a:off x="1868020" y="4743845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Éclair 57">
              <a:extLst>
                <a:ext uri="{FF2B5EF4-FFF2-40B4-BE49-F238E27FC236}">
                  <a16:creationId xmlns:a16="http://schemas.microsoft.com/office/drawing/2014/main" id="{71100D0A-EFE8-A2C3-BCD6-AA1DD4EB5A73}"/>
                </a:ext>
              </a:extLst>
            </p:cNvPr>
            <p:cNvSpPr/>
            <p:nvPr/>
          </p:nvSpPr>
          <p:spPr>
            <a:xfrm rot="4229103" flipH="1">
              <a:off x="2724514" y="4693240"/>
              <a:ext cx="432048" cy="432048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C55EFF5A-1A75-3B57-7565-8DFEEF9F5646}"/>
                </a:ext>
              </a:extLst>
            </p:cNvPr>
            <p:cNvSpPr txBox="1"/>
            <p:nvPr/>
          </p:nvSpPr>
          <p:spPr>
            <a:xfrm>
              <a:off x="1090690" y="4958830"/>
              <a:ext cx="79167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Moteur</a:t>
              </a:r>
            </a:p>
            <a:p>
              <a:pPr algn="ctr"/>
              <a:r>
                <a:rPr lang="fr-FR" sz="1200" dirty="0"/>
                <a:t>Ressort</a:t>
              </a:r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F1F15C4D-0187-BE71-D7A0-7919D313D280}"/>
                </a:ext>
              </a:extLst>
            </p:cNvPr>
            <p:cNvSpPr txBox="1"/>
            <p:nvPr/>
          </p:nvSpPr>
          <p:spPr>
            <a:xfrm>
              <a:off x="3155411" y="4877440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  <p:sp>
          <p:nvSpPr>
            <p:cNvPr id="61" name="Éclair 60">
              <a:extLst>
                <a:ext uri="{FF2B5EF4-FFF2-40B4-BE49-F238E27FC236}">
                  <a16:creationId xmlns:a16="http://schemas.microsoft.com/office/drawing/2014/main" id="{13EDDC63-9EDA-9CF8-0C52-16B2A73C4542}"/>
                </a:ext>
              </a:extLst>
            </p:cNvPr>
            <p:cNvSpPr/>
            <p:nvPr/>
          </p:nvSpPr>
          <p:spPr>
            <a:xfrm rot="9323003" flipH="1">
              <a:off x="1304535" y="4441171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44B8F01C-2013-50F1-3979-FAA5FF18B53D}"/>
                    </a:ext>
                  </a:extLst>
                </p:cNvPr>
                <p:cNvSpPr txBox="1"/>
                <p:nvPr/>
              </p:nvSpPr>
              <p:spPr>
                <a:xfrm>
                  <a:off x="2001853" y="3810593"/>
                  <a:ext cx="877714" cy="4610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</a:t>
                  </a:r>
                  <a14:m>
                    <m:oMath xmlns:m="http://schemas.openxmlformats.org/officeDocument/2006/math">
                      <m:r>
                        <a:rPr lang="fr-F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44B8F01C-2013-50F1-3979-FAA5FF18B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1853" y="3810593"/>
                  <a:ext cx="877714" cy="461088"/>
                </a:xfrm>
                <a:prstGeom prst="rect">
                  <a:avLst/>
                </a:prstGeom>
                <a:blipFill>
                  <a:blip r:embed="rId14"/>
                  <a:stretch>
                    <a:fillRect l="-6944" t="-10667" b="-10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58DA519F-3464-433D-B005-0826FB309117}"/>
                    </a:ext>
                  </a:extLst>
                </p:cNvPr>
                <p:cNvSpPr txBox="1"/>
                <p:nvPr/>
              </p:nvSpPr>
              <p:spPr>
                <a:xfrm>
                  <a:off x="25988" y="4560694"/>
                  <a:ext cx="1525392" cy="3043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58DA519F-3464-433D-B005-0826FB3091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88" y="4560694"/>
                  <a:ext cx="1525392" cy="30431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BBC83D2F-1189-535F-4DC7-8E27614B3AFD}"/>
                    </a:ext>
                  </a:extLst>
                </p:cNvPr>
                <p:cNvSpPr txBox="1"/>
                <p:nvPr/>
              </p:nvSpPr>
              <p:spPr>
                <a:xfrm>
                  <a:off x="1507747" y="4975512"/>
                  <a:ext cx="1525392" cy="3043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BBC83D2F-1189-535F-4DC7-8E27614B3A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47" y="4975512"/>
                  <a:ext cx="1525392" cy="30431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54483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xx</a:t>
            </a:r>
            <a:br>
              <a:rPr lang="fr-FR" dirty="0"/>
            </a:br>
            <a:r>
              <a:rPr lang="fr-FR" dirty="0"/>
              <a:t>Loi Entrée-Sortie Géométrique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27957C-90BC-4C2B-9008-D878CB51C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98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B93E5D-BFFA-4BE0-BFB2-10B8A1E22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D4F5323-88C8-4E40-AC9C-1034347279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On 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𝐶𝐴</m:t>
                        </m:r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fr-FR" dirty="0"/>
              </a:p>
              <a:p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𝐻</m:t>
                    </m:r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𝑅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fr-FR" dirty="0"/>
              </a:p>
              <a:p>
                <a:r>
                  <a:rPr lang="fr-F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func>
                              <m:func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func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func>
                              <m:func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func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fr-FR" dirty="0"/>
              </a:p>
              <a:p>
                <a:r>
                  <a:rPr lang="fr-F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func>
                              <m:func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func>
                          </m:e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func>
                              <m:func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func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D4F5323-88C8-4E40-AC9C-1034347279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5" t="-9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5A4FC2A9-75AA-56CC-A923-3BF29111EEE4}"/>
              </a:ext>
            </a:extLst>
          </p:cNvPr>
          <p:cNvGrpSpPr/>
          <p:nvPr/>
        </p:nvGrpSpPr>
        <p:grpSpPr>
          <a:xfrm>
            <a:off x="7711863" y="4070979"/>
            <a:ext cx="4318898" cy="2091847"/>
            <a:chOff x="3409371" y="1866793"/>
            <a:chExt cx="4318898" cy="2091847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ECFA4771-6AA8-5A31-CF05-412FB569A7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86426" y="2254307"/>
              <a:ext cx="1032230" cy="759328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F665CC6-6E7B-CC30-7256-0B54D948628F}"/>
                </a:ext>
              </a:extLst>
            </p:cNvPr>
            <p:cNvCxnSpPr>
              <a:cxnSpLocks/>
              <a:stCxn id="50" idx="5"/>
              <a:endCxn id="15" idx="1"/>
            </p:cNvCxnSpPr>
            <p:nvPr/>
          </p:nvCxnSpPr>
          <p:spPr>
            <a:xfrm flipH="1" flipV="1">
              <a:off x="6045088" y="1928547"/>
              <a:ext cx="1032230" cy="759328"/>
            </a:xfrm>
            <a:prstGeom prst="lin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359CCE4D-B36C-3402-03BA-941CEA63AF2F}"/>
                </a:ext>
              </a:extLst>
            </p:cNvPr>
            <p:cNvGrpSpPr/>
            <p:nvPr/>
          </p:nvGrpSpPr>
          <p:grpSpPr>
            <a:xfrm rot="13500000">
              <a:off x="6629023" y="2007921"/>
              <a:ext cx="288000" cy="1796903"/>
              <a:chOff x="3631019" y="2472069"/>
              <a:chExt cx="288000" cy="1796903"/>
            </a:xfrm>
          </p:grpSpPr>
          <p:grpSp>
            <p:nvGrpSpPr>
              <p:cNvPr id="51" name="Groupe 50">
                <a:extLst>
                  <a:ext uri="{FF2B5EF4-FFF2-40B4-BE49-F238E27FC236}">
                    <a16:creationId xmlns:a16="http://schemas.microsoft.com/office/drawing/2014/main" id="{1FE3C519-3AEF-C59E-21DD-A517515B32A5}"/>
                  </a:ext>
                </a:extLst>
              </p:cNvPr>
              <p:cNvGrpSpPr/>
              <p:nvPr/>
            </p:nvGrpSpPr>
            <p:grpSpPr>
              <a:xfrm>
                <a:off x="3631019" y="2966483"/>
                <a:ext cx="288000" cy="1302489"/>
                <a:chOff x="3631019" y="2966483"/>
                <a:chExt cx="288000" cy="1302489"/>
              </a:xfrm>
            </p:grpSpPr>
            <p:sp>
              <p:nvSpPr>
                <p:cNvPr id="53" name="Arc 52">
                  <a:extLst>
                    <a:ext uri="{FF2B5EF4-FFF2-40B4-BE49-F238E27FC236}">
                      <a16:creationId xmlns:a16="http://schemas.microsoft.com/office/drawing/2014/main" id="{F73DD66A-91BA-3482-D5E7-25765A3BA83E}"/>
                    </a:ext>
                  </a:extLst>
                </p:cNvPr>
                <p:cNvSpPr/>
                <p:nvPr/>
              </p:nvSpPr>
              <p:spPr>
                <a:xfrm>
                  <a:off x="3631019" y="2966483"/>
                  <a:ext cx="288000" cy="288000"/>
                </a:xfrm>
                <a:prstGeom prst="arc">
                  <a:avLst>
                    <a:gd name="adj1" fmla="val 10671135"/>
                    <a:gd name="adj2" fmla="val 0"/>
                  </a:avLst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54" name="Connecteur droit 53">
                  <a:extLst>
                    <a:ext uri="{FF2B5EF4-FFF2-40B4-BE49-F238E27FC236}">
                      <a16:creationId xmlns:a16="http://schemas.microsoft.com/office/drawing/2014/main" id="{B6AA2085-0A97-DB49-F6E8-AFCE3B7E1FF3}"/>
                    </a:ext>
                  </a:extLst>
                </p:cNvPr>
                <p:cNvCxnSpPr>
                  <a:cxnSpLocks/>
                  <a:stCxn id="53" idx="0"/>
                </p:cNvCxnSpPr>
                <p:nvPr/>
              </p:nvCxnSpPr>
              <p:spPr>
                <a:xfrm>
                  <a:off x="3631120" y="3115880"/>
                  <a:ext cx="0" cy="1153092"/>
                </a:xfrm>
                <a:prstGeom prst="lin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932862D1-EE95-76CB-2858-EF70BB3F0A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0342" y="2472069"/>
                <a:ext cx="0" cy="494414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8D8600F4-C9EF-C40E-FF10-0BE34FCE4E9E}"/>
                </a:ext>
              </a:extLst>
            </p:cNvPr>
            <p:cNvSpPr/>
            <p:nvPr/>
          </p:nvSpPr>
          <p:spPr>
            <a:xfrm>
              <a:off x="5968217" y="3719230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94BC53A-7AB8-465E-CC82-5C0768F8628B}"/>
                </a:ext>
              </a:extLst>
            </p:cNvPr>
            <p:cNvSpPr/>
            <p:nvPr/>
          </p:nvSpPr>
          <p:spPr>
            <a:xfrm>
              <a:off x="6024000" y="3509979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5670AB11-A611-82E1-A346-839A3510F4FC}"/>
                </a:ext>
              </a:extLst>
            </p:cNvPr>
            <p:cNvCxnSpPr>
              <a:cxnSpLocks/>
              <a:stCxn id="9" idx="4"/>
            </p:cNvCxnSpPr>
            <p:nvPr/>
          </p:nvCxnSpPr>
          <p:spPr>
            <a:xfrm>
              <a:off x="6096000" y="3653979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52B4DD97-9D7A-C866-F8AC-20ED0B234E5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5539" y="3572539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628439A6-B7EA-1D9E-9011-781180923805}"/>
                </a:ext>
              </a:extLst>
            </p:cNvPr>
            <p:cNvGrpSpPr/>
            <p:nvPr/>
          </p:nvGrpSpPr>
          <p:grpSpPr>
            <a:xfrm>
              <a:off x="6882867" y="2493424"/>
              <a:ext cx="287079" cy="287079"/>
              <a:chOff x="6882867" y="2493424"/>
              <a:chExt cx="287079" cy="287079"/>
            </a:xfrm>
          </p:grpSpPr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FE0B5E02-1C4D-4765-BF8D-ACC0C5A4AC8C}"/>
                  </a:ext>
                </a:extLst>
              </p:cNvPr>
              <p:cNvSpPr/>
              <p:nvPr/>
            </p:nvSpPr>
            <p:spPr>
              <a:xfrm>
                <a:off x="6882867" y="2493424"/>
                <a:ext cx="287079" cy="287079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31004ECE-6592-F5EF-13EA-B2C7383EEED4}"/>
                  </a:ext>
                </a:extLst>
              </p:cNvPr>
              <p:cNvSpPr/>
              <p:nvPr/>
            </p:nvSpPr>
            <p:spPr>
              <a:xfrm>
                <a:off x="6954406" y="2564963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B6D7AF92-4970-E23C-1A3D-C111933FCDEF}"/>
                </a:ext>
              </a:extLst>
            </p:cNvPr>
            <p:cNvCxnSpPr>
              <a:cxnSpLocks/>
              <a:stCxn id="50" idx="7"/>
              <a:endCxn id="49" idx="7"/>
            </p:cNvCxnSpPr>
            <p:nvPr/>
          </p:nvCxnSpPr>
          <p:spPr>
            <a:xfrm flipV="1">
              <a:off x="7077318" y="2535466"/>
              <a:ext cx="50586" cy="50585"/>
            </a:xfrm>
            <a:prstGeom prst="lin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0DB692AF-B18C-C55E-0528-0AC55213425E}"/>
                </a:ext>
              </a:extLst>
            </p:cNvPr>
            <p:cNvCxnSpPr>
              <a:cxnSpLocks/>
              <a:stCxn id="9" idx="0"/>
              <a:endCxn id="15" idx="4"/>
            </p:cNvCxnSpPr>
            <p:nvPr/>
          </p:nvCxnSpPr>
          <p:spPr>
            <a:xfrm flipV="1">
              <a:off x="6096000" y="2051459"/>
              <a:ext cx="0" cy="145852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C3341C7D-2CCC-A460-C62E-66A37989973E}"/>
                </a:ext>
              </a:extLst>
            </p:cNvPr>
            <p:cNvSpPr/>
            <p:nvPr/>
          </p:nvSpPr>
          <p:spPr>
            <a:xfrm>
              <a:off x="6024000" y="1907459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4683747D-9AFF-9F08-F371-3A9A6DEB1B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8000" y="3581979"/>
              <a:ext cx="1560269" cy="0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AF9A8B69-E39F-1A00-DA18-F4CFFB8F280C}"/>
                    </a:ext>
                  </a:extLst>
                </p:cNvPr>
                <p:cNvSpPr txBox="1"/>
                <p:nvPr/>
              </p:nvSpPr>
              <p:spPr>
                <a:xfrm>
                  <a:off x="5776743" y="349924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C2E4F8C3-F434-96D1-D957-61C00BD93D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6743" y="3499248"/>
                  <a:ext cx="134524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A5660E42-ABA5-DD82-10E5-6432AFE0E29F}"/>
                    </a:ext>
                  </a:extLst>
                </p:cNvPr>
                <p:cNvSpPr txBox="1"/>
                <p:nvPr/>
              </p:nvSpPr>
              <p:spPr>
                <a:xfrm>
                  <a:off x="5828020" y="1866793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9FB84DBE-85C0-EB17-D7EC-DF910C1DAC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8020" y="1866793"/>
                  <a:ext cx="140359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5B27DE74-2FE4-B97B-FF2F-FE94A9D50E7A}"/>
                    </a:ext>
                  </a:extLst>
                </p:cNvPr>
                <p:cNvSpPr txBox="1"/>
                <p:nvPr/>
              </p:nvSpPr>
              <p:spPr>
                <a:xfrm>
                  <a:off x="6892521" y="2272989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E9FC3B66-3F19-4AE1-7F97-556E3D403F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2521" y="2272989"/>
                  <a:ext cx="133370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7273" r="-2272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652EE9A5-CC6D-4355-8D3B-410DB713DB35}"/>
                    </a:ext>
                  </a:extLst>
                </p:cNvPr>
                <p:cNvSpPr txBox="1"/>
                <p:nvPr/>
              </p:nvSpPr>
              <p:spPr>
                <a:xfrm>
                  <a:off x="7169946" y="2777974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08DBE11C-25F7-7C45-0B50-720E95ECDD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9946" y="2777974"/>
                  <a:ext cx="97847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37500" r="-3125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9E68254C-4536-7A73-5CB8-E294B7CE8B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2811" y="2899505"/>
              <a:ext cx="610252" cy="600724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E2C4655F-D48D-0C67-3464-E00F9BF8894B}"/>
                </a:ext>
              </a:extLst>
            </p:cNvPr>
            <p:cNvSpPr/>
            <p:nvPr/>
          </p:nvSpPr>
          <p:spPr>
            <a:xfrm>
              <a:off x="6842582" y="3044390"/>
              <a:ext cx="225543" cy="225543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rgbClr val="FFC000"/>
                  </a:solidFill>
                </a:rPr>
                <a:t>1</a:t>
              </a:r>
              <a:endParaRPr lang="fr-FR" b="1" dirty="0">
                <a:solidFill>
                  <a:srgbClr val="FFC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4BD6BC14-0D90-8469-BB6F-1F978EFE5E8B}"/>
                    </a:ext>
                  </a:extLst>
                </p:cNvPr>
                <p:cNvSpPr txBox="1"/>
                <p:nvPr/>
              </p:nvSpPr>
              <p:spPr>
                <a:xfrm>
                  <a:off x="6528305" y="2769491"/>
                  <a:ext cx="1840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042E8A4A-5B95-D7C8-0501-A72DDAEF98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305" y="2769491"/>
                  <a:ext cx="184088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3333" r="-3333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BE7800C7-A4F0-556F-F054-73FDFF7D46A0}"/>
                    </a:ext>
                  </a:extLst>
                </p:cNvPr>
                <p:cNvSpPr txBox="1"/>
                <p:nvPr/>
              </p:nvSpPr>
              <p:spPr>
                <a:xfrm>
                  <a:off x="7500980" y="2803916"/>
                  <a:ext cx="18768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8AB41663-5B8D-9A4A-226A-2A44CA316B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0980" y="2803916"/>
                  <a:ext cx="187680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9677" r="-3226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761215B8-4F9C-1EEE-E610-41528EAA5723}"/>
                </a:ext>
              </a:extLst>
            </p:cNvPr>
            <p:cNvSpPr/>
            <p:nvPr/>
          </p:nvSpPr>
          <p:spPr>
            <a:xfrm>
              <a:off x="5821263" y="2915918"/>
              <a:ext cx="225543" cy="2255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0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3765A372-FFE5-364A-C9A4-B385C54D5BE9}"/>
                </a:ext>
              </a:extLst>
            </p:cNvPr>
            <p:cNvSpPr/>
            <p:nvPr/>
          </p:nvSpPr>
          <p:spPr>
            <a:xfrm>
              <a:off x="6503049" y="2041465"/>
              <a:ext cx="225543" cy="22554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rgbClr val="7030A0"/>
                  </a:solidFill>
                </a:rPr>
                <a:t>2</a:t>
              </a:r>
              <a:endParaRPr lang="fr-FR" b="1" dirty="0">
                <a:solidFill>
                  <a:srgbClr val="7030A0"/>
                </a:solidFill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F3B41D34-F271-5E52-92AE-B85BCDCFBAA0}"/>
                </a:ext>
              </a:extLst>
            </p:cNvPr>
            <p:cNvSpPr/>
            <p:nvPr/>
          </p:nvSpPr>
          <p:spPr>
            <a:xfrm>
              <a:off x="7126815" y="2245846"/>
              <a:ext cx="225543" cy="225543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3</a:t>
              </a:r>
              <a:endParaRPr lang="fr-FR" b="1" dirty="0">
                <a:solidFill>
                  <a:srgbClr val="00B050"/>
                </a:solidFill>
              </a:endParaRPr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4EB353A3-168C-C049-DC86-CD24E21854A7}"/>
                </a:ext>
              </a:extLst>
            </p:cNvPr>
            <p:cNvGrpSpPr/>
            <p:nvPr/>
          </p:nvGrpSpPr>
          <p:grpSpPr>
            <a:xfrm>
              <a:off x="3943586" y="2708964"/>
              <a:ext cx="722488" cy="722488"/>
              <a:chOff x="3943586" y="2708964"/>
              <a:chExt cx="722488" cy="722488"/>
            </a:xfrm>
          </p:grpSpPr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97D792C0-4C59-DB88-211C-402644DF9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4480C0B-C4F3-B2DE-92F3-4D9FFAFD62F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CFDDDC5D-5EE9-B063-DB2D-0A4F9571587A}"/>
                </a:ext>
              </a:extLst>
            </p:cNvPr>
            <p:cNvGrpSpPr/>
            <p:nvPr/>
          </p:nvGrpSpPr>
          <p:grpSpPr>
            <a:xfrm rot="20521398">
              <a:off x="3814215" y="2617044"/>
              <a:ext cx="722488" cy="722488"/>
              <a:chOff x="3943586" y="2708964"/>
              <a:chExt cx="722488" cy="722488"/>
            </a:xfrm>
          </p:grpSpPr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39597CC2-DFC6-415C-0BE0-4241872F22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532EF698-9ABE-884D-A9F9-FAD336B2C93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2590D64E-5823-19A8-37A9-C7E7BE2C2205}"/>
                </a:ext>
              </a:extLst>
            </p:cNvPr>
            <p:cNvGrpSpPr/>
            <p:nvPr/>
          </p:nvGrpSpPr>
          <p:grpSpPr>
            <a:xfrm rot="19800000">
              <a:off x="3713252" y="2571836"/>
              <a:ext cx="722488" cy="722488"/>
              <a:chOff x="3943586" y="2708964"/>
              <a:chExt cx="722488" cy="722488"/>
            </a:xfrm>
          </p:grpSpPr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00DB4694-8790-585A-1AE7-A10C270E0D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7030A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547FBF8-13DB-A422-61A5-B8DE9927F9E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7030A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6825C59-4961-B868-1A52-BB66DEDC765A}"/>
                    </a:ext>
                  </a:extLst>
                </p:cNvPr>
                <p:cNvSpPr txBox="1"/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B89B714C-CD8A-1B97-5148-2A31B57C08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blipFill>
                  <a:blip r:embed="rId9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699F2871-4CA1-D54E-2D6E-46D90830BE3C}"/>
                    </a:ext>
                  </a:extLst>
                </p:cNvPr>
                <p:cNvSpPr txBox="1"/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8153749F-BF8F-52BC-E7C5-7858116BC3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blipFill>
                  <a:blip r:embed="rId10"/>
                  <a:stretch>
                    <a:fillRect l="-12000" r="-8000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30CFB238-5521-C6DB-96BC-3BCD51041741}"/>
                    </a:ext>
                  </a:extLst>
                </p:cNvPr>
                <p:cNvSpPr txBox="1"/>
                <p:nvPr/>
              </p:nvSpPr>
              <p:spPr>
                <a:xfrm>
                  <a:off x="4555756" y="2978683"/>
                  <a:ext cx="15632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86C7715B-028D-DE2D-2F09-E2B075ACFB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5756" y="2978683"/>
                  <a:ext cx="156325" cy="153888"/>
                </a:xfrm>
                <a:prstGeom prst="rect">
                  <a:avLst/>
                </a:prstGeom>
                <a:blipFill>
                  <a:blip r:embed="rId11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281FC340-4C0F-00DE-54D1-3F50885FED67}"/>
                    </a:ext>
                  </a:extLst>
                </p:cNvPr>
                <p:cNvSpPr txBox="1"/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01A7A0C-CEFA-13BE-1840-F838C3CC2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blipFill>
                  <a:blip r:embed="rId12"/>
                  <a:stretch>
                    <a:fillRect l="-24000" r="-8000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33433B76-8F0F-26C6-D82D-70530050022C}"/>
                    </a:ext>
                  </a:extLst>
                </p:cNvPr>
                <p:cNvSpPr txBox="1"/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C45A7F48-01C9-4FCA-E52D-29FDC97827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blipFill>
                  <a:blip r:embed="rId13"/>
                  <a:stretch>
                    <a:fillRect l="-24000" r="-8000" b="-230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AF2BB349-06F4-0A6F-3031-B6A0083FE96A}"/>
                </a:ext>
              </a:extLst>
            </p:cNvPr>
            <p:cNvSpPr/>
            <p:nvPr/>
          </p:nvSpPr>
          <p:spPr>
            <a:xfrm>
              <a:off x="3891138" y="3373761"/>
              <a:ext cx="108000" cy="108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177A508D-72D9-403F-E789-5C24F1E17063}"/>
                </a:ext>
              </a:extLst>
            </p:cNvPr>
            <p:cNvSpPr/>
            <p:nvPr/>
          </p:nvSpPr>
          <p:spPr>
            <a:xfrm>
              <a:off x="3927138" y="3409761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25F290F6-DFB4-9453-E2FC-C2175B80A89A}"/>
                    </a:ext>
                  </a:extLst>
                </p:cNvPr>
                <p:cNvSpPr txBox="1"/>
                <p:nvPr/>
              </p:nvSpPr>
              <p:spPr>
                <a:xfrm>
                  <a:off x="3419103" y="2654598"/>
                  <a:ext cx="1569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FA47477D-B9E3-CD7F-2EC3-E4A1DDC330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103" y="2654598"/>
                  <a:ext cx="156902" cy="153888"/>
                </a:xfrm>
                <a:prstGeom prst="rect">
                  <a:avLst/>
                </a:prstGeom>
                <a:blipFill>
                  <a:blip r:embed="rId14"/>
                  <a:stretch>
                    <a:fillRect l="-24000" r="-8000" b="-28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17FA947C-21A5-B464-AAD9-BDF74C7459F0}"/>
                </a:ext>
              </a:extLst>
            </p:cNvPr>
            <p:cNvSpPr/>
            <p:nvPr/>
          </p:nvSpPr>
          <p:spPr>
            <a:xfrm>
              <a:off x="3587295" y="3065670"/>
              <a:ext cx="720000" cy="720000"/>
            </a:xfrm>
            <a:prstGeom prst="arc">
              <a:avLst>
                <a:gd name="adj1" fmla="val 19762850"/>
                <a:gd name="adj2" fmla="val 0"/>
              </a:avLst>
            </a:prstGeom>
            <a:ln>
              <a:solidFill>
                <a:srgbClr val="7030A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64CECCD0-CA2B-4726-1AEC-EE85EFA2FA5B}"/>
                </a:ext>
              </a:extLst>
            </p:cNvPr>
            <p:cNvSpPr/>
            <p:nvPr/>
          </p:nvSpPr>
          <p:spPr>
            <a:xfrm>
              <a:off x="3409371" y="2884256"/>
              <a:ext cx="1074384" cy="1074384"/>
            </a:xfrm>
            <a:prstGeom prst="arc">
              <a:avLst>
                <a:gd name="adj1" fmla="val 20568333"/>
                <a:gd name="adj2" fmla="val 0"/>
              </a:avLst>
            </a:prstGeom>
            <a:ln>
              <a:solidFill>
                <a:srgbClr val="FFC00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EDD68A10-9730-B309-AD75-8AD4FD2C770C}"/>
                    </a:ext>
                  </a:extLst>
                </p:cNvPr>
                <p:cNvSpPr txBox="1"/>
                <p:nvPr/>
              </p:nvSpPr>
              <p:spPr>
                <a:xfrm>
                  <a:off x="4137485" y="3020667"/>
                  <a:ext cx="10477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89F8A80B-CEBA-FF29-DEFB-681300EC3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7485" y="3020667"/>
                  <a:ext cx="104772" cy="153888"/>
                </a:xfrm>
                <a:prstGeom prst="rect">
                  <a:avLst/>
                </a:prstGeom>
                <a:blipFill>
                  <a:blip r:embed="rId15"/>
                  <a:stretch>
                    <a:fillRect l="-35294" r="-23529" b="-12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7896EF6E-EAC4-890C-5FBA-B6B652A7BA3E}"/>
                    </a:ext>
                  </a:extLst>
                </p:cNvPr>
                <p:cNvSpPr txBox="1"/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9BDAE280-837F-4C88-D34F-E90707630C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blipFill>
                  <a:blip r:embed="rId16"/>
                  <a:stretch>
                    <a:fillRect l="-26316" r="-26316" b="-28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92841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C932E78-9266-4889-BAB9-33B35D8DF671}"/>
              </a:ext>
            </a:extLst>
          </p:cNvPr>
          <p:cNvGrpSpPr/>
          <p:nvPr/>
        </p:nvGrpSpPr>
        <p:grpSpPr>
          <a:xfrm>
            <a:off x="7711863" y="4070979"/>
            <a:ext cx="4318898" cy="2091847"/>
            <a:chOff x="3409371" y="1866793"/>
            <a:chExt cx="4318898" cy="2091847"/>
          </a:xfrm>
        </p:grpSpPr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A180EB02-00B1-B3EE-6CFB-2B305FFF8C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86426" y="2254307"/>
              <a:ext cx="1032230" cy="759328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313676C5-7A00-39A3-34A8-A81B416722B5}"/>
                </a:ext>
              </a:extLst>
            </p:cNvPr>
            <p:cNvCxnSpPr>
              <a:cxnSpLocks/>
              <a:stCxn id="17" idx="5"/>
              <a:endCxn id="20" idx="1"/>
            </p:cNvCxnSpPr>
            <p:nvPr/>
          </p:nvCxnSpPr>
          <p:spPr>
            <a:xfrm flipH="1" flipV="1">
              <a:off x="6045088" y="1928547"/>
              <a:ext cx="1032230" cy="759328"/>
            </a:xfrm>
            <a:prstGeom prst="lin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410D3907-8BAE-BA71-C743-A778EDC7FEBB}"/>
                </a:ext>
              </a:extLst>
            </p:cNvPr>
            <p:cNvGrpSpPr/>
            <p:nvPr/>
          </p:nvGrpSpPr>
          <p:grpSpPr>
            <a:xfrm rot="13500000">
              <a:off x="6629023" y="2007921"/>
              <a:ext cx="288000" cy="1796903"/>
              <a:chOff x="3631019" y="2472069"/>
              <a:chExt cx="288000" cy="1796903"/>
            </a:xfrm>
          </p:grpSpPr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D3BA2312-0AA5-41BE-C4CD-F9FF3A4CD7C4}"/>
                  </a:ext>
                </a:extLst>
              </p:cNvPr>
              <p:cNvGrpSpPr/>
              <p:nvPr/>
            </p:nvGrpSpPr>
            <p:grpSpPr>
              <a:xfrm>
                <a:off x="3631019" y="2966483"/>
                <a:ext cx="288000" cy="1302489"/>
                <a:chOff x="3631019" y="2966483"/>
                <a:chExt cx="288000" cy="1302489"/>
              </a:xfrm>
            </p:grpSpPr>
            <p:sp>
              <p:nvSpPr>
                <p:cNvPr id="9" name="Arc 8">
                  <a:extLst>
                    <a:ext uri="{FF2B5EF4-FFF2-40B4-BE49-F238E27FC236}">
                      <a16:creationId xmlns:a16="http://schemas.microsoft.com/office/drawing/2014/main" id="{7634A3F9-8944-BD0B-C990-9332C9F314C3}"/>
                    </a:ext>
                  </a:extLst>
                </p:cNvPr>
                <p:cNvSpPr/>
                <p:nvPr/>
              </p:nvSpPr>
              <p:spPr>
                <a:xfrm>
                  <a:off x="3631019" y="2966483"/>
                  <a:ext cx="288000" cy="288000"/>
                </a:xfrm>
                <a:prstGeom prst="arc">
                  <a:avLst>
                    <a:gd name="adj1" fmla="val 10671135"/>
                    <a:gd name="adj2" fmla="val 0"/>
                  </a:avLst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0" name="Connecteur droit 9">
                  <a:extLst>
                    <a:ext uri="{FF2B5EF4-FFF2-40B4-BE49-F238E27FC236}">
                      <a16:creationId xmlns:a16="http://schemas.microsoft.com/office/drawing/2014/main" id="{CE2AB44E-C510-769F-956F-4E4CAFF95B86}"/>
                    </a:ext>
                  </a:extLst>
                </p:cNvPr>
                <p:cNvCxnSpPr>
                  <a:cxnSpLocks/>
                  <a:stCxn id="9" idx="0"/>
                </p:cNvCxnSpPr>
                <p:nvPr/>
              </p:nvCxnSpPr>
              <p:spPr>
                <a:xfrm>
                  <a:off x="3631120" y="3115880"/>
                  <a:ext cx="0" cy="1153092"/>
                </a:xfrm>
                <a:prstGeom prst="lin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6497AF29-DBA8-ACEF-9CEE-981F91FF4A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0342" y="2472069"/>
                <a:ext cx="0" cy="494414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70C1B35E-E669-A533-5B34-87AB998B9D6D}"/>
                </a:ext>
              </a:extLst>
            </p:cNvPr>
            <p:cNvSpPr/>
            <p:nvPr/>
          </p:nvSpPr>
          <p:spPr>
            <a:xfrm>
              <a:off x="5968217" y="3719230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101F44C3-DC3C-4123-DEEB-9A31FC50BE65}"/>
                </a:ext>
              </a:extLst>
            </p:cNvPr>
            <p:cNvSpPr/>
            <p:nvPr/>
          </p:nvSpPr>
          <p:spPr>
            <a:xfrm>
              <a:off x="6024000" y="3509979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1BC84DB-FC31-604D-5B3B-357145722E1F}"/>
                </a:ext>
              </a:extLst>
            </p:cNvPr>
            <p:cNvCxnSpPr>
              <a:cxnSpLocks/>
              <a:stCxn id="12" idx="4"/>
            </p:cNvCxnSpPr>
            <p:nvPr/>
          </p:nvCxnSpPr>
          <p:spPr>
            <a:xfrm>
              <a:off x="6096000" y="3653979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619DF929-1747-DFBA-F69C-04825993856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5539" y="3572539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9CF4D067-E9FE-B5B5-CDEA-86173B9F38C7}"/>
                </a:ext>
              </a:extLst>
            </p:cNvPr>
            <p:cNvGrpSpPr/>
            <p:nvPr/>
          </p:nvGrpSpPr>
          <p:grpSpPr>
            <a:xfrm>
              <a:off x="6882867" y="2493424"/>
              <a:ext cx="287079" cy="287079"/>
              <a:chOff x="6882867" y="2493424"/>
              <a:chExt cx="287079" cy="287079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7FBEFAC3-E263-A00C-1652-54FA82D4FA38}"/>
                  </a:ext>
                </a:extLst>
              </p:cNvPr>
              <p:cNvSpPr/>
              <p:nvPr/>
            </p:nvSpPr>
            <p:spPr>
              <a:xfrm>
                <a:off x="6882867" y="2493424"/>
                <a:ext cx="287079" cy="287079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F21D81E8-FB26-E032-FBCB-85C7A524FF1E}"/>
                  </a:ext>
                </a:extLst>
              </p:cNvPr>
              <p:cNvSpPr/>
              <p:nvPr/>
            </p:nvSpPr>
            <p:spPr>
              <a:xfrm>
                <a:off x="6954406" y="2564963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9A091921-646C-42DB-B304-41B156FE4534}"/>
                </a:ext>
              </a:extLst>
            </p:cNvPr>
            <p:cNvCxnSpPr>
              <a:cxnSpLocks/>
              <a:stCxn id="17" idx="7"/>
              <a:endCxn id="16" idx="7"/>
            </p:cNvCxnSpPr>
            <p:nvPr/>
          </p:nvCxnSpPr>
          <p:spPr>
            <a:xfrm flipV="1">
              <a:off x="7077318" y="2535466"/>
              <a:ext cx="50586" cy="50585"/>
            </a:xfrm>
            <a:prstGeom prst="lin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EF4B1F64-D820-EB83-94CC-62893726A0DF}"/>
                </a:ext>
              </a:extLst>
            </p:cNvPr>
            <p:cNvCxnSpPr>
              <a:cxnSpLocks/>
              <a:stCxn id="12" idx="0"/>
              <a:endCxn id="20" idx="4"/>
            </p:cNvCxnSpPr>
            <p:nvPr/>
          </p:nvCxnSpPr>
          <p:spPr>
            <a:xfrm flipV="1">
              <a:off x="6096000" y="2051459"/>
              <a:ext cx="0" cy="145852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5BA96B7-69BE-31F8-DA12-67D025C48C89}"/>
                </a:ext>
              </a:extLst>
            </p:cNvPr>
            <p:cNvSpPr/>
            <p:nvPr/>
          </p:nvSpPr>
          <p:spPr>
            <a:xfrm>
              <a:off x="6024000" y="1907459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396522BE-B7F5-5967-844E-734BCDF52B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8000" y="3581979"/>
              <a:ext cx="1560269" cy="0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C2E4F8C3-F434-96D1-D957-61C00BD93DB1}"/>
                    </a:ext>
                  </a:extLst>
                </p:cNvPr>
                <p:cNvSpPr txBox="1"/>
                <p:nvPr/>
              </p:nvSpPr>
              <p:spPr>
                <a:xfrm>
                  <a:off x="5776743" y="349924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C2E4F8C3-F434-96D1-D957-61C00BD93D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6743" y="3499248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9FB84DBE-85C0-EB17-D7EC-DF910C1DAC11}"/>
                    </a:ext>
                  </a:extLst>
                </p:cNvPr>
                <p:cNvSpPr txBox="1"/>
                <p:nvPr/>
              </p:nvSpPr>
              <p:spPr>
                <a:xfrm>
                  <a:off x="5828020" y="1866793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9FB84DBE-85C0-EB17-D7EC-DF910C1DAC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8020" y="1866793"/>
                  <a:ext cx="140359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E9FC3B66-3F19-4AE1-7F97-556E3D403FB9}"/>
                    </a:ext>
                  </a:extLst>
                </p:cNvPr>
                <p:cNvSpPr txBox="1"/>
                <p:nvPr/>
              </p:nvSpPr>
              <p:spPr>
                <a:xfrm>
                  <a:off x="6892521" y="2272989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E9FC3B66-3F19-4AE1-7F97-556E3D403F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2521" y="2272989"/>
                  <a:ext cx="133370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272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08DBE11C-25F7-7C45-0B50-720E95ECDD79}"/>
                    </a:ext>
                  </a:extLst>
                </p:cNvPr>
                <p:cNvSpPr txBox="1"/>
                <p:nvPr/>
              </p:nvSpPr>
              <p:spPr>
                <a:xfrm>
                  <a:off x="7169946" y="2777974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08DBE11C-25F7-7C45-0B50-720E95ECDD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9946" y="2777974"/>
                  <a:ext cx="9784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BA04DD4F-A6C3-4DFF-8AE5-9F63F8CD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2811" y="2899505"/>
              <a:ext cx="610252" cy="600724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A18217CD-B5E3-AB90-D8FD-963728356255}"/>
                </a:ext>
              </a:extLst>
            </p:cNvPr>
            <p:cNvSpPr/>
            <p:nvPr/>
          </p:nvSpPr>
          <p:spPr>
            <a:xfrm>
              <a:off x="6842582" y="3044390"/>
              <a:ext cx="225543" cy="225543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rgbClr val="FFC000"/>
                  </a:solidFill>
                </a:rPr>
                <a:t>1</a:t>
              </a:r>
              <a:endParaRPr lang="fr-FR" b="1" dirty="0">
                <a:solidFill>
                  <a:srgbClr val="FFC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042E8A4A-5B95-D7C8-0501-A72DDAEF9862}"/>
                    </a:ext>
                  </a:extLst>
                </p:cNvPr>
                <p:cNvSpPr txBox="1"/>
                <p:nvPr/>
              </p:nvSpPr>
              <p:spPr>
                <a:xfrm>
                  <a:off x="6528305" y="2769491"/>
                  <a:ext cx="1840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042E8A4A-5B95-D7C8-0501-A72DDAEF98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305" y="2769491"/>
                  <a:ext cx="184088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13333" r="-3333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8AB41663-5B8D-9A4A-226A-2A44CA316B08}"/>
                    </a:ext>
                  </a:extLst>
                </p:cNvPr>
                <p:cNvSpPr txBox="1"/>
                <p:nvPr/>
              </p:nvSpPr>
              <p:spPr>
                <a:xfrm>
                  <a:off x="7500980" y="2803916"/>
                  <a:ext cx="18768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8AB41663-5B8D-9A4A-226A-2A44CA316B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0980" y="2803916"/>
                  <a:ext cx="187680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9677" r="-3226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0C758A2-633D-23D1-7123-15229428B139}"/>
                </a:ext>
              </a:extLst>
            </p:cNvPr>
            <p:cNvSpPr/>
            <p:nvPr/>
          </p:nvSpPr>
          <p:spPr>
            <a:xfrm>
              <a:off x="5821263" y="2915918"/>
              <a:ext cx="225543" cy="2255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0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BF00E591-C4A6-6597-F15D-D731261EE333}"/>
                </a:ext>
              </a:extLst>
            </p:cNvPr>
            <p:cNvSpPr/>
            <p:nvPr/>
          </p:nvSpPr>
          <p:spPr>
            <a:xfrm>
              <a:off x="6503049" y="2041465"/>
              <a:ext cx="225543" cy="22554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rgbClr val="7030A0"/>
                  </a:solidFill>
                </a:rPr>
                <a:t>2</a:t>
              </a:r>
              <a:endParaRPr lang="fr-FR" b="1" dirty="0">
                <a:solidFill>
                  <a:srgbClr val="7030A0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CE832B82-9FF6-8CE6-68F7-60FE79BA0DB2}"/>
                </a:ext>
              </a:extLst>
            </p:cNvPr>
            <p:cNvSpPr/>
            <p:nvPr/>
          </p:nvSpPr>
          <p:spPr>
            <a:xfrm>
              <a:off x="7126815" y="2245846"/>
              <a:ext cx="225543" cy="225543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3</a:t>
              </a:r>
              <a:endParaRPr lang="fr-FR" b="1" dirty="0">
                <a:solidFill>
                  <a:srgbClr val="00B050"/>
                </a:solidFill>
              </a:endParaRPr>
            </a:p>
          </p:txBody>
        </p: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FFC123FA-199A-4867-4D58-D5D32A6D6571}"/>
                </a:ext>
              </a:extLst>
            </p:cNvPr>
            <p:cNvGrpSpPr/>
            <p:nvPr/>
          </p:nvGrpSpPr>
          <p:grpSpPr>
            <a:xfrm>
              <a:off x="3943586" y="2708964"/>
              <a:ext cx="722488" cy="722488"/>
              <a:chOff x="3943586" y="2708964"/>
              <a:chExt cx="722488" cy="722488"/>
            </a:xfrm>
          </p:grpSpPr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F172A1B7-08AE-6F2F-BC4D-938C3D0F84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19B9F05A-9017-149C-5305-0795ADA89F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7E4E4F7D-14BB-9E21-9A32-3F0EE0A69103}"/>
                </a:ext>
              </a:extLst>
            </p:cNvPr>
            <p:cNvGrpSpPr/>
            <p:nvPr/>
          </p:nvGrpSpPr>
          <p:grpSpPr>
            <a:xfrm rot="20521398">
              <a:off x="3814215" y="2617044"/>
              <a:ext cx="722488" cy="722488"/>
              <a:chOff x="3943586" y="2708964"/>
              <a:chExt cx="722488" cy="722488"/>
            </a:xfrm>
          </p:grpSpPr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C55B5F98-2D17-9054-0811-5FCB1CC3CF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7841EC68-471B-1A81-0E80-7B5D271C36A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D22CFE20-8FA9-2439-AC47-CEA33EAD4CF2}"/>
                </a:ext>
              </a:extLst>
            </p:cNvPr>
            <p:cNvGrpSpPr/>
            <p:nvPr/>
          </p:nvGrpSpPr>
          <p:grpSpPr>
            <a:xfrm rot="19800000">
              <a:off x="3713252" y="2571836"/>
              <a:ext cx="722488" cy="722488"/>
              <a:chOff x="3943586" y="2708964"/>
              <a:chExt cx="722488" cy="722488"/>
            </a:xfrm>
          </p:grpSpPr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010DCDB7-B0D0-1030-F081-3F7382310E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7030A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D962AE48-A5F1-6D92-99CC-097AD679E48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7030A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B89B714C-CD8A-1B97-5148-2A31B57C08C7}"/>
                    </a:ext>
                  </a:extLst>
                </p:cNvPr>
                <p:cNvSpPr txBox="1"/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B89B714C-CD8A-1B97-5148-2A31B57C08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blipFill>
                  <a:blip r:embed="rId8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8153749F-BF8F-52BC-E7C5-7858116BC315}"/>
                    </a:ext>
                  </a:extLst>
                </p:cNvPr>
                <p:cNvSpPr txBox="1"/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8153749F-BF8F-52BC-E7C5-7858116BC3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blipFill>
                  <a:blip r:embed="rId9"/>
                  <a:stretch>
                    <a:fillRect l="-12000" r="-8000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86C7715B-028D-DE2D-2F09-E2B075ACFBED}"/>
                    </a:ext>
                  </a:extLst>
                </p:cNvPr>
                <p:cNvSpPr txBox="1"/>
                <p:nvPr/>
              </p:nvSpPr>
              <p:spPr>
                <a:xfrm>
                  <a:off x="4555756" y="2978683"/>
                  <a:ext cx="15632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86C7715B-028D-DE2D-2F09-E2B075ACFB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5756" y="2978683"/>
                  <a:ext cx="156325" cy="153888"/>
                </a:xfrm>
                <a:prstGeom prst="rect">
                  <a:avLst/>
                </a:prstGeom>
                <a:blipFill>
                  <a:blip r:embed="rId10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01A7A0C-CEFA-13BE-1840-F838C3CC2B1E}"/>
                    </a:ext>
                  </a:extLst>
                </p:cNvPr>
                <p:cNvSpPr txBox="1"/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01A7A0C-CEFA-13BE-1840-F838C3CC2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blipFill>
                  <a:blip r:embed="rId11"/>
                  <a:stretch>
                    <a:fillRect l="-24000" r="-8000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C45A7F48-01C9-4FCA-E52D-29FDC97827EC}"/>
                    </a:ext>
                  </a:extLst>
                </p:cNvPr>
                <p:cNvSpPr txBox="1"/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C45A7F48-01C9-4FCA-E52D-29FDC97827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blipFill>
                  <a:blip r:embed="rId12"/>
                  <a:stretch>
                    <a:fillRect l="-24000" r="-8000" b="-230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0024204D-8EC1-760D-68FA-F32FAC052699}"/>
                </a:ext>
              </a:extLst>
            </p:cNvPr>
            <p:cNvSpPr/>
            <p:nvPr/>
          </p:nvSpPr>
          <p:spPr>
            <a:xfrm>
              <a:off x="3891138" y="3373761"/>
              <a:ext cx="108000" cy="108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F4E6A135-2523-8F7F-7445-B509F57F8B41}"/>
                </a:ext>
              </a:extLst>
            </p:cNvPr>
            <p:cNvSpPr/>
            <p:nvPr/>
          </p:nvSpPr>
          <p:spPr>
            <a:xfrm>
              <a:off x="3927138" y="3409761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FA47477D-B9E3-CD7F-2EC3-E4A1DDC330E9}"/>
                    </a:ext>
                  </a:extLst>
                </p:cNvPr>
                <p:cNvSpPr txBox="1"/>
                <p:nvPr/>
              </p:nvSpPr>
              <p:spPr>
                <a:xfrm>
                  <a:off x="3419103" y="2654598"/>
                  <a:ext cx="1569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FA47477D-B9E3-CD7F-2EC3-E4A1DDC330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103" y="2654598"/>
                  <a:ext cx="156902" cy="153888"/>
                </a:xfrm>
                <a:prstGeom prst="rect">
                  <a:avLst/>
                </a:prstGeom>
                <a:blipFill>
                  <a:blip r:embed="rId13"/>
                  <a:stretch>
                    <a:fillRect l="-24000" r="-8000" b="-28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C2F33B79-916F-90D0-9699-D7ABF630B34F}"/>
                </a:ext>
              </a:extLst>
            </p:cNvPr>
            <p:cNvSpPr/>
            <p:nvPr/>
          </p:nvSpPr>
          <p:spPr>
            <a:xfrm>
              <a:off x="3587295" y="3065670"/>
              <a:ext cx="720000" cy="720000"/>
            </a:xfrm>
            <a:prstGeom prst="arc">
              <a:avLst>
                <a:gd name="adj1" fmla="val 19762850"/>
                <a:gd name="adj2" fmla="val 0"/>
              </a:avLst>
            </a:prstGeom>
            <a:ln>
              <a:solidFill>
                <a:srgbClr val="7030A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628F6DF2-C779-7256-1F50-7D3BE626F692}"/>
                </a:ext>
              </a:extLst>
            </p:cNvPr>
            <p:cNvSpPr/>
            <p:nvPr/>
          </p:nvSpPr>
          <p:spPr>
            <a:xfrm>
              <a:off x="3409371" y="2884256"/>
              <a:ext cx="1074384" cy="1074384"/>
            </a:xfrm>
            <a:prstGeom prst="arc">
              <a:avLst>
                <a:gd name="adj1" fmla="val 20568333"/>
                <a:gd name="adj2" fmla="val 0"/>
              </a:avLst>
            </a:prstGeom>
            <a:ln>
              <a:solidFill>
                <a:srgbClr val="FFC00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89F8A80B-CEBA-FF29-DEFB-681300EC3D87}"/>
                    </a:ext>
                  </a:extLst>
                </p:cNvPr>
                <p:cNvSpPr txBox="1"/>
                <p:nvPr/>
              </p:nvSpPr>
              <p:spPr>
                <a:xfrm>
                  <a:off x="4137485" y="3020667"/>
                  <a:ext cx="10477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89F8A80B-CEBA-FF29-DEFB-681300EC3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7485" y="3020667"/>
                  <a:ext cx="104772" cy="153888"/>
                </a:xfrm>
                <a:prstGeom prst="rect">
                  <a:avLst/>
                </a:prstGeom>
                <a:blipFill>
                  <a:blip r:embed="rId14"/>
                  <a:stretch>
                    <a:fillRect l="-35294" r="-23529" b="-12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9BDAE280-837F-4C88-D34F-E90707630C73}"/>
                    </a:ext>
                  </a:extLst>
                </p:cNvPr>
                <p:cNvSpPr txBox="1"/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9BDAE280-837F-4C88-D34F-E90707630C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blipFill>
                  <a:blip r:embed="rId15"/>
                  <a:stretch>
                    <a:fillRect l="-26316" r="-26316" b="-28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70168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E9659-8EBA-3FE7-D276-60D63D9E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EEB571-C498-A2BF-6047-C4ACB282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507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id="{111341B9-F083-48EC-8679-F8559883AA97}"/>
              </a:ext>
            </a:extLst>
          </p:cNvPr>
          <p:cNvGrpSpPr/>
          <p:nvPr/>
        </p:nvGrpSpPr>
        <p:grpSpPr>
          <a:xfrm rot="13500000">
            <a:off x="6370203" y="1730518"/>
            <a:ext cx="1323247" cy="2241111"/>
            <a:chOff x="2969496" y="2472069"/>
            <a:chExt cx="1323247" cy="224111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C81DCB13-ED5F-4562-8772-DEE82E353EF2}"/>
                </a:ext>
              </a:extLst>
            </p:cNvPr>
            <p:cNvGrpSpPr/>
            <p:nvPr/>
          </p:nvGrpSpPr>
          <p:grpSpPr>
            <a:xfrm>
              <a:off x="2969496" y="2966483"/>
              <a:ext cx="1323247" cy="1746697"/>
              <a:chOff x="2969496" y="2966483"/>
              <a:chExt cx="1323247" cy="1746697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B1AEC4BF-C237-4F63-8904-EBF0763721EC}"/>
                  </a:ext>
                </a:extLst>
              </p:cNvPr>
              <p:cNvSpPr/>
              <p:nvPr/>
            </p:nvSpPr>
            <p:spPr>
              <a:xfrm>
                <a:off x="3631019" y="2966483"/>
                <a:ext cx="288000" cy="288000"/>
              </a:xfrm>
              <a:prstGeom prst="arc">
                <a:avLst>
                  <a:gd name="adj1" fmla="val 10671135"/>
                  <a:gd name="adj2" fmla="val 0"/>
                </a:avLst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69C9B081-AC10-47FF-94F8-1C5A71DC4D11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rot="8100000" flipV="1">
                <a:off x="2969496" y="3389933"/>
                <a:ext cx="1323247" cy="1323247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080DCA9A-2D88-4F26-BF72-9DC64F2DE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0342" y="2472069"/>
              <a:ext cx="0" cy="494414"/>
            </a:xfrm>
            <a:prstGeom prst="lin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2BB10017-9C11-4F83-8D69-B639B70235E9}"/>
              </a:ext>
            </a:extLst>
          </p:cNvPr>
          <p:cNvSpPr/>
          <p:nvPr/>
        </p:nvSpPr>
        <p:spPr>
          <a:xfrm>
            <a:off x="6024000" y="3509979"/>
            <a:ext cx="144000" cy="144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7BBABFD2-4BEB-4612-B52D-3D07AE948464}"/>
              </a:ext>
            </a:extLst>
          </p:cNvPr>
          <p:cNvGrpSpPr/>
          <p:nvPr/>
        </p:nvGrpSpPr>
        <p:grpSpPr>
          <a:xfrm>
            <a:off x="5951539" y="3653979"/>
            <a:ext cx="288000" cy="159879"/>
            <a:chOff x="5951539" y="3653979"/>
            <a:chExt cx="288000" cy="159879"/>
          </a:xfrm>
        </p:grpSpPr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F890B058-2B22-4257-879D-930B5F95D0CC}"/>
                </a:ext>
              </a:extLst>
            </p:cNvPr>
            <p:cNvSpPr/>
            <p:nvPr/>
          </p:nvSpPr>
          <p:spPr>
            <a:xfrm>
              <a:off x="5968217" y="3719230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D7EB28DE-BF7A-478D-8CD5-AB5AA426560E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6096000" y="3653979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1FA2817-8B57-4198-83FA-E759B815AE0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5539" y="3572539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CC3D764-5F01-41DB-BE3A-627E299C9B80}"/>
              </a:ext>
            </a:extLst>
          </p:cNvPr>
          <p:cNvCxnSpPr>
            <a:cxnSpLocks/>
          </p:cNvCxnSpPr>
          <p:nvPr/>
        </p:nvCxnSpPr>
        <p:spPr>
          <a:xfrm flipH="1">
            <a:off x="6168000" y="3581979"/>
            <a:ext cx="1560269" cy="0"/>
          </a:xfrm>
          <a:prstGeom prst="line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88A6740D-0008-4AB4-AFFA-951BF6DC782C}"/>
                  </a:ext>
                </a:extLst>
              </p:cNvPr>
              <p:cNvSpPr txBox="1"/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</m:oMath>
                  </m:oMathPara>
                </a14:m>
                <a:endPara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88A6740D-0008-4AB4-AFFA-951BF6DC7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E1D620D0-C93F-4123-95C9-1776445B2146}"/>
              </a:ext>
            </a:extLst>
          </p:cNvPr>
          <p:cNvCxnSpPr>
            <a:cxnSpLocks/>
          </p:cNvCxnSpPr>
          <p:nvPr/>
        </p:nvCxnSpPr>
        <p:spPr>
          <a:xfrm flipV="1">
            <a:off x="6162811" y="2899505"/>
            <a:ext cx="610252" cy="600724"/>
          </a:xfrm>
          <a:prstGeom prst="line">
            <a:avLst/>
          </a:prstGeom>
          <a:noFill/>
          <a:ln w="9525">
            <a:solidFill>
              <a:srgbClr val="FFC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CBF2E5E5-6155-41EB-A0E2-99A324B266F7}"/>
              </a:ext>
            </a:extLst>
          </p:cNvPr>
          <p:cNvSpPr/>
          <p:nvPr/>
        </p:nvSpPr>
        <p:spPr>
          <a:xfrm>
            <a:off x="6842582" y="3044390"/>
            <a:ext cx="225543" cy="225543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C2CA50BC-F8E8-4074-9DA7-C04D256AC1DF}"/>
                  </a:ext>
                </a:extLst>
              </p:cNvPr>
              <p:cNvSpPr txBox="1"/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fr-F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C2CA50BC-F8E8-4074-9DA7-C04D256AC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blipFill>
                <a:blip r:embed="rId6"/>
                <a:stretch>
                  <a:fillRect l="-13333" r="-3333" b="-96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2263225D-BA7F-43C4-902F-004FA1E713E0}"/>
              </a:ext>
            </a:extLst>
          </p:cNvPr>
          <p:cNvSpPr/>
          <p:nvPr/>
        </p:nvSpPr>
        <p:spPr>
          <a:xfrm>
            <a:off x="5810070" y="3235249"/>
            <a:ext cx="225543" cy="2255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E5ABD407-D565-432F-BD53-DE6B5579CC9E}"/>
              </a:ext>
            </a:extLst>
          </p:cNvPr>
          <p:cNvGrpSpPr/>
          <p:nvPr/>
        </p:nvGrpSpPr>
        <p:grpSpPr>
          <a:xfrm>
            <a:off x="3943586" y="2708964"/>
            <a:ext cx="722488" cy="722488"/>
            <a:chOff x="3943586" y="2708964"/>
            <a:chExt cx="722488" cy="722488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58D1083C-2E05-461D-8ACD-DEE9B585F6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5BEC8B95-D015-47E0-94BC-084AA341808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6ECB418F-FF97-49AA-BDB1-E78C9C6A54F1}"/>
              </a:ext>
            </a:extLst>
          </p:cNvPr>
          <p:cNvGrpSpPr/>
          <p:nvPr/>
        </p:nvGrpSpPr>
        <p:grpSpPr>
          <a:xfrm rot="20521398">
            <a:off x="3814215" y="2617044"/>
            <a:ext cx="722488" cy="722488"/>
            <a:chOff x="3943586" y="2708964"/>
            <a:chExt cx="722488" cy="722488"/>
          </a:xfrm>
        </p:grpSpPr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9EDB4D56-0B69-4AF2-AACD-C710002EE8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DA176A15-DE95-4E32-9D99-8E42FB79279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0A20C905-E6AB-4660-AD50-3F74729D9781}"/>
                  </a:ext>
                </a:extLst>
              </p:cNvPr>
              <p:cNvSpPr txBox="1"/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0A20C905-E6AB-4660-AD50-3F74729D9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blipFill>
                <a:blip r:embed="rId8"/>
                <a:stretch>
                  <a:fillRect l="-11538" r="-3846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DB626DDA-5DB5-4F9F-AC6C-C33F800E0036}"/>
                  </a:ext>
                </a:extLst>
              </p:cNvPr>
              <p:cNvSpPr txBox="1"/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DB626DDA-5DB5-4F9F-AC6C-C33F800E0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blipFill>
                <a:blip r:embed="rId9"/>
                <a:stretch>
                  <a:fillRect l="-16000" r="-8000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8660B58-BFA4-4900-A23F-EAA8B5ABC5C9}"/>
                  </a:ext>
                </a:extLst>
              </p:cNvPr>
              <p:cNvSpPr txBox="1"/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8660B58-BFA4-4900-A23F-EAA8B5ABC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blipFill>
                <a:blip r:embed="rId11"/>
                <a:stretch>
                  <a:fillRect l="-23077" r="-3846" b="-2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D0B093E2-C41C-45BB-9DF5-A6DA7C15594C}"/>
                  </a:ext>
                </a:extLst>
              </p:cNvPr>
              <p:cNvSpPr txBox="1"/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D0B093E2-C41C-45BB-9DF5-A6DA7C155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blipFill>
                <a:blip r:embed="rId12"/>
                <a:stretch>
                  <a:fillRect l="-24000" r="-8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Ellipse 81">
            <a:extLst>
              <a:ext uri="{FF2B5EF4-FFF2-40B4-BE49-F238E27FC236}">
                <a16:creationId xmlns:a16="http://schemas.microsoft.com/office/drawing/2014/main" id="{F67594AB-19AD-4C18-8F9B-D969D5BF1854}"/>
              </a:ext>
            </a:extLst>
          </p:cNvPr>
          <p:cNvSpPr/>
          <p:nvPr/>
        </p:nvSpPr>
        <p:spPr>
          <a:xfrm>
            <a:off x="3891138" y="3373761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4549BC30-FE85-4CFD-A3C0-A1E70E057D1E}"/>
              </a:ext>
            </a:extLst>
          </p:cNvPr>
          <p:cNvSpPr/>
          <p:nvPr/>
        </p:nvSpPr>
        <p:spPr>
          <a:xfrm>
            <a:off x="3927138" y="3409761"/>
            <a:ext cx="36000" cy="36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F716900E-A143-4E23-9EBB-8E1D1A97BF7E}"/>
              </a:ext>
            </a:extLst>
          </p:cNvPr>
          <p:cNvSpPr/>
          <p:nvPr/>
        </p:nvSpPr>
        <p:spPr>
          <a:xfrm>
            <a:off x="3409371" y="2884256"/>
            <a:ext cx="1074384" cy="1074384"/>
          </a:xfrm>
          <a:prstGeom prst="arc">
            <a:avLst>
              <a:gd name="adj1" fmla="val 20568333"/>
              <a:gd name="adj2" fmla="val 0"/>
            </a:avLst>
          </a:prstGeom>
          <a:ln>
            <a:solidFill>
              <a:srgbClr val="FFC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48D95EB0-6E14-421F-9DCD-7F60C859E8D8}"/>
                  </a:ext>
                </a:extLst>
              </p:cNvPr>
              <p:cNvSpPr txBox="1"/>
              <p:nvPr/>
            </p:nvSpPr>
            <p:spPr>
              <a:xfrm>
                <a:off x="4506802" y="3252239"/>
                <a:ext cx="1181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𝜑</m:t>
                      </m:r>
                    </m:oMath>
                  </m:oMathPara>
                </a14:m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48D95EB0-6E14-421F-9DCD-7F60C85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802" y="3252239"/>
                <a:ext cx="118174" cy="153888"/>
              </a:xfrm>
              <a:prstGeom prst="rect">
                <a:avLst/>
              </a:prstGeom>
              <a:blipFill>
                <a:blip r:embed="rId15"/>
                <a:stretch>
                  <a:fillRect l="-25000" r="-20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lipse 4">
            <a:extLst>
              <a:ext uri="{FF2B5EF4-FFF2-40B4-BE49-F238E27FC236}">
                <a16:creationId xmlns:a16="http://schemas.microsoft.com/office/drawing/2014/main" id="{7688820B-C3EA-44EF-A384-202BFA32C98E}"/>
              </a:ext>
            </a:extLst>
          </p:cNvPr>
          <p:cNvSpPr/>
          <p:nvPr/>
        </p:nvSpPr>
        <p:spPr>
          <a:xfrm>
            <a:off x="7897027" y="1743999"/>
            <a:ext cx="241874" cy="241874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848688C-E56F-4F54-849E-C375CB8F831B}"/>
              </a:ext>
            </a:extLst>
          </p:cNvPr>
          <p:cNvSpPr/>
          <p:nvPr/>
        </p:nvSpPr>
        <p:spPr>
          <a:xfrm>
            <a:off x="7529173" y="2170657"/>
            <a:ext cx="199096" cy="199096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262E948D-69F7-4EDD-A056-8E6B9C929262}"/>
              </a:ext>
            </a:extLst>
          </p:cNvPr>
          <p:cNvSpPr/>
          <p:nvPr/>
        </p:nvSpPr>
        <p:spPr>
          <a:xfrm>
            <a:off x="7368252" y="2437342"/>
            <a:ext cx="89217" cy="89217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802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683C325B-4CFA-2D12-E4D1-D743927350FB}"/>
              </a:ext>
            </a:extLst>
          </p:cNvPr>
          <p:cNvCxnSpPr>
            <a:cxnSpLocks/>
          </p:cNvCxnSpPr>
          <p:nvPr/>
        </p:nvCxnSpPr>
        <p:spPr>
          <a:xfrm flipH="1">
            <a:off x="3941044" y="3260315"/>
            <a:ext cx="965807" cy="170298"/>
          </a:xfrm>
          <a:prstGeom prst="line">
            <a:avLst/>
          </a:prstGeom>
          <a:noFill/>
          <a:ln w="9525">
            <a:solidFill>
              <a:srgbClr val="FFC000"/>
            </a:solidFill>
            <a:head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180EB02-00B1-B3EE-6CFB-2B305FFF8CA9}"/>
              </a:ext>
            </a:extLst>
          </p:cNvPr>
          <p:cNvCxnSpPr>
            <a:cxnSpLocks/>
          </p:cNvCxnSpPr>
          <p:nvPr/>
        </p:nvCxnSpPr>
        <p:spPr>
          <a:xfrm flipH="1" flipV="1">
            <a:off x="6486426" y="2254307"/>
            <a:ext cx="1032230" cy="759328"/>
          </a:xfrm>
          <a:prstGeom prst="line">
            <a:avLst/>
          </a:prstGeom>
          <a:noFill/>
          <a:ln w="9525">
            <a:solidFill>
              <a:srgbClr val="7030A0"/>
            </a:solidFill>
            <a:head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13676C5-7A00-39A3-34A8-A81B416722B5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>
          <a:xfrm flipH="1" flipV="1">
            <a:off x="6045088" y="1928547"/>
            <a:ext cx="1032230" cy="75932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410D3907-8BAE-BA71-C743-A778EDC7FEBB}"/>
              </a:ext>
            </a:extLst>
          </p:cNvPr>
          <p:cNvGrpSpPr/>
          <p:nvPr/>
        </p:nvGrpSpPr>
        <p:grpSpPr>
          <a:xfrm rot="13500000">
            <a:off x="6629023" y="2007921"/>
            <a:ext cx="288000" cy="1796903"/>
            <a:chOff x="3631019" y="2472069"/>
            <a:chExt cx="288000" cy="1796903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D3BA2312-0AA5-41BE-C4CD-F9FF3A4CD7C4}"/>
                </a:ext>
              </a:extLst>
            </p:cNvPr>
            <p:cNvGrpSpPr/>
            <p:nvPr/>
          </p:nvGrpSpPr>
          <p:grpSpPr>
            <a:xfrm>
              <a:off x="3631019" y="2966483"/>
              <a:ext cx="288000" cy="1302489"/>
              <a:chOff x="3631019" y="2966483"/>
              <a:chExt cx="288000" cy="1302489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7634A3F9-8944-BD0B-C990-9332C9F314C3}"/>
                  </a:ext>
                </a:extLst>
              </p:cNvPr>
              <p:cNvSpPr/>
              <p:nvPr/>
            </p:nvSpPr>
            <p:spPr>
              <a:xfrm>
                <a:off x="3631019" y="2966483"/>
                <a:ext cx="288000" cy="288000"/>
              </a:xfrm>
              <a:prstGeom prst="arc">
                <a:avLst>
                  <a:gd name="adj1" fmla="val 10671135"/>
                  <a:gd name="adj2" fmla="val 0"/>
                </a:avLst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E2AB44E-C510-769F-956F-4E4CAFF95B86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>
                <a:off x="3631120" y="3115880"/>
                <a:ext cx="0" cy="1153092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6497AF29-DBA8-ACEF-9CEE-981F91FF4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0342" y="2472069"/>
              <a:ext cx="0" cy="494414"/>
            </a:xfrm>
            <a:prstGeom prst="lin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70C1B35E-E669-A533-5B34-87AB998B9D6D}"/>
              </a:ext>
            </a:extLst>
          </p:cNvPr>
          <p:cNvSpPr/>
          <p:nvPr/>
        </p:nvSpPr>
        <p:spPr>
          <a:xfrm>
            <a:off x="5968217" y="3719230"/>
            <a:ext cx="254643" cy="94628"/>
          </a:xfrm>
          <a:custGeom>
            <a:avLst/>
            <a:gdLst>
              <a:gd name="connsiteX0" fmla="*/ 0 w 254643"/>
              <a:gd name="connsiteY0" fmla="*/ 0 h 140389"/>
              <a:gd name="connsiteX1" fmla="*/ 92598 w 254643"/>
              <a:gd name="connsiteY1" fmla="*/ 138897 h 140389"/>
              <a:gd name="connsiteX2" fmla="*/ 138897 w 254643"/>
              <a:gd name="connsiteY2" fmla="*/ 75236 h 140389"/>
              <a:gd name="connsiteX3" fmla="*/ 202557 w 254643"/>
              <a:gd name="connsiteY3" fmla="*/ 104173 h 140389"/>
              <a:gd name="connsiteX4" fmla="*/ 254643 w 254643"/>
              <a:gd name="connsiteY4" fmla="*/ 5788 h 14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643" h="140389">
                <a:moveTo>
                  <a:pt x="0" y="0"/>
                </a:moveTo>
                <a:cubicBezTo>
                  <a:pt x="34724" y="63179"/>
                  <a:pt x="69448" y="126358"/>
                  <a:pt x="92598" y="138897"/>
                </a:cubicBezTo>
                <a:cubicBezTo>
                  <a:pt x="115748" y="151436"/>
                  <a:pt x="120571" y="81023"/>
                  <a:pt x="138897" y="75236"/>
                </a:cubicBezTo>
                <a:cubicBezTo>
                  <a:pt x="157223" y="69449"/>
                  <a:pt x="183266" y="115748"/>
                  <a:pt x="202557" y="104173"/>
                </a:cubicBezTo>
                <a:cubicBezTo>
                  <a:pt x="221848" y="92598"/>
                  <a:pt x="238245" y="49193"/>
                  <a:pt x="254643" y="5788"/>
                </a:cubicBezTo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01F44C3-DC3C-4123-DEEB-9A31FC50BE65}"/>
              </a:ext>
            </a:extLst>
          </p:cNvPr>
          <p:cNvSpPr/>
          <p:nvPr/>
        </p:nvSpPr>
        <p:spPr>
          <a:xfrm>
            <a:off x="6024000" y="3509979"/>
            <a:ext cx="144000" cy="144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1BC84DB-FC31-604D-5B3B-357145722E1F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6096000" y="3653979"/>
            <a:ext cx="0" cy="5987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19DF929-1747-DFBA-F69C-048259938561}"/>
              </a:ext>
            </a:extLst>
          </p:cNvPr>
          <p:cNvCxnSpPr>
            <a:cxnSpLocks/>
          </p:cNvCxnSpPr>
          <p:nvPr/>
        </p:nvCxnSpPr>
        <p:spPr>
          <a:xfrm rot="5400000">
            <a:off x="6095539" y="3572539"/>
            <a:ext cx="0" cy="28800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9CF4D067-E9FE-B5B5-CDEA-86173B9F38C7}"/>
              </a:ext>
            </a:extLst>
          </p:cNvPr>
          <p:cNvGrpSpPr/>
          <p:nvPr/>
        </p:nvGrpSpPr>
        <p:grpSpPr>
          <a:xfrm>
            <a:off x="6882867" y="2493424"/>
            <a:ext cx="287079" cy="287079"/>
            <a:chOff x="6882867" y="2493424"/>
            <a:chExt cx="287079" cy="287079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7FBEFAC3-E263-A00C-1652-54FA82D4FA38}"/>
                </a:ext>
              </a:extLst>
            </p:cNvPr>
            <p:cNvSpPr/>
            <p:nvPr/>
          </p:nvSpPr>
          <p:spPr>
            <a:xfrm>
              <a:off x="6882867" y="2493424"/>
              <a:ext cx="287079" cy="287079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21D81E8-FB26-E032-FBCB-85C7A524FF1E}"/>
                </a:ext>
              </a:extLst>
            </p:cNvPr>
            <p:cNvSpPr/>
            <p:nvPr/>
          </p:nvSpPr>
          <p:spPr>
            <a:xfrm>
              <a:off x="6954406" y="2564963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A091921-646C-42DB-B304-41B156FE4534}"/>
              </a:ext>
            </a:extLst>
          </p:cNvPr>
          <p:cNvCxnSpPr>
            <a:cxnSpLocks/>
            <a:stCxn id="17" idx="7"/>
            <a:endCxn id="16" idx="7"/>
          </p:cNvCxnSpPr>
          <p:nvPr/>
        </p:nvCxnSpPr>
        <p:spPr>
          <a:xfrm flipV="1">
            <a:off x="7077318" y="2535466"/>
            <a:ext cx="50586" cy="5058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F4B1F64-D820-EB83-94CC-62893726A0DF}"/>
              </a:ext>
            </a:extLst>
          </p:cNvPr>
          <p:cNvCxnSpPr>
            <a:cxnSpLocks/>
            <a:stCxn id="12" idx="0"/>
            <a:endCxn id="20" idx="4"/>
          </p:cNvCxnSpPr>
          <p:nvPr/>
        </p:nvCxnSpPr>
        <p:spPr>
          <a:xfrm flipV="1">
            <a:off x="6096000" y="2051459"/>
            <a:ext cx="0" cy="145852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E5BA96B7-69BE-31F8-DA12-67D025C48C89}"/>
              </a:ext>
            </a:extLst>
          </p:cNvPr>
          <p:cNvSpPr/>
          <p:nvPr/>
        </p:nvSpPr>
        <p:spPr>
          <a:xfrm>
            <a:off x="6024000" y="1907459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396522BE-B7F5-5967-844E-734BCDF52B44}"/>
              </a:ext>
            </a:extLst>
          </p:cNvPr>
          <p:cNvCxnSpPr>
            <a:cxnSpLocks/>
          </p:cNvCxnSpPr>
          <p:nvPr/>
        </p:nvCxnSpPr>
        <p:spPr>
          <a:xfrm flipH="1">
            <a:off x="6168000" y="3581979"/>
            <a:ext cx="1560269" cy="0"/>
          </a:xfrm>
          <a:prstGeom prst="line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2E4F8C3-F434-96D1-D957-61C00BD93DB1}"/>
                  </a:ext>
                </a:extLst>
              </p:cNvPr>
              <p:cNvSpPr txBox="1"/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2E4F8C3-F434-96D1-D957-61C00BD93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FB84DBE-85C0-EB17-D7EC-DF910C1DAC11}"/>
                  </a:ext>
                </a:extLst>
              </p:cNvPr>
              <p:cNvSpPr txBox="1"/>
              <p:nvPr/>
            </p:nvSpPr>
            <p:spPr>
              <a:xfrm>
                <a:off x="5828020" y="1866793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FB84DBE-85C0-EB17-D7EC-DF910C1DA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020" y="1866793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E9FC3B66-3F19-4AE1-7F97-556E3D403FB9}"/>
                  </a:ext>
                </a:extLst>
              </p:cNvPr>
              <p:cNvSpPr txBox="1"/>
              <p:nvPr/>
            </p:nvSpPr>
            <p:spPr>
              <a:xfrm>
                <a:off x="6892521" y="227298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E9FC3B66-3F19-4AE1-7F97-556E3D403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521" y="2272989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08DBE11C-25F7-7C45-0B50-720E95ECDD79}"/>
                  </a:ext>
                </a:extLst>
              </p:cNvPr>
              <p:cNvSpPr txBox="1"/>
              <p:nvPr/>
            </p:nvSpPr>
            <p:spPr>
              <a:xfrm>
                <a:off x="7169946" y="2777974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08DBE11C-25F7-7C45-0B50-720E95ECD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946" y="2777974"/>
                <a:ext cx="97847" cy="184666"/>
              </a:xfrm>
              <a:prstGeom prst="rect">
                <a:avLst/>
              </a:prstGeom>
              <a:blipFill>
                <a:blip r:embed="rId5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A04DD4F-A6C3-4DFF-8AE5-9F63F8CD3252}"/>
              </a:ext>
            </a:extLst>
          </p:cNvPr>
          <p:cNvCxnSpPr>
            <a:cxnSpLocks/>
          </p:cNvCxnSpPr>
          <p:nvPr/>
        </p:nvCxnSpPr>
        <p:spPr>
          <a:xfrm flipV="1">
            <a:off x="6162811" y="2899505"/>
            <a:ext cx="610252" cy="600724"/>
          </a:xfrm>
          <a:prstGeom prst="line">
            <a:avLst/>
          </a:prstGeom>
          <a:noFill/>
          <a:ln w="9525">
            <a:solidFill>
              <a:srgbClr val="FFC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A18217CD-B5E3-AB90-D8FD-963728356255}"/>
              </a:ext>
            </a:extLst>
          </p:cNvPr>
          <p:cNvSpPr/>
          <p:nvPr/>
        </p:nvSpPr>
        <p:spPr>
          <a:xfrm>
            <a:off x="6842582" y="3044390"/>
            <a:ext cx="225543" cy="225543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endParaRPr lang="fr-FR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042E8A4A-5B95-D7C8-0501-A72DDAEF9862}"/>
                  </a:ext>
                </a:extLst>
              </p:cNvPr>
              <p:cNvSpPr txBox="1"/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042E8A4A-5B95-D7C8-0501-A72DDAEF9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blipFill>
                <a:blip r:embed="rId6"/>
                <a:stretch>
                  <a:fillRect l="-13333" r="-3333" b="-96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AB41663-5B8D-9A4A-226A-2A44CA316B08}"/>
                  </a:ext>
                </a:extLst>
              </p:cNvPr>
              <p:cNvSpPr txBox="1"/>
              <p:nvPr/>
            </p:nvSpPr>
            <p:spPr>
              <a:xfrm>
                <a:off x="7500980" y="2803916"/>
                <a:ext cx="1876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AB41663-5B8D-9A4A-226A-2A44CA316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980" y="2803916"/>
                <a:ext cx="187680" cy="184666"/>
              </a:xfrm>
              <a:prstGeom prst="rect">
                <a:avLst/>
              </a:prstGeom>
              <a:blipFill>
                <a:blip r:embed="rId7"/>
                <a:stretch>
                  <a:fillRect l="-9677" r="-3226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lipse 29">
            <a:extLst>
              <a:ext uri="{FF2B5EF4-FFF2-40B4-BE49-F238E27FC236}">
                <a16:creationId xmlns:a16="http://schemas.microsoft.com/office/drawing/2014/main" id="{F0C758A2-633D-23D1-7123-15229428B139}"/>
              </a:ext>
            </a:extLst>
          </p:cNvPr>
          <p:cNvSpPr/>
          <p:nvPr/>
        </p:nvSpPr>
        <p:spPr>
          <a:xfrm>
            <a:off x="5821263" y="2915918"/>
            <a:ext cx="225543" cy="2255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0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F00E591-C4A6-6597-F15D-D731261EE333}"/>
              </a:ext>
            </a:extLst>
          </p:cNvPr>
          <p:cNvSpPr/>
          <p:nvPr/>
        </p:nvSpPr>
        <p:spPr>
          <a:xfrm>
            <a:off x="6503049" y="2041465"/>
            <a:ext cx="225543" cy="225543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2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E832B82-9FF6-8CE6-68F7-60FE79BA0DB2}"/>
              </a:ext>
            </a:extLst>
          </p:cNvPr>
          <p:cNvSpPr/>
          <p:nvPr/>
        </p:nvSpPr>
        <p:spPr>
          <a:xfrm>
            <a:off x="7126815" y="2245846"/>
            <a:ext cx="225543" cy="225543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3</a:t>
            </a:r>
            <a:endParaRPr lang="fr-FR" b="1" dirty="0">
              <a:solidFill>
                <a:srgbClr val="00B050"/>
              </a:solidFill>
            </a:endParaRP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FFC123FA-199A-4867-4D58-D5D32A6D6571}"/>
              </a:ext>
            </a:extLst>
          </p:cNvPr>
          <p:cNvGrpSpPr/>
          <p:nvPr/>
        </p:nvGrpSpPr>
        <p:grpSpPr>
          <a:xfrm>
            <a:off x="3943586" y="2708964"/>
            <a:ext cx="722488" cy="722488"/>
            <a:chOff x="3943586" y="2708964"/>
            <a:chExt cx="722488" cy="722488"/>
          </a:xfrm>
        </p:grpSpPr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172A1B7-08AE-6F2F-BC4D-938C3D0F84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19B9F05A-9017-149C-5305-0795ADA89F8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7E4E4F7D-14BB-9E21-9A32-3F0EE0A69103}"/>
              </a:ext>
            </a:extLst>
          </p:cNvPr>
          <p:cNvGrpSpPr/>
          <p:nvPr/>
        </p:nvGrpSpPr>
        <p:grpSpPr>
          <a:xfrm rot="20521398">
            <a:off x="3814215" y="2617044"/>
            <a:ext cx="722488" cy="722488"/>
            <a:chOff x="3943586" y="2708964"/>
            <a:chExt cx="722488" cy="722488"/>
          </a:xfrm>
        </p:grpSpPr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C55B5F98-2D17-9054-0811-5FCB1CC3CF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7841EC68-471B-1A81-0E80-7B5D271C36A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D22CFE20-8FA9-2439-AC47-CEA33EAD4CF2}"/>
              </a:ext>
            </a:extLst>
          </p:cNvPr>
          <p:cNvGrpSpPr/>
          <p:nvPr/>
        </p:nvGrpSpPr>
        <p:grpSpPr>
          <a:xfrm rot="19800000">
            <a:off x="3713252" y="2571836"/>
            <a:ext cx="722488" cy="722488"/>
            <a:chOff x="3943586" y="2708964"/>
            <a:chExt cx="722488" cy="722488"/>
          </a:xfrm>
        </p:grpSpPr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010DCDB7-B0D0-1030-F081-3F7382310E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D962AE48-A5F1-6D92-99CC-097AD679E48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B89B714C-CD8A-1B97-5148-2A31B57C08C7}"/>
                  </a:ext>
                </a:extLst>
              </p:cNvPr>
              <p:cNvSpPr txBox="1"/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B89B714C-CD8A-1B97-5148-2A31B57C0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blipFill>
                <a:blip r:embed="rId8"/>
                <a:stretch>
                  <a:fillRect l="-11538" r="-3846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8153749F-BF8F-52BC-E7C5-7858116BC315}"/>
                  </a:ext>
                </a:extLst>
              </p:cNvPr>
              <p:cNvSpPr txBox="1"/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8153749F-BF8F-52BC-E7C5-7858116BC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blipFill>
                <a:blip r:embed="rId9"/>
                <a:stretch>
                  <a:fillRect l="-16000" r="-8000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86C7715B-028D-DE2D-2F09-E2B075ACFBED}"/>
                  </a:ext>
                </a:extLst>
              </p:cNvPr>
              <p:cNvSpPr txBox="1"/>
              <p:nvPr/>
            </p:nvSpPr>
            <p:spPr>
              <a:xfrm>
                <a:off x="4555756" y="2978683"/>
                <a:ext cx="1563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86C7715B-028D-DE2D-2F09-E2B075ACF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756" y="2978683"/>
                <a:ext cx="156325" cy="153888"/>
              </a:xfrm>
              <a:prstGeom prst="rect">
                <a:avLst/>
              </a:prstGeom>
              <a:blipFill>
                <a:blip r:embed="rId10"/>
                <a:stretch>
                  <a:fillRect l="-11538" r="-3846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01A7A0C-CEFA-13BE-1840-F838C3CC2B1E}"/>
                  </a:ext>
                </a:extLst>
              </p:cNvPr>
              <p:cNvSpPr txBox="1"/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01A7A0C-CEFA-13BE-1840-F838C3CC2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blipFill>
                <a:blip r:embed="rId11"/>
                <a:stretch>
                  <a:fillRect l="-23077" r="-3846" b="-2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C45A7F48-01C9-4FCA-E52D-29FDC97827EC}"/>
                  </a:ext>
                </a:extLst>
              </p:cNvPr>
              <p:cNvSpPr txBox="1"/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C45A7F48-01C9-4FCA-E52D-29FDC9782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blipFill>
                <a:blip r:embed="rId12"/>
                <a:stretch>
                  <a:fillRect l="-24000" r="-8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Ellipse 46">
            <a:extLst>
              <a:ext uri="{FF2B5EF4-FFF2-40B4-BE49-F238E27FC236}">
                <a16:creationId xmlns:a16="http://schemas.microsoft.com/office/drawing/2014/main" id="{0024204D-8EC1-760D-68FA-F32FAC052699}"/>
              </a:ext>
            </a:extLst>
          </p:cNvPr>
          <p:cNvSpPr/>
          <p:nvPr/>
        </p:nvSpPr>
        <p:spPr>
          <a:xfrm>
            <a:off x="3891138" y="3373761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4E6A135-2523-8F7F-7445-B509F57F8B41}"/>
              </a:ext>
            </a:extLst>
          </p:cNvPr>
          <p:cNvSpPr/>
          <p:nvPr/>
        </p:nvSpPr>
        <p:spPr>
          <a:xfrm>
            <a:off x="3927138" y="3409761"/>
            <a:ext cx="36000" cy="36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FA47477D-B9E3-CD7F-2EC3-E4A1DDC330E9}"/>
                  </a:ext>
                </a:extLst>
              </p:cNvPr>
              <p:cNvSpPr txBox="1"/>
              <p:nvPr/>
            </p:nvSpPr>
            <p:spPr>
              <a:xfrm>
                <a:off x="3419103" y="2654598"/>
                <a:ext cx="1569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FA47477D-B9E3-CD7F-2EC3-E4A1DDC33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103" y="2654598"/>
                <a:ext cx="156902" cy="153888"/>
              </a:xfrm>
              <a:prstGeom prst="rect">
                <a:avLst/>
              </a:prstGeom>
              <a:blipFill>
                <a:blip r:embed="rId13"/>
                <a:stretch>
                  <a:fillRect l="-23077" r="-3846" b="-2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 49">
            <a:extLst>
              <a:ext uri="{FF2B5EF4-FFF2-40B4-BE49-F238E27FC236}">
                <a16:creationId xmlns:a16="http://schemas.microsoft.com/office/drawing/2014/main" id="{C2F33B79-916F-90D0-9699-D7ABF630B34F}"/>
              </a:ext>
            </a:extLst>
          </p:cNvPr>
          <p:cNvSpPr/>
          <p:nvPr/>
        </p:nvSpPr>
        <p:spPr>
          <a:xfrm>
            <a:off x="3587295" y="3065670"/>
            <a:ext cx="720000" cy="720000"/>
          </a:xfrm>
          <a:prstGeom prst="arc">
            <a:avLst>
              <a:gd name="adj1" fmla="val 19762850"/>
              <a:gd name="adj2" fmla="val 0"/>
            </a:avLst>
          </a:prstGeom>
          <a:ln>
            <a:solidFill>
              <a:srgbClr val="7030A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628F6DF2-C779-7256-1F50-7D3BE626F692}"/>
              </a:ext>
            </a:extLst>
          </p:cNvPr>
          <p:cNvSpPr/>
          <p:nvPr/>
        </p:nvSpPr>
        <p:spPr>
          <a:xfrm>
            <a:off x="3409371" y="2884256"/>
            <a:ext cx="1074384" cy="1074384"/>
          </a:xfrm>
          <a:prstGeom prst="arc">
            <a:avLst>
              <a:gd name="adj1" fmla="val 20568333"/>
              <a:gd name="adj2" fmla="val 0"/>
            </a:avLst>
          </a:prstGeom>
          <a:ln>
            <a:solidFill>
              <a:srgbClr val="FFC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89F8A80B-CEBA-FF29-DEFB-681300EC3D87}"/>
                  </a:ext>
                </a:extLst>
              </p:cNvPr>
              <p:cNvSpPr txBox="1"/>
              <p:nvPr/>
            </p:nvSpPr>
            <p:spPr>
              <a:xfrm>
                <a:off x="4137485" y="3020667"/>
                <a:ext cx="10477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89F8A80B-CEBA-FF29-DEFB-681300EC3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485" y="3020667"/>
                <a:ext cx="104772" cy="153888"/>
              </a:xfrm>
              <a:prstGeom prst="rect">
                <a:avLst/>
              </a:prstGeom>
              <a:blipFill>
                <a:blip r:embed="rId14"/>
                <a:stretch>
                  <a:fillRect l="-35294" r="-23529"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9BDAE280-837F-4C88-D34F-E90707630C73}"/>
                  </a:ext>
                </a:extLst>
              </p:cNvPr>
              <p:cNvSpPr txBox="1"/>
              <p:nvPr/>
            </p:nvSpPr>
            <p:spPr>
              <a:xfrm>
                <a:off x="4416451" y="3400878"/>
                <a:ext cx="1181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9BDAE280-837F-4C88-D34F-E9070763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451" y="3400878"/>
                <a:ext cx="118174" cy="153888"/>
              </a:xfrm>
              <a:prstGeom prst="rect">
                <a:avLst/>
              </a:prstGeom>
              <a:blipFill>
                <a:blip r:embed="rId15"/>
                <a:stretch>
                  <a:fillRect l="-25000" r="-20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14B18037-8579-A483-372D-AE8777CDE5A7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6168000" y="3581979"/>
            <a:ext cx="3082680" cy="0"/>
          </a:xfrm>
          <a:prstGeom prst="lin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EDC7E5E9-F49E-A2CA-819D-E2B6FC9A8187}"/>
              </a:ext>
            </a:extLst>
          </p:cNvPr>
          <p:cNvSpPr/>
          <p:nvPr/>
        </p:nvSpPr>
        <p:spPr>
          <a:xfrm>
            <a:off x="9250680" y="3492033"/>
            <a:ext cx="199096" cy="199096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F1941764-8118-14B4-B5DF-DD457B75538D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6168000" y="3581979"/>
            <a:ext cx="771475" cy="0"/>
          </a:xfrm>
          <a:prstGeom prst="line">
            <a:avLst/>
          </a:prstGeom>
          <a:noFill/>
          <a:ln w="9525">
            <a:solidFill>
              <a:srgbClr val="FFC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466F8641-54AD-553D-0994-FEBB8E8B5DAA}"/>
                  </a:ext>
                </a:extLst>
              </p:cNvPr>
              <p:cNvSpPr txBox="1"/>
              <p:nvPr/>
            </p:nvSpPr>
            <p:spPr>
              <a:xfrm>
                <a:off x="6670250" y="3629001"/>
                <a:ext cx="20191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466F8641-54AD-553D-0994-FEBB8E8B5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250" y="3629001"/>
                <a:ext cx="201914" cy="184666"/>
              </a:xfrm>
              <a:prstGeom prst="rect">
                <a:avLst/>
              </a:prstGeom>
              <a:blipFill>
                <a:blip r:embed="rId16"/>
                <a:stretch>
                  <a:fillRect l="-9091" r="-3030" b="-96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03C3D575-6818-AC6E-6BE5-E8D21C883A41}"/>
                  </a:ext>
                </a:extLst>
              </p:cNvPr>
              <p:cNvSpPr txBox="1"/>
              <p:nvPr/>
            </p:nvSpPr>
            <p:spPr>
              <a:xfrm>
                <a:off x="4922004" y="3188183"/>
                <a:ext cx="16844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03C3D575-6818-AC6E-6BE5-E8D21C883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004" y="3188183"/>
                <a:ext cx="168443" cy="153888"/>
              </a:xfrm>
              <a:prstGeom prst="rect">
                <a:avLst/>
              </a:prstGeom>
              <a:blipFill>
                <a:blip r:embed="rId17"/>
                <a:stretch>
                  <a:fillRect l="-10714" r="-3571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027C6F1A-D985-A917-2736-A4732A9B2BD2}"/>
              </a:ext>
            </a:extLst>
          </p:cNvPr>
          <p:cNvSpPr/>
          <p:nvPr/>
        </p:nvSpPr>
        <p:spPr>
          <a:xfrm>
            <a:off x="3339088" y="2815632"/>
            <a:ext cx="1216320" cy="1216320"/>
          </a:xfrm>
          <a:prstGeom prst="arc">
            <a:avLst>
              <a:gd name="adj1" fmla="val 21024292"/>
              <a:gd name="adj2" fmla="val 0"/>
            </a:avLst>
          </a:prstGeom>
          <a:ln>
            <a:solidFill>
              <a:srgbClr val="FFC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B0BEF081-E803-FDC5-9C12-EC23F6D06216}"/>
                  </a:ext>
                </a:extLst>
              </p:cNvPr>
              <p:cNvSpPr txBox="1"/>
              <p:nvPr/>
            </p:nvSpPr>
            <p:spPr>
              <a:xfrm>
                <a:off x="4504677" y="3400878"/>
                <a:ext cx="18735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B0BEF081-E803-FDC5-9C12-EC23F6D06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677" y="3400878"/>
                <a:ext cx="187359" cy="153888"/>
              </a:xfrm>
              <a:prstGeom prst="rect">
                <a:avLst/>
              </a:prstGeom>
              <a:blipFill>
                <a:blip r:embed="rId18"/>
                <a:stretch>
                  <a:fillRect l="-19355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01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</a:t>
            </a:r>
            <a:br>
              <a:rPr lang="fr-FR" dirty="0"/>
            </a:br>
            <a:r>
              <a:rPr lang="fr-FR" dirty="0"/>
              <a:t>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F0BB4B-A344-479B-9ACF-64735241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98587" y="2517957"/>
                <a:ext cx="3350856" cy="1742812"/>
              </a:xfrm>
            </p:spPr>
            <p:txBody>
              <a:bodyPr>
                <a:normAutofit/>
              </a:bodyPr>
              <a:lstStyle/>
              <a:p>
                <a:r>
                  <a:rPr lang="fr-FR" sz="2000" b="1" i="1" dirty="0"/>
                  <a:t>Paramétrage géométrique</a:t>
                </a:r>
                <a:endParaRPr lang="fr-FR" sz="20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800" b="1" i="1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800" b="1" i="1" dirty="0"/>
              </a:p>
              <a:p>
                <a:pPr lvl="1"/>
                <a:endParaRPr lang="fr-FR" sz="1800" b="1" i="1" dirty="0"/>
              </a:p>
              <a:p>
                <a:pPr lvl="1"/>
                <a:endParaRPr lang="fr-FR" sz="1800" b="1" i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8587" y="2517957"/>
                <a:ext cx="3350856" cy="1742812"/>
              </a:xfrm>
              <a:blipFill>
                <a:blip r:embed="rId2"/>
                <a:stretch>
                  <a:fillRect l="-1636" t="-34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56044620-E2FA-41CE-8F45-4C52D6862909}"/>
              </a:ext>
            </a:extLst>
          </p:cNvPr>
          <p:cNvGrpSpPr/>
          <p:nvPr/>
        </p:nvGrpSpPr>
        <p:grpSpPr>
          <a:xfrm>
            <a:off x="6154188" y="2685129"/>
            <a:ext cx="1406382" cy="1408468"/>
            <a:chOff x="3409371" y="2550172"/>
            <a:chExt cx="1406382" cy="1408468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1C9B8457-5D3D-4E94-B705-8F0B7AC6D86C}"/>
                </a:ext>
              </a:extLst>
            </p:cNvPr>
            <p:cNvGrpSpPr/>
            <p:nvPr/>
          </p:nvGrpSpPr>
          <p:grpSpPr>
            <a:xfrm>
              <a:off x="3943586" y="2708964"/>
              <a:ext cx="722488" cy="722488"/>
              <a:chOff x="3943586" y="2708964"/>
              <a:chExt cx="722488" cy="722488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7FFB468F-681C-4F28-970D-F2B22BC66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9C9AB4E4-AC65-458C-9A30-8CE58A6940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80435A09-89F1-4BAC-B1CF-21E8AAAF8A5E}"/>
                </a:ext>
              </a:extLst>
            </p:cNvPr>
            <p:cNvGrpSpPr/>
            <p:nvPr/>
          </p:nvGrpSpPr>
          <p:grpSpPr>
            <a:xfrm rot="20521398">
              <a:off x="3814215" y="2617044"/>
              <a:ext cx="722488" cy="722488"/>
              <a:chOff x="3943586" y="2708964"/>
              <a:chExt cx="722488" cy="722488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6C688ABB-3AE4-4455-933D-F766FADA11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F2260824-6431-4C7E-A1B0-000E35E6AC9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/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blipFill>
                  <a:blip r:embed="rId3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/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/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23077" r="-3846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/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blipFill>
                  <a:blip r:embed="rId6"/>
                  <a:stretch>
                    <a:fillRect l="-24000" r="-8000" b="-230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3A447C86-D550-4EAB-9262-8CC41D3FACE0}"/>
                </a:ext>
              </a:extLst>
            </p:cNvPr>
            <p:cNvSpPr/>
            <p:nvPr/>
          </p:nvSpPr>
          <p:spPr>
            <a:xfrm>
              <a:off x="3891138" y="3373761"/>
              <a:ext cx="108000" cy="108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FD437849-2629-4B54-A0D1-05287F59D52D}"/>
                </a:ext>
              </a:extLst>
            </p:cNvPr>
            <p:cNvSpPr/>
            <p:nvPr/>
          </p:nvSpPr>
          <p:spPr>
            <a:xfrm>
              <a:off x="3927138" y="3409761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E7FDA299-1D95-4FE9-B277-0C6D5880FB2A}"/>
                </a:ext>
              </a:extLst>
            </p:cNvPr>
            <p:cNvSpPr/>
            <p:nvPr/>
          </p:nvSpPr>
          <p:spPr>
            <a:xfrm>
              <a:off x="3409371" y="2884256"/>
              <a:ext cx="1074384" cy="1074384"/>
            </a:xfrm>
            <a:prstGeom prst="arc">
              <a:avLst>
                <a:gd name="adj1" fmla="val 20568333"/>
                <a:gd name="adj2" fmla="val 0"/>
              </a:avLst>
            </a:prstGeom>
            <a:ln>
              <a:solidFill>
                <a:srgbClr val="FFC00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/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𝜑</m:t>
                        </m:r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0000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E80766BF-C577-4AE9-B82B-ADB8EE47676B}"/>
              </a:ext>
            </a:extLst>
          </p:cNvPr>
          <p:cNvGrpSpPr/>
          <p:nvPr/>
        </p:nvGrpSpPr>
        <p:grpSpPr>
          <a:xfrm>
            <a:off x="233617" y="2254102"/>
            <a:ext cx="2370197" cy="2270523"/>
            <a:chOff x="740286" y="2833291"/>
            <a:chExt cx="2370197" cy="2270523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045FBDD0-4DD7-4C48-9E9C-68F4310C10A9}"/>
                </a:ext>
              </a:extLst>
            </p:cNvPr>
            <p:cNvGrpSpPr/>
            <p:nvPr/>
          </p:nvGrpSpPr>
          <p:grpSpPr>
            <a:xfrm rot="13500000">
              <a:off x="1328303" y="3015030"/>
              <a:ext cx="1323247" cy="2241112"/>
              <a:chOff x="2977194" y="2472069"/>
              <a:chExt cx="1323247" cy="2241112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75398963-89E7-421D-BA19-13772E20B77C}"/>
                  </a:ext>
                </a:extLst>
              </p:cNvPr>
              <p:cNvGrpSpPr/>
              <p:nvPr/>
            </p:nvGrpSpPr>
            <p:grpSpPr>
              <a:xfrm>
                <a:off x="2977194" y="2966483"/>
                <a:ext cx="1323247" cy="1746698"/>
                <a:chOff x="2977194" y="2966483"/>
                <a:chExt cx="1323247" cy="1746698"/>
              </a:xfrm>
            </p:grpSpPr>
            <p:sp>
              <p:nvSpPr>
                <p:cNvPr id="7" name="Arc 6">
                  <a:extLst>
                    <a:ext uri="{FF2B5EF4-FFF2-40B4-BE49-F238E27FC236}">
                      <a16:creationId xmlns:a16="http://schemas.microsoft.com/office/drawing/2014/main" id="{BEC1EE3B-0A90-458F-9F6B-6BA619ED1449}"/>
                    </a:ext>
                  </a:extLst>
                </p:cNvPr>
                <p:cNvSpPr/>
                <p:nvPr/>
              </p:nvSpPr>
              <p:spPr>
                <a:xfrm>
                  <a:off x="3631019" y="2966483"/>
                  <a:ext cx="288000" cy="288000"/>
                </a:xfrm>
                <a:prstGeom prst="arc">
                  <a:avLst>
                    <a:gd name="adj1" fmla="val 10671135"/>
                    <a:gd name="adj2" fmla="val 0"/>
                  </a:avLst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8" name="Connecteur droit 7">
                  <a:extLst>
                    <a:ext uri="{FF2B5EF4-FFF2-40B4-BE49-F238E27FC236}">
                      <a16:creationId xmlns:a16="http://schemas.microsoft.com/office/drawing/2014/main" id="{3AD19322-ED43-49B9-8142-19BB522CF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V="1">
                  <a:off x="2977194" y="3389934"/>
                  <a:ext cx="1323247" cy="1323247"/>
                </a:xfrm>
                <a:prstGeom prst="lin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ED42E5F3-EBBF-4087-9D01-B58AA52E86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0342" y="2472069"/>
                <a:ext cx="0" cy="494414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8FA039F8-A007-4773-9933-5F8B090CF15E}"/>
                </a:ext>
              </a:extLst>
            </p:cNvPr>
            <p:cNvSpPr/>
            <p:nvPr/>
          </p:nvSpPr>
          <p:spPr>
            <a:xfrm>
              <a:off x="931760" y="5009186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032AC7D-3A37-4BC4-B97E-8AC753CFA461}"/>
                </a:ext>
              </a:extLst>
            </p:cNvPr>
            <p:cNvSpPr/>
            <p:nvPr/>
          </p:nvSpPr>
          <p:spPr>
            <a:xfrm>
              <a:off x="987543" y="4799935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DB4BA1A-8F1C-413A-872B-B08F7F5D9627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1059543" y="4943935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1227F42E-7FCC-450B-AAB2-03C07D1116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9082" y="4862495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4A3CDC2-2CF5-42EA-9CFB-9D34FEFC0D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1543" y="4871935"/>
              <a:ext cx="1560269" cy="0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/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08CE0A27-3396-4054-96E4-27B824879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354" y="4189461"/>
              <a:ext cx="610252" cy="600724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BD752BD-2FAC-4070-93C7-41431DA52ECD}"/>
                </a:ext>
              </a:extLst>
            </p:cNvPr>
            <p:cNvSpPr/>
            <p:nvPr/>
          </p:nvSpPr>
          <p:spPr>
            <a:xfrm>
              <a:off x="1806125" y="4334346"/>
              <a:ext cx="225543" cy="225543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/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3333" r="-3333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7BAA44B-90FA-4EBD-AC2A-6E0B05336A6F}"/>
                </a:ext>
              </a:extLst>
            </p:cNvPr>
            <p:cNvSpPr/>
            <p:nvPr/>
          </p:nvSpPr>
          <p:spPr>
            <a:xfrm>
              <a:off x="773613" y="4525205"/>
              <a:ext cx="225543" cy="2255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F57CEB1-7116-46E4-A26F-F19F49996E10}"/>
                </a:ext>
              </a:extLst>
            </p:cNvPr>
            <p:cNvSpPr/>
            <p:nvPr/>
          </p:nvSpPr>
          <p:spPr>
            <a:xfrm>
              <a:off x="2492716" y="3460613"/>
              <a:ext cx="199096" cy="1990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A9324EA-B7A9-4C97-B7E9-800F3F3C7815}"/>
                </a:ext>
              </a:extLst>
            </p:cNvPr>
            <p:cNvSpPr/>
            <p:nvPr/>
          </p:nvSpPr>
          <p:spPr>
            <a:xfrm>
              <a:off x="2331795" y="3727298"/>
              <a:ext cx="89217" cy="8921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7C8392EA-20D2-4BFF-AA6B-3B02A482FCD0}"/>
                </a:ext>
              </a:extLst>
            </p:cNvPr>
            <p:cNvCxnSpPr>
              <a:cxnSpLocks/>
            </p:cNvCxnSpPr>
            <p:nvPr/>
          </p:nvCxnSpPr>
          <p:spPr>
            <a:xfrm>
              <a:off x="2594985" y="3666122"/>
              <a:ext cx="0" cy="62183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BC92A14-65E0-4AE1-9100-81FB194DD0D9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54" y="3837622"/>
              <a:ext cx="0" cy="35183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311BE4B0-029D-43A1-99B7-578BCE561C27}"/>
                </a:ext>
              </a:extLst>
            </p:cNvPr>
            <p:cNvSpPr/>
            <p:nvPr/>
          </p:nvSpPr>
          <p:spPr>
            <a:xfrm rot="13500000">
              <a:off x="884187" y="4662418"/>
              <a:ext cx="388584" cy="388584"/>
            </a:xfrm>
            <a:prstGeom prst="arc">
              <a:avLst>
                <a:gd name="adj1" fmla="val 10671135"/>
                <a:gd name="adj2" fmla="val 0"/>
              </a:avLst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/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7143" r="-2857"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/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15000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5A46F57F-C963-933C-CB45-59BFD1A54E3A}"/>
                    </a:ext>
                  </a:extLst>
                </p:cNvPr>
                <p:cNvSpPr txBox="1"/>
                <p:nvPr/>
              </p:nvSpPr>
              <p:spPr>
                <a:xfrm>
                  <a:off x="2881633" y="2833291"/>
                  <a:ext cx="20774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5A46F57F-C963-933C-CB45-59BFD1A54E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33" y="2833291"/>
                  <a:ext cx="207749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C51D85B-73C6-2B2A-0AAB-D1AEC33BE629}"/>
                </a:ext>
              </a:extLst>
            </p:cNvPr>
            <p:cNvSpPr/>
            <p:nvPr/>
          </p:nvSpPr>
          <p:spPr>
            <a:xfrm>
              <a:off x="2890286" y="3024059"/>
              <a:ext cx="199096" cy="1990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1BF14533-FFBD-35A4-B09B-1945958232CD}"/>
              </a:ext>
            </a:extLst>
          </p:cNvPr>
          <p:cNvGrpSpPr/>
          <p:nvPr/>
        </p:nvGrpSpPr>
        <p:grpSpPr>
          <a:xfrm>
            <a:off x="3241830" y="2382525"/>
            <a:ext cx="2274342" cy="2013676"/>
            <a:chOff x="1871449" y="4044107"/>
            <a:chExt cx="2274342" cy="2013676"/>
          </a:xfrm>
        </p:grpSpPr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796FF1CE-9C2D-463D-86C3-D6503BF7F436}"/>
                </a:ext>
              </a:extLst>
            </p:cNvPr>
            <p:cNvCxnSpPr>
              <a:cxnSpLocks/>
              <a:stCxn id="70" idx="7"/>
              <a:endCxn id="69" idx="3"/>
            </p:cNvCxnSpPr>
            <p:nvPr/>
          </p:nvCxnSpPr>
          <p:spPr>
            <a:xfrm flipH="1">
              <a:off x="1935708" y="4950140"/>
              <a:ext cx="1065201" cy="914734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C73B7E8-9435-4C9E-9E75-98A4C6CBAF35}"/>
                </a:ext>
              </a:extLst>
            </p:cNvPr>
            <p:cNvSpPr/>
            <p:nvPr/>
          </p:nvSpPr>
          <p:spPr>
            <a:xfrm>
              <a:off x="1902678" y="5672361"/>
              <a:ext cx="225543" cy="22554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1690BC6D-74DF-49C4-B2C9-74D33C026CF8}"/>
                </a:ext>
              </a:extLst>
            </p:cNvPr>
            <p:cNvSpPr/>
            <p:nvPr/>
          </p:nvSpPr>
          <p:spPr>
            <a:xfrm>
              <a:off x="2808396" y="4917110"/>
              <a:ext cx="225543" cy="22554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8C3225EE-5354-499A-A849-CE5F1E76C3CF}"/>
                </a:ext>
              </a:extLst>
            </p:cNvPr>
            <p:cNvGrpSpPr/>
            <p:nvPr/>
          </p:nvGrpSpPr>
          <p:grpSpPr>
            <a:xfrm>
              <a:off x="1871449" y="5897904"/>
              <a:ext cx="288000" cy="159879"/>
              <a:chOff x="5951539" y="3653979"/>
              <a:chExt cx="288000" cy="159879"/>
            </a:xfrm>
          </p:grpSpPr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2337484C-D25E-4A4A-B39E-E6F4DC589306}"/>
                  </a:ext>
                </a:extLst>
              </p:cNvPr>
              <p:cNvSpPr/>
              <p:nvPr/>
            </p:nvSpPr>
            <p:spPr>
              <a:xfrm>
                <a:off x="5968217" y="3719230"/>
                <a:ext cx="254643" cy="94628"/>
              </a:xfrm>
              <a:custGeom>
                <a:avLst/>
                <a:gdLst>
                  <a:gd name="connsiteX0" fmla="*/ 0 w 254643"/>
                  <a:gd name="connsiteY0" fmla="*/ 0 h 140389"/>
                  <a:gd name="connsiteX1" fmla="*/ 92598 w 254643"/>
                  <a:gd name="connsiteY1" fmla="*/ 138897 h 140389"/>
                  <a:gd name="connsiteX2" fmla="*/ 138897 w 254643"/>
                  <a:gd name="connsiteY2" fmla="*/ 75236 h 140389"/>
                  <a:gd name="connsiteX3" fmla="*/ 202557 w 254643"/>
                  <a:gd name="connsiteY3" fmla="*/ 104173 h 140389"/>
                  <a:gd name="connsiteX4" fmla="*/ 254643 w 254643"/>
                  <a:gd name="connsiteY4" fmla="*/ 5788 h 14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643" h="140389">
                    <a:moveTo>
                      <a:pt x="0" y="0"/>
                    </a:moveTo>
                    <a:cubicBezTo>
                      <a:pt x="34724" y="63179"/>
                      <a:pt x="69448" y="126358"/>
                      <a:pt x="92598" y="138897"/>
                    </a:cubicBezTo>
                    <a:cubicBezTo>
                      <a:pt x="115748" y="151436"/>
                      <a:pt x="120571" y="81023"/>
                      <a:pt x="138897" y="75236"/>
                    </a:cubicBezTo>
                    <a:cubicBezTo>
                      <a:pt x="157223" y="69449"/>
                      <a:pt x="183266" y="115748"/>
                      <a:pt x="202557" y="104173"/>
                    </a:cubicBezTo>
                    <a:cubicBezTo>
                      <a:pt x="221848" y="92598"/>
                      <a:pt x="238245" y="49193"/>
                      <a:pt x="254643" y="5788"/>
                    </a:cubicBezTo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3000810D-1DC3-43D1-B68E-260829718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53979"/>
                <a:ext cx="0" cy="598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9FA3A4DC-FAE2-4C95-AD90-73B3BAAD1DC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5539" y="3572539"/>
                <a:ext cx="0" cy="288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2" name="Éclair 31">
              <a:extLst>
                <a:ext uri="{FF2B5EF4-FFF2-40B4-BE49-F238E27FC236}">
                  <a16:creationId xmlns:a16="http://schemas.microsoft.com/office/drawing/2014/main" id="{3BE1E9CD-C832-E3D3-CA2F-8F95E6F6024E}"/>
                </a:ext>
              </a:extLst>
            </p:cNvPr>
            <p:cNvSpPr/>
            <p:nvPr/>
          </p:nvSpPr>
          <p:spPr>
            <a:xfrm flipH="1">
              <a:off x="3033939" y="4287969"/>
              <a:ext cx="349603" cy="549540"/>
            </a:xfrm>
            <a:prstGeom prst="lightningBol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868DBBFE-9D50-8AA2-0C4C-09F5CECA5164}"/>
                </a:ext>
              </a:extLst>
            </p:cNvPr>
            <p:cNvSpPr txBox="1"/>
            <p:nvPr/>
          </p:nvSpPr>
          <p:spPr>
            <a:xfrm>
              <a:off x="3410782" y="4044107"/>
              <a:ext cx="73500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Pesanteur</a:t>
              </a:r>
            </a:p>
          </p:txBody>
        </p:sp>
        <p:sp>
          <p:nvSpPr>
            <p:cNvPr id="34" name="Éclair 33">
              <a:extLst>
                <a:ext uri="{FF2B5EF4-FFF2-40B4-BE49-F238E27FC236}">
                  <a16:creationId xmlns:a16="http://schemas.microsoft.com/office/drawing/2014/main" id="{25AEAD33-5764-EBE6-120B-C219DCD3C4AF}"/>
                </a:ext>
              </a:extLst>
            </p:cNvPr>
            <p:cNvSpPr/>
            <p:nvPr/>
          </p:nvSpPr>
          <p:spPr>
            <a:xfrm rot="2700000" flipH="1">
              <a:off x="2320032" y="5661176"/>
              <a:ext cx="245809" cy="247912"/>
            </a:xfrm>
            <a:prstGeom prst="lightningBol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FD9DB9FD-1FAF-B507-8F96-D857CC5E9358}"/>
                    </a:ext>
                  </a:extLst>
                </p:cNvPr>
                <p:cNvSpPr txBox="1"/>
                <p:nvPr/>
              </p:nvSpPr>
              <p:spPr>
                <a:xfrm>
                  <a:off x="2692337" y="5700078"/>
                  <a:ext cx="403124" cy="2430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kumimoji="0" lang="fr-FR" sz="1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0" lang="fr-FR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FD9DB9FD-1FAF-B507-8F96-D857CC5E9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2337" y="5700078"/>
                  <a:ext cx="403124" cy="243015"/>
                </a:xfrm>
                <a:prstGeom prst="rect">
                  <a:avLst/>
                </a:prstGeom>
                <a:blipFill>
                  <a:blip r:embed="rId13"/>
                  <a:stretch>
                    <a:fillRect l="-2985" b="-1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AB6794E0-A04E-A948-A25E-169649308248}"/>
                    </a:ext>
                  </a:extLst>
                </p:cNvPr>
                <p:cNvSpPr txBox="1"/>
                <p:nvPr/>
              </p:nvSpPr>
              <p:spPr>
                <a:xfrm>
                  <a:off x="3000681" y="5273426"/>
                  <a:ext cx="318164" cy="2430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+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a14:m>
                  <a:endPara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AB6794E0-A04E-A948-A25E-1696493082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0681" y="5273426"/>
                  <a:ext cx="318164" cy="243015"/>
                </a:xfrm>
                <a:prstGeom prst="rect">
                  <a:avLst/>
                </a:prstGeom>
                <a:blipFill>
                  <a:blip r:embed="rId14"/>
                  <a:stretch>
                    <a:fillRect l="-34615" t="-10000" r="-5769" b="-4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Éclair 36">
              <a:extLst>
                <a:ext uri="{FF2B5EF4-FFF2-40B4-BE49-F238E27FC236}">
                  <a16:creationId xmlns:a16="http://schemas.microsoft.com/office/drawing/2014/main" id="{50064332-C4A1-1EA1-CC73-B17FBA285A32}"/>
                </a:ext>
              </a:extLst>
            </p:cNvPr>
            <p:cNvSpPr/>
            <p:nvPr/>
          </p:nvSpPr>
          <p:spPr>
            <a:xfrm rot="8100000" flipH="1">
              <a:off x="2736479" y="5275935"/>
              <a:ext cx="245809" cy="247912"/>
            </a:xfrm>
            <a:prstGeom prst="lightningBol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BFAA8250-1733-E6D4-43D5-9D95D530E99F}"/>
              </a:ext>
            </a:extLst>
          </p:cNvPr>
          <p:cNvCxnSpPr>
            <a:cxnSpLocks/>
          </p:cNvCxnSpPr>
          <p:nvPr/>
        </p:nvCxnSpPr>
        <p:spPr>
          <a:xfrm flipH="1">
            <a:off x="2480888" y="2674875"/>
            <a:ext cx="0" cy="841147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948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796FF1CE-9C2D-463D-86C3-D6503BF7F436}"/>
              </a:ext>
            </a:extLst>
          </p:cNvPr>
          <p:cNvCxnSpPr>
            <a:cxnSpLocks/>
            <a:stCxn id="70" idx="7"/>
            <a:endCxn id="69" idx="3"/>
          </p:cNvCxnSpPr>
          <p:nvPr/>
        </p:nvCxnSpPr>
        <p:spPr>
          <a:xfrm flipH="1">
            <a:off x="1935708" y="4950140"/>
            <a:ext cx="1065201" cy="914734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36F0BB4B-A344-479B-9ACF-64735241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3320" y="491756"/>
                <a:ext cx="6761135" cy="4351338"/>
              </a:xfrm>
            </p:spPr>
            <p:txBody>
              <a:bodyPr/>
              <a:lstStyle/>
              <a:p>
                <a:r>
                  <a:rPr lang="fr-FR" b="1" i="1" dirty="0"/>
                  <a:t>Paramétrage géométrique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r>
                  <a:rPr lang="fr-FR" b="1" i="1" dirty="0"/>
                  <a:t>Bilan des actions mécaniques</a:t>
                </a:r>
              </a:p>
              <a:p>
                <a:pPr lvl="1"/>
                <a:r>
                  <a:rPr lang="fr-FR" dirty="0"/>
                  <a:t>Pesanteur</a:t>
                </a:r>
              </a:p>
              <a:p>
                <a:pPr lvl="1"/>
                <a:r>
                  <a:rPr lang="fr-FR" dirty="0"/>
                  <a:t>Couple moteur </a:t>
                </a:r>
              </a:p>
              <a:p>
                <a:r>
                  <a:rPr lang="fr-FR" b="1" i="1" dirty="0"/>
                  <a:t>Théorème de la résultante statique</a:t>
                </a:r>
              </a:p>
              <a:p>
                <a:pPr lvl="1"/>
                <a:endParaRPr lang="fr-FR" b="1" i="1" dirty="0"/>
              </a:p>
              <a:p>
                <a:pPr lvl="1"/>
                <a:endParaRPr lang="fr-FR" b="1" i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3320" y="491756"/>
                <a:ext cx="6761135" cy="4351338"/>
              </a:xfrm>
              <a:blipFill>
                <a:blip r:embed="rId2"/>
                <a:stretch>
                  <a:fillRect l="-1623" t="-23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56044620-E2FA-41CE-8F45-4C52D6862909}"/>
              </a:ext>
            </a:extLst>
          </p:cNvPr>
          <p:cNvGrpSpPr/>
          <p:nvPr/>
        </p:nvGrpSpPr>
        <p:grpSpPr>
          <a:xfrm>
            <a:off x="-59733" y="1260433"/>
            <a:ext cx="1406382" cy="1408468"/>
            <a:chOff x="3409371" y="2550172"/>
            <a:chExt cx="1406382" cy="1408468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1C9B8457-5D3D-4E94-B705-8F0B7AC6D86C}"/>
                </a:ext>
              </a:extLst>
            </p:cNvPr>
            <p:cNvGrpSpPr/>
            <p:nvPr/>
          </p:nvGrpSpPr>
          <p:grpSpPr>
            <a:xfrm>
              <a:off x="3943586" y="2708964"/>
              <a:ext cx="722488" cy="722488"/>
              <a:chOff x="3943586" y="2708964"/>
              <a:chExt cx="722488" cy="722488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7FFB468F-681C-4F28-970D-F2B22BC66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9C9AB4E4-AC65-458C-9A30-8CE58A6940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80435A09-89F1-4BAC-B1CF-21E8AAAF8A5E}"/>
                </a:ext>
              </a:extLst>
            </p:cNvPr>
            <p:cNvGrpSpPr/>
            <p:nvPr/>
          </p:nvGrpSpPr>
          <p:grpSpPr>
            <a:xfrm rot="20521398">
              <a:off x="3814215" y="2617044"/>
              <a:ext cx="722488" cy="722488"/>
              <a:chOff x="3943586" y="2708964"/>
              <a:chExt cx="722488" cy="722488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6C688ABB-3AE4-4455-933D-F766FADA11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F2260824-6431-4C7E-A1B0-000E35E6AC9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/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blipFill>
                  <a:blip r:embed="rId3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/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/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23077" r="-3846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/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blipFill>
                  <a:blip r:embed="rId6"/>
                  <a:stretch>
                    <a:fillRect l="-24000" r="-8000" b="-230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3A447C86-D550-4EAB-9262-8CC41D3FACE0}"/>
                </a:ext>
              </a:extLst>
            </p:cNvPr>
            <p:cNvSpPr/>
            <p:nvPr/>
          </p:nvSpPr>
          <p:spPr>
            <a:xfrm>
              <a:off x="3891138" y="3373761"/>
              <a:ext cx="108000" cy="108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FD437849-2629-4B54-A0D1-05287F59D52D}"/>
                </a:ext>
              </a:extLst>
            </p:cNvPr>
            <p:cNvSpPr/>
            <p:nvPr/>
          </p:nvSpPr>
          <p:spPr>
            <a:xfrm>
              <a:off x="3927138" y="3409761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E7FDA299-1D95-4FE9-B277-0C6D5880FB2A}"/>
                </a:ext>
              </a:extLst>
            </p:cNvPr>
            <p:cNvSpPr/>
            <p:nvPr/>
          </p:nvSpPr>
          <p:spPr>
            <a:xfrm>
              <a:off x="3409371" y="2884256"/>
              <a:ext cx="1074384" cy="1074384"/>
            </a:xfrm>
            <a:prstGeom prst="arc">
              <a:avLst>
                <a:gd name="adj1" fmla="val 20568333"/>
                <a:gd name="adj2" fmla="val 0"/>
              </a:avLst>
            </a:prstGeom>
            <a:ln>
              <a:solidFill>
                <a:srgbClr val="FFC00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/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𝜑</m:t>
                        </m:r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0000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E80766BF-C577-4AE9-B82B-ADB8EE47676B}"/>
              </a:ext>
            </a:extLst>
          </p:cNvPr>
          <p:cNvGrpSpPr/>
          <p:nvPr/>
        </p:nvGrpSpPr>
        <p:grpSpPr>
          <a:xfrm>
            <a:off x="233617" y="2667425"/>
            <a:ext cx="2370197" cy="1935154"/>
            <a:chOff x="740286" y="3168660"/>
            <a:chExt cx="2370197" cy="1935154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045FBDD0-4DD7-4C48-9E9C-68F4310C10A9}"/>
                </a:ext>
              </a:extLst>
            </p:cNvPr>
            <p:cNvGrpSpPr/>
            <p:nvPr/>
          </p:nvGrpSpPr>
          <p:grpSpPr>
            <a:xfrm rot="13500000">
              <a:off x="1328303" y="3015030"/>
              <a:ext cx="1323247" cy="2241112"/>
              <a:chOff x="2977194" y="2472069"/>
              <a:chExt cx="1323247" cy="2241112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75398963-89E7-421D-BA19-13772E20B77C}"/>
                  </a:ext>
                </a:extLst>
              </p:cNvPr>
              <p:cNvGrpSpPr/>
              <p:nvPr/>
            </p:nvGrpSpPr>
            <p:grpSpPr>
              <a:xfrm>
                <a:off x="2977194" y="2966483"/>
                <a:ext cx="1323247" cy="1746698"/>
                <a:chOff x="2977194" y="2966483"/>
                <a:chExt cx="1323247" cy="1746698"/>
              </a:xfrm>
            </p:grpSpPr>
            <p:sp>
              <p:nvSpPr>
                <p:cNvPr id="7" name="Arc 6">
                  <a:extLst>
                    <a:ext uri="{FF2B5EF4-FFF2-40B4-BE49-F238E27FC236}">
                      <a16:creationId xmlns:a16="http://schemas.microsoft.com/office/drawing/2014/main" id="{BEC1EE3B-0A90-458F-9F6B-6BA619ED1449}"/>
                    </a:ext>
                  </a:extLst>
                </p:cNvPr>
                <p:cNvSpPr/>
                <p:nvPr/>
              </p:nvSpPr>
              <p:spPr>
                <a:xfrm>
                  <a:off x="3631019" y="2966483"/>
                  <a:ext cx="288000" cy="288000"/>
                </a:xfrm>
                <a:prstGeom prst="arc">
                  <a:avLst>
                    <a:gd name="adj1" fmla="val 10671135"/>
                    <a:gd name="adj2" fmla="val 0"/>
                  </a:avLst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8" name="Connecteur droit 7">
                  <a:extLst>
                    <a:ext uri="{FF2B5EF4-FFF2-40B4-BE49-F238E27FC236}">
                      <a16:creationId xmlns:a16="http://schemas.microsoft.com/office/drawing/2014/main" id="{3AD19322-ED43-49B9-8142-19BB522CF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V="1">
                  <a:off x="2977194" y="3389934"/>
                  <a:ext cx="1323247" cy="1323247"/>
                </a:xfrm>
                <a:prstGeom prst="lin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ED42E5F3-EBBF-4087-9D01-B58AA52E86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0342" y="2472069"/>
                <a:ext cx="0" cy="494414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8FA039F8-A007-4773-9933-5F8B090CF15E}"/>
                </a:ext>
              </a:extLst>
            </p:cNvPr>
            <p:cNvSpPr/>
            <p:nvPr/>
          </p:nvSpPr>
          <p:spPr>
            <a:xfrm>
              <a:off x="931760" y="5009186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032AC7D-3A37-4BC4-B97E-8AC753CFA461}"/>
                </a:ext>
              </a:extLst>
            </p:cNvPr>
            <p:cNvSpPr/>
            <p:nvPr/>
          </p:nvSpPr>
          <p:spPr>
            <a:xfrm>
              <a:off x="987543" y="4799935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DB4BA1A-8F1C-413A-872B-B08F7F5D9627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1059543" y="4943935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1227F42E-7FCC-450B-AAB2-03C07D1116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9082" y="4862495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4A3CDC2-2CF5-42EA-9CFB-9D34FEFC0D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1543" y="4871935"/>
              <a:ext cx="1560269" cy="0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/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08CE0A27-3396-4054-96E4-27B824879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354" y="4189461"/>
              <a:ext cx="610252" cy="600724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BD752BD-2FAC-4070-93C7-41431DA52ECD}"/>
                </a:ext>
              </a:extLst>
            </p:cNvPr>
            <p:cNvSpPr/>
            <p:nvPr/>
          </p:nvSpPr>
          <p:spPr>
            <a:xfrm>
              <a:off x="1806125" y="4334346"/>
              <a:ext cx="225543" cy="225543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/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3333" r="-3333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7BAA44B-90FA-4EBD-AC2A-6E0B05336A6F}"/>
                </a:ext>
              </a:extLst>
            </p:cNvPr>
            <p:cNvSpPr/>
            <p:nvPr/>
          </p:nvSpPr>
          <p:spPr>
            <a:xfrm>
              <a:off x="773613" y="4525205"/>
              <a:ext cx="225543" cy="2255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F57CEB1-7116-46E4-A26F-F19F49996E10}"/>
                </a:ext>
              </a:extLst>
            </p:cNvPr>
            <p:cNvSpPr/>
            <p:nvPr/>
          </p:nvSpPr>
          <p:spPr>
            <a:xfrm>
              <a:off x="2492716" y="3460613"/>
              <a:ext cx="199096" cy="1990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A9324EA-B7A9-4C97-B7E9-800F3F3C7815}"/>
                </a:ext>
              </a:extLst>
            </p:cNvPr>
            <p:cNvSpPr/>
            <p:nvPr/>
          </p:nvSpPr>
          <p:spPr>
            <a:xfrm>
              <a:off x="2331795" y="3727298"/>
              <a:ext cx="89217" cy="8921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7C8392EA-20D2-4BFF-AA6B-3B02A482FCD0}"/>
                </a:ext>
              </a:extLst>
            </p:cNvPr>
            <p:cNvCxnSpPr>
              <a:cxnSpLocks/>
            </p:cNvCxnSpPr>
            <p:nvPr/>
          </p:nvCxnSpPr>
          <p:spPr>
            <a:xfrm>
              <a:off x="2594985" y="3666122"/>
              <a:ext cx="0" cy="34741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BC92A14-65E0-4AE1-9100-81FB194DD0D9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54" y="3837622"/>
              <a:ext cx="0" cy="35183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311BE4B0-029D-43A1-99B7-578BCE561C27}"/>
                </a:ext>
              </a:extLst>
            </p:cNvPr>
            <p:cNvSpPr/>
            <p:nvPr/>
          </p:nvSpPr>
          <p:spPr>
            <a:xfrm rot="13500000">
              <a:off x="884187" y="4662418"/>
              <a:ext cx="388584" cy="388584"/>
            </a:xfrm>
            <a:prstGeom prst="arc">
              <a:avLst>
                <a:gd name="adj1" fmla="val 10671135"/>
                <a:gd name="adj2" fmla="val 0"/>
              </a:avLst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/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7143" r="-2857"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/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15000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Ellipse 68">
            <a:extLst>
              <a:ext uri="{FF2B5EF4-FFF2-40B4-BE49-F238E27FC236}">
                <a16:creationId xmlns:a16="http://schemas.microsoft.com/office/drawing/2014/main" id="{EC73B7E8-9435-4C9E-9E75-98A4C6CBAF35}"/>
              </a:ext>
            </a:extLst>
          </p:cNvPr>
          <p:cNvSpPr/>
          <p:nvPr/>
        </p:nvSpPr>
        <p:spPr>
          <a:xfrm>
            <a:off x="1902678" y="5672361"/>
            <a:ext cx="225543" cy="2255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1690BC6D-74DF-49C4-B2C9-74D33C026CF8}"/>
              </a:ext>
            </a:extLst>
          </p:cNvPr>
          <p:cNvSpPr/>
          <p:nvPr/>
        </p:nvSpPr>
        <p:spPr>
          <a:xfrm>
            <a:off x="2808396" y="4917110"/>
            <a:ext cx="225543" cy="2255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8C3225EE-5354-499A-A849-CE5F1E76C3CF}"/>
              </a:ext>
            </a:extLst>
          </p:cNvPr>
          <p:cNvGrpSpPr/>
          <p:nvPr/>
        </p:nvGrpSpPr>
        <p:grpSpPr>
          <a:xfrm>
            <a:off x="1871449" y="5897904"/>
            <a:ext cx="288000" cy="159879"/>
            <a:chOff x="5951539" y="3653979"/>
            <a:chExt cx="288000" cy="159879"/>
          </a:xfrm>
        </p:grpSpPr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2337484C-D25E-4A4A-B39E-E6F4DC589306}"/>
                </a:ext>
              </a:extLst>
            </p:cNvPr>
            <p:cNvSpPr/>
            <p:nvPr/>
          </p:nvSpPr>
          <p:spPr>
            <a:xfrm>
              <a:off x="5968217" y="3719230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000810D-1DC3-43D1-B68E-26082971866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3979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9FA3A4DC-FAE2-4C95-AD90-73B3BAAD1DC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5539" y="3572539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2" name="Éclair 31">
            <a:extLst>
              <a:ext uri="{FF2B5EF4-FFF2-40B4-BE49-F238E27FC236}">
                <a16:creationId xmlns:a16="http://schemas.microsoft.com/office/drawing/2014/main" id="{3BE1E9CD-C832-E3D3-CA2F-8F95E6F6024E}"/>
              </a:ext>
            </a:extLst>
          </p:cNvPr>
          <p:cNvSpPr/>
          <p:nvPr/>
        </p:nvSpPr>
        <p:spPr>
          <a:xfrm flipH="1">
            <a:off x="3033939" y="4287969"/>
            <a:ext cx="349603" cy="54954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68DBBFE-9D50-8AA2-0C4C-09F5CECA5164}"/>
              </a:ext>
            </a:extLst>
          </p:cNvPr>
          <p:cNvSpPr txBox="1"/>
          <p:nvPr/>
        </p:nvSpPr>
        <p:spPr>
          <a:xfrm>
            <a:off x="3410782" y="4044107"/>
            <a:ext cx="73500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Pesanteur</a:t>
            </a:r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25AEAD33-5764-EBE6-120B-C219DCD3C4AF}"/>
              </a:ext>
            </a:extLst>
          </p:cNvPr>
          <p:cNvSpPr/>
          <p:nvPr/>
        </p:nvSpPr>
        <p:spPr>
          <a:xfrm rot="2700000" flipH="1">
            <a:off x="2320032" y="5661176"/>
            <a:ext cx="245809" cy="247912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FD9DB9FD-1FAF-B507-8F96-D857CC5E9358}"/>
                  </a:ext>
                </a:extLst>
              </p:cNvPr>
              <p:cNvSpPr txBox="1"/>
              <p:nvPr/>
            </p:nvSpPr>
            <p:spPr>
              <a:xfrm>
                <a:off x="2692337" y="5700078"/>
                <a:ext cx="403124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kumimoji="0" lang="fr-FR" sz="1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FD9DB9FD-1FAF-B507-8F96-D857CC5E9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337" y="5700078"/>
                <a:ext cx="403124" cy="243015"/>
              </a:xfrm>
              <a:prstGeom prst="rect">
                <a:avLst/>
              </a:prstGeom>
              <a:blipFill>
                <a:blip r:embed="rId12"/>
                <a:stretch>
                  <a:fillRect l="-3030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AB6794E0-A04E-A948-A25E-169649308248}"/>
                  </a:ext>
                </a:extLst>
              </p:cNvPr>
              <p:cNvSpPr txBox="1"/>
              <p:nvPr/>
            </p:nvSpPr>
            <p:spPr>
              <a:xfrm>
                <a:off x="3000681" y="5273426"/>
                <a:ext cx="318164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fr-FR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0" lang="fr-FR" sz="1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fr-FR" sz="1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e>
                    </m:acc>
                  </m:oMath>
                </a14:m>
                <a:endPara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AB6794E0-A04E-A948-A25E-169649308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681" y="5273426"/>
                <a:ext cx="318164" cy="243015"/>
              </a:xfrm>
              <a:prstGeom prst="rect">
                <a:avLst/>
              </a:prstGeom>
              <a:blipFill>
                <a:blip r:embed="rId13"/>
                <a:stretch>
                  <a:fillRect l="-34615" t="-10000" r="-5769" b="-4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50064332-C4A1-1EA1-CC73-B17FBA285A32}"/>
              </a:ext>
            </a:extLst>
          </p:cNvPr>
          <p:cNvSpPr/>
          <p:nvPr/>
        </p:nvSpPr>
        <p:spPr>
          <a:xfrm rot="8100000" flipH="1">
            <a:off x="2736479" y="5275935"/>
            <a:ext cx="245809" cy="247912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846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796FF1CE-9C2D-463D-86C3-D6503BF7F436}"/>
              </a:ext>
            </a:extLst>
          </p:cNvPr>
          <p:cNvCxnSpPr>
            <a:cxnSpLocks/>
            <a:stCxn id="70" idx="7"/>
            <a:endCxn id="69" idx="3"/>
          </p:cNvCxnSpPr>
          <p:nvPr/>
        </p:nvCxnSpPr>
        <p:spPr>
          <a:xfrm flipH="1">
            <a:off x="1935708" y="4950140"/>
            <a:ext cx="1065201" cy="914734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36F0BB4B-A344-479B-9ACF-64735241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3320" y="491756"/>
                <a:ext cx="6761135" cy="4351338"/>
              </a:xfrm>
            </p:spPr>
            <p:txBody>
              <a:bodyPr/>
              <a:lstStyle/>
              <a:p>
                <a:r>
                  <a:rPr lang="fr-FR" b="1" i="1" dirty="0"/>
                  <a:t>Paramétrage géométrique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r>
                  <a:rPr lang="fr-FR" b="1" i="1" dirty="0"/>
                  <a:t>Bilan des actions mécaniques</a:t>
                </a:r>
              </a:p>
              <a:p>
                <a:pPr lvl="1"/>
                <a:r>
                  <a:rPr lang="fr-FR" dirty="0"/>
                  <a:t>Pesanteur</a:t>
                </a:r>
              </a:p>
              <a:p>
                <a:pPr lvl="1"/>
                <a:r>
                  <a:rPr lang="fr-FR" dirty="0"/>
                  <a:t>Couple moteur </a:t>
                </a:r>
              </a:p>
              <a:p>
                <a:r>
                  <a:rPr lang="fr-FR" b="1" i="1" dirty="0"/>
                  <a:t>Théorème de la résultante statique</a:t>
                </a:r>
              </a:p>
              <a:p>
                <a:pPr lvl="1"/>
                <a:endParaRPr lang="fr-FR" b="1" i="1" dirty="0"/>
              </a:p>
              <a:p>
                <a:pPr lvl="1"/>
                <a:endParaRPr lang="fr-FR" b="1" i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3320" y="491756"/>
                <a:ext cx="6761135" cy="4351338"/>
              </a:xfrm>
              <a:blipFill>
                <a:blip r:embed="rId2"/>
                <a:stretch>
                  <a:fillRect l="-1623" t="-23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56044620-E2FA-41CE-8F45-4C52D6862909}"/>
              </a:ext>
            </a:extLst>
          </p:cNvPr>
          <p:cNvGrpSpPr/>
          <p:nvPr/>
        </p:nvGrpSpPr>
        <p:grpSpPr>
          <a:xfrm>
            <a:off x="-59733" y="1260433"/>
            <a:ext cx="1406382" cy="1408468"/>
            <a:chOff x="3409371" y="2550172"/>
            <a:chExt cx="1406382" cy="1408468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1C9B8457-5D3D-4E94-B705-8F0B7AC6D86C}"/>
                </a:ext>
              </a:extLst>
            </p:cNvPr>
            <p:cNvGrpSpPr/>
            <p:nvPr/>
          </p:nvGrpSpPr>
          <p:grpSpPr>
            <a:xfrm>
              <a:off x="3943586" y="2708964"/>
              <a:ext cx="722488" cy="722488"/>
              <a:chOff x="3943586" y="2708964"/>
              <a:chExt cx="722488" cy="722488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7FFB468F-681C-4F28-970D-F2B22BC66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9C9AB4E4-AC65-458C-9A30-8CE58A6940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80435A09-89F1-4BAC-B1CF-21E8AAAF8A5E}"/>
                </a:ext>
              </a:extLst>
            </p:cNvPr>
            <p:cNvGrpSpPr/>
            <p:nvPr/>
          </p:nvGrpSpPr>
          <p:grpSpPr>
            <a:xfrm rot="20521398">
              <a:off x="3814215" y="2617044"/>
              <a:ext cx="722488" cy="722488"/>
              <a:chOff x="3943586" y="2708964"/>
              <a:chExt cx="722488" cy="722488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6C688ABB-3AE4-4455-933D-F766FADA11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F2260824-6431-4C7E-A1B0-000E35E6AC9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/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blipFill>
                  <a:blip r:embed="rId3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/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/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23077" r="-3846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/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blipFill>
                  <a:blip r:embed="rId6"/>
                  <a:stretch>
                    <a:fillRect l="-24000" r="-8000" b="-230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3A447C86-D550-4EAB-9262-8CC41D3FACE0}"/>
                </a:ext>
              </a:extLst>
            </p:cNvPr>
            <p:cNvSpPr/>
            <p:nvPr/>
          </p:nvSpPr>
          <p:spPr>
            <a:xfrm>
              <a:off x="3891138" y="3373761"/>
              <a:ext cx="108000" cy="108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FD437849-2629-4B54-A0D1-05287F59D52D}"/>
                </a:ext>
              </a:extLst>
            </p:cNvPr>
            <p:cNvSpPr/>
            <p:nvPr/>
          </p:nvSpPr>
          <p:spPr>
            <a:xfrm>
              <a:off x="3927138" y="3409761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E7FDA299-1D95-4FE9-B277-0C6D5880FB2A}"/>
                </a:ext>
              </a:extLst>
            </p:cNvPr>
            <p:cNvSpPr/>
            <p:nvPr/>
          </p:nvSpPr>
          <p:spPr>
            <a:xfrm>
              <a:off x="3409371" y="2884256"/>
              <a:ext cx="1074384" cy="1074384"/>
            </a:xfrm>
            <a:prstGeom prst="arc">
              <a:avLst>
                <a:gd name="adj1" fmla="val 20568333"/>
                <a:gd name="adj2" fmla="val 0"/>
              </a:avLst>
            </a:prstGeom>
            <a:ln>
              <a:solidFill>
                <a:srgbClr val="FFC00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/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𝜑</m:t>
                        </m:r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0000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E80766BF-C577-4AE9-B82B-ADB8EE47676B}"/>
              </a:ext>
            </a:extLst>
          </p:cNvPr>
          <p:cNvGrpSpPr/>
          <p:nvPr/>
        </p:nvGrpSpPr>
        <p:grpSpPr>
          <a:xfrm>
            <a:off x="233617" y="2213277"/>
            <a:ext cx="2370197" cy="2389302"/>
            <a:chOff x="740286" y="2714512"/>
            <a:chExt cx="2370197" cy="2389302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045FBDD0-4DD7-4C48-9E9C-68F4310C10A9}"/>
                </a:ext>
              </a:extLst>
            </p:cNvPr>
            <p:cNvGrpSpPr/>
            <p:nvPr/>
          </p:nvGrpSpPr>
          <p:grpSpPr>
            <a:xfrm rot="13500000">
              <a:off x="1328303" y="3015030"/>
              <a:ext cx="1323247" cy="2241112"/>
              <a:chOff x="2977194" y="2472069"/>
              <a:chExt cx="1323247" cy="2241112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75398963-89E7-421D-BA19-13772E20B77C}"/>
                  </a:ext>
                </a:extLst>
              </p:cNvPr>
              <p:cNvGrpSpPr/>
              <p:nvPr/>
            </p:nvGrpSpPr>
            <p:grpSpPr>
              <a:xfrm>
                <a:off x="2977194" y="2966483"/>
                <a:ext cx="1323247" cy="1746698"/>
                <a:chOff x="2977194" y="2966483"/>
                <a:chExt cx="1323247" cy="1746698"/>
              </a:xfrm>
            </p:grpSpPr>
            <p:sp>
              <p:nvSpPr>
                <p:cNvPr id="7" name="Arc 6">
                  <a:extLst>
                    <a:ext uri="{FF2B5EF4-FFF2-40B4-BE49-F238E27FC236}">
                      <a16:creationId xmlns:a16="http://schemas.microsoft.com/office/drawing/2014/main" id="{BEC1EE3B-0A90-458F-9F6B-6BA619ED1449}"/>
                    </a:ext>
                  </a:extLst>
                </p:cNvPr>
                <p:cNvSpPr/>
                <p:nvPr/>
              </p:nvSpPr>
              <p:spPr>
                <a:xfrm>
                  <a:off x="3631019" y="2966483"/>
                  <a:ext cx="288000" cy="288000"/>
                </a:xfrm>
                <a:prstGeom prst="arc">
                  <a:avLst>
                    <a:gd name="adj1" fmla="val 10671135"/>
                    <a:gd name="adj2" fmla="val 0"/>
                  </a:avLst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8" name="Connecteur droit 7">
                  <a:extLst>
                    <a:ext uri="{FF2B5EF4-FFF2-40B4-BE49-F238E27FC236}">
                      <a16:creationId xmlns:a16="http://schemas.microsoft.com/office/drawing/2014/main" id="{3AD19322-ED43-49B9-8142-19BB522CF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V="1">
                  <a:off x="2977194" y="3389934"/>
                  <a:ext cx="1323247" cy="1323247"/>
                </a:xfrm>
                <a:prstGeom prst="lin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ED42E5F3-EBBF-4087-9D01-B58AA52E86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0342" y="2472069"/>
                <a:ext cx="0" cy="494414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8FA039F8-A007-4773-9933-5F8B090CF15E}"/>
                </a:ext>
              </a:extLst>
            </p:cNvPr>
            <p:cNvSpPr/>
            <p:nvPr/>
          </p:nvSpPr>
          <p:spPr>
            <a:xfrm>
              <a:off x="931760" y="5009186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032AC7D-3A37-4BC4-B97E-8AC753CFA461}"/>
                </a:ext>
              </a:extLst>
            </p:cNvPr>
            <p:cNvSpPr/>
            <p:nvPr/>
          </p:nvSpPr>
          <p:spPr>
            <a:xfrm>
              <a:off x="987543" y="4799935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DB4BA1A-8F1C-413A-872B-B08F7F5D9627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1059543" y="4943935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1227F42E-7FCC-450B-AAB2-03C07D1116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9082" y="4862495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4A3CDC2-2CF5-42EA-9CFB-9D34FEFC0D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1543" y="4871935"/>
              <a:ext cx="1560269" cy="0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/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08CE0A27-3396-4054-96E4-27B824879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354" y="4189461"/>
              <a:ext cx="610252" cy="600724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BD752BD-2FAC-4070-93C7-41431DA52ECD}"/>
                </a:ext>
              </a:extLst>
            </p:cNvPr>
            <p:cNvSpPr/>
            <p:nvPr/>
          </p:nvSpPr>
          <p:spPr>
            <a:xfrm>
              <a:off x="1806125" y="4334346"/>
              <a:ext cx="225543" cy="225543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/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3333" r="-3333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7BAA44B-90FA-4EBD-AC2A-6E0B05336A6F}"/>
                </a:ext>
              </a:extLst>
            </p:cNvPr>
            <p:cNvSpPr/>
            <p:nvPr/>
          </p:nvSpPr>
          <p:spPr>
            <a:xfrm>
              <a:off x="773613" y="4525205"/>
              <a:ext cx="225543" cy="2255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9351BC57-2054-4354-94B5-2B50B98E6510}"/>
                </a:ext>
              </a:extLst>
            </p:cNvPr>
            <p:cNvSpPr/>
            <p:nvPr/>
          </p:nvSpPr>
          <p:spPr>
            <a:xfrm>
              <a:off x="2860570" y="3033955"/>
              <a:ext cx="241874" cy="24187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F57CEB1-7116-46E4-A26F-F19F49996E10}"/>
                </a:ext>
              </a:extLst>
            </p:cNvPr>
            <p:cNvSpPr/>
            <p:nvPr/>
          </p:nvSpPr>
          <p:spPr>
            <a:xfrm>
              <a:off x="2492716" y="3460613"/>
              <a:ext cx="199096" cy="1990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A9324EA-B7A9-4C97-B7E9-800F3F3C7815}"/>
                </a:ext>
              </a:extLst>
            </p:cNvPr>
            <p:cNvSpPr/>
            <p:nvPr/>
          </p:nvSpPr>
          <p:spPr>
            <a:xfrm>
              <a:off x="2331795" y="3727298"/>
              <a:ext cx="89217" cy="8921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65421E9B-8DAB-4B5B-A4CC-D5728F743BE7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 flipH="1">
              <a:off x="2976065" y="3275829"/>
              <a:ext cx="5442" cy="82808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7C8392EA-20D2-4BFF-AA6B-3B02A482FCD0}"/>
                </a:ext>
              </a:extLst>
            </p:cNvPr>
            <p:cNvCxnSpPr>
              <a:cxnSpLocks/>
            </p:cNvCxnSpPr>
            <p:nvPr/>
          </p:nvCxnSpPr>
          <p:spPr>
            <a:xfrm>
              <a:off x="2594985" y="3666122"/>
              <a:ext cx="0" cy="34741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BC92A14-65E0-4AE1-9100-81FB194DD0D9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54" y="3837622"/>
              <a:ext cx="0" cy="35183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311BE4B0-029D-43A1-99B7-578BCE561C27}"/>
                </a:ext>
              </a:extLst>
            </p:cNvPr>
            <p:cNvSpPr/>
            <p:nvPr/>
          </p:nvSpPr>
          <p:spPr>
            <a:xfrm rot="13500000">
              <a:off x="884187" y="4662418"/>
              <a:ext cx="388584" cy="388584"/>
            </a:xfrm>
            <a:prstGeom prst="arc">
              <a:avLst>
                <a:gd name="adj1" fmla="val 10671135"/>
                <a:gd name="adj2" fmla="val 0"/>
              </a:avLst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/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7143" r="-2857"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/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15000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1653AEB2-5B33-4E13-8396-CABEC4454797}"/>
                    </a:ext>
                  </a:extLst>
                </p:cNvPr>
                <p:cNvSpPr txBox="1"/>
                <p:nvPr/>
              </p:nvSpPr>
              <p:spPr>
                <a:xfrm>
                  <a:off x="2880285" y="2714512"/>
                  <a:ext cx="20774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1653AEB2-5B33-4E13-8396-CABEC4454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285" y="2714512"/>
                  <a:ext cx="207749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Ellipse 68">
            <a:extLst>
              <a:ext uri="{FF2B5EF4-FFF2-40B4-BE49-F238E27FC236}">
                <a16:creationId xmlns:a16="http://schemas.microsoft.com/office/drawing/2014/main" id="{EC73B7E8-9435-4C9E-9E75-98A4C6CBAF35}"/>
              </a:ext>
            </a:extLst>
          </p:cNvPr>
          <p:cNvSpPr/>
          <p:nvPr/>
        </p:nvSpPr>
        <p:spPr>
          <a:xfrm>
            <a:off x="1902678" y="5672361"/>
            <a:ext cx="225543" cy="2255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1690BC6D-74DF-49C4-B2C9-74D33C026CF8}"/>
              </a:ext>
            </a:extLst>
          </p:cNvPr>
          <p:cNvSpPr/>
          <p:nvPr/>
        </p:nvSpPr>
        <p:spPr>
          <a:xfrm>
            <a:off x="2808396" y="4917110"/>
            <a:ext cx="225543" cy="2255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8C3225EE-5354-499A-A849-CE5F1E76C3CF}"/>
              </a:ext>
            </a:extLst>
          </p:cNvPr>
          <p:cNvGrpSpPr/>
          <p:nvPr/>
        </p:nvGrpSpPr>
        <p:grpSpPr>
          <a:xfrm>
            <a:off x="1871449" y="5897904"/>
            <a:ext cx="288000" cy="159879"/>
            <a:chOff x="5951539" y="3653979"/>
            <a:chExt cx="288000" cy="159879"/>
          </a:xfrm>
        </p:grpSpPr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2337484C-D25E-4A4A-B39E-E6F4DC589306}"/>
                </a:ext>
              </a:extLst>
            </p:cNvPr>
            <p:cNvSpPr/>
            <p:nvPr/>
          </p:nvSpPr>
          <p:spPr>
            <a:xfrm>
              <a:off x="5968217" y="3719230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000810D-1DC3-43D1-B68E-26082971866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3979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9FA3A4DC-FAE2-4C95-AD90-73B3BAAD1DC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5539" y="3572539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26609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Moteur à courant continu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3"/>
            <a:ext cx="1440000" cy="496283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Potentiomètre rotatif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FDAD57"/>
                </a:solidFill>
                <a:latin typeface="Arial Nova" panose="020B0504020202020204" pitchFamily="34" charset="0"/>
              </a:rPr>
              <a:t>Transformateur</a:t>
            </a:r>
          </a:p>
          <a:p>
            <a:pPr algn="ctr"/>
            <a:r>
              <a:rPr lang="fr-FR" sz="1050" dirty="0">
                <a:solidFill>
                  <a:srgbClr val="FDAD57"/>
                </a:solidFill>
                <a:latin typeface="Arial Nova" panose="020B0504020202020204" pitchFamily="34" charset="0"/>
              </a:rPr>
              <a:t>(Redresseur, Filtre, convertisseur)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Variateur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asynchrone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Réducteur 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(1:20)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Transformation de </a:t>
            </a:r>
            <a:r>
              <a:rPr lang="fr-FR" sz="1100" dirty="0" err="1">
                <a:solidFill>
                  <a:srgbClr val="EE685D"/>
                </a:solidFill>
                <a:latin typeface="Arial Nova" panose="020B0504020202020204" pitchFamily="34" charset="0"/>
              </a:rPr>
              <a:t>mvt</a:t>
            </a:r>
            <a:endParaRPr lang="fr-FR" sz="1100" dirty="0">
              <a:solidFill>
                <a:srgbClr val="EE685D"/>
              </a:solidFill>
              <a:latin typeface="Arial Nova" panose="020B0504020202020204" pitchFamily="34" charset="0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08" y="3199220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Barrière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Barrière fermée (ouverte)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7" y="2417284"/>
            <a:ext cx="1971603" cy="882797"/>
            <a:chOff x="9058475" y="2836568"/>
            <a:chExt cx="1566152" cy="577810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5" y="2836568"/>
              <a:ext cx="1384681" cy="141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Barrière ouverte (fermée)</a:t>
              </a:r>
            </a:p>
          </p:txBody>
        </p:sp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8DAAFC9A-79A3-4B2C-A73E-32BE33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5363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7,5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1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1216851" y="1780222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61781" y="4858776"/>
            <a:ext cx="8528438" cy="1018492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Le potentiomètre rotatif n’est présent que pour des raisons pédagogiques. Des butées permettent au système de ne </a:t>
            </a:r>
            <a:r>
              <a:rPr lang="fr-FR" sz="1400">
                <a:solidFill>
                  <a:srgbClr val="00547F"/>
                </a:solidFill>
              </a:rPr>
              <a:t>pas dépasser la course.</a:t>
            </a:r>
            <a:endParaRPr lang="fr-FR" sz="1400" dirty="0">
              <a:solidFill>
                <a:srgbClr val="00547F"/>
              </a:solidFill>
            </a:endParaRP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3747478" y="3711688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/>
              <p:nvPr/>
            </p:nvSpPr>
            <p:spPr>
              <a:xfrm>
                <a:off x="4452429" y="3639956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7,5 V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29" y="3639956"/>
                <a:ext cx="116196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225F91-8C4A-4D28-806F-C285AA8AEAEF}"/>
              </a:ext>
            </a:extLst>
          </p:cNvPr>
          <p:cNvGrpSpPr/>
          <p:nvPr/>
        </p:nvGrpSpPr>
        <p:grpSpPr>
          <a:xfrm>
            <a:off x="2017649" y="1767756"/>
            <a:ext cx="360000" cy="360000"/>
            <a:chOff x="6054233" y="4960569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02BBCC8-7149-2E70-FA08-89D364A2E7E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C676998-302E-BC6E-6F7D-BB576DC3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EF7F7D8-2F1F-EFB2-7B01-FE36DBE37CAC}"/>
              </a:ext>
            </a:extLst>
          </p:cNvPr>
          <p:cNvGrpSpPr/>
          <p:nvPr/>
        </p:nvGrpSpPr>
        <p:grpSpPr>
          <a:xfrm>
            <a:off x="1531686" y="1762048"/>
            <a:ext cx="360000" cy="360000"/>
            <a:chOff x="8612196" y="3801520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92B6240-4C9F-EF53-43C9-2EF4042F1297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9B612B94-26B1-6868-1365-E552161EF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5931AB4-0EF3-CC11-6A37-25E736DC8855}"/>
              </a:ext>
            </a:extLst>
          </p:cNvPr>
          <p:cNvGrpSpPr/>
          <p:nvPr/>
        </p:nvGrpSpPr>
        <p:grpSpPr>
          <a:xfrm>
            <a:off x="2430172" y="1780222"/>
            <a:ext cx="360000" cy="360000"/>
            <a:chOff x="7698044" y="3453428"/>
            <a:chExt cx="1800000" cy="1800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662F5EF4-F0F0-CACE-D022-BD474B949765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207B4028-D127-40B0-9A2E-251E6B64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663B7E-D161-9EFA-9C0C-DD72CA7CD5F3}"/>
              </a:ext>
            </a:extLst>
          </p:cNvPr>
          <p:cNvGrpSpPr/>
          <p:nvPr/>
        </p:nvGrpSpPr>
        <p:grpSpPr>
          <a:xfrm>
            <a:off x="4569414" y="3996930"/>
            <a:ext cx="288000" cy="288000"/>
            <a:chOff x="6054233" y="496056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6D5DB05-5A42-D1F5-377B-CDBD0872CC09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7369074B-A1C6-2F25-51BF-F9B09731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F437ECE9-9E2D-BFC7-A0DF-EF636FA1ABBB}"/>
              </a:ext>
            </a:extLst>
          </p:cNvPr>
          <p:cNvGrpSpPr/>
          <p:nvPr/>
        </p:nvGrpSpPr>
        <p:grpSpPr>
          <a:xfrm>
            <a:off x="4569414" y="4316881"/>
            <a:ext cx="288000" cy="288000"/>
            <a:chOff x="7698044" y="3453428"/>
            <a:chExt cx="1800000" cy="1800000"/>
          </a:xfrm>
        </p:grpSpPr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E6CC4587-1D7D-076B-B029-3A21569085CF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41791507-689A-EC44-DCDE-0324A105C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A416195-885D-B412-950E-1F349C5CC6AB}"/>
              </a:ext>
            </a:extLst>
          </p:cNvPr>
          <p:cNvGrpSpPr/>
          <p:nvPr/>
        </p:nvGrpSpPr>
        <p:grpSpPr>
          <a:xfrm>
            <a:off x="7528615" y="3732095"/>
            <a:ext cx="360000" cy="360000"/>
            <a:chOff x="5447928" y="2816932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89719FF-319E-F4C6-E150-B6C708728D0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1AC2262C-D76B-934A-5E65-99DB0E92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6" name="Image 55">
            <a:extLst>
              <a:ext uri="{FF2B5EF4-FFF2-40B4-BE49-F238E27FC236}">
                <a16:creationId xmlns:a16="http://schemas.microsoft.com/office/drawing/2014/main" id="{D4576F57-5AAB-FD75-0B39-CF56E4A144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8660" y="3217205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6D25FEB6-8D32-0047-ABCC-BC9DE89AF675}"/>
                  </a:ext>
                </a:extLst>
              </p:cNvPr>
              <p:cNvSpPr txBox="1"/>
              <p:nvPr/>
            </p:nvSpPr>
            <p:spPr>
              <a:xfrm>
                <a:off x="6388732" y="3969305"/>
                <a:ext cx="160117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6D25FEB6-8D32-0047-ABCC-BC9DE89AF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732" y="3969305"/>
                <a:ext cx="1601173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 : en angle 74">
            <a:extLst>
              <a:ext uri="{FF2B5EF4-FFF2-40B4-BE49-F238E27FC236}">
                <a16:creationId xmlns:a16="http://schemas.microsoft.com/office/drawing/2014/main" id="{9A176452-8264-FDB3-BCB6-A57D3DD6A811}"/>
              </a:ext>
            </a:extLst>
          </p:cNvPr>
          <p:cNvCxnSpPr>
            <a:cxnSpLocks/>
            <a:stCxn id="43" idx="2"/>
            <a:endCxn id="6" idx="1"/>
          </p:cNvCxnSpPr>
          <p:nvPr/>
        </p:nvCxnSpPr>
        <p:spPr>
          <a:xfrm rot="5400000" flipH="1">
            <a:off x="3135586" y="-478302"/>
            <a:ext cx="1958842" cy="6116203"/>
          </a:xfrm>
          <a:prstGeom prst="bentConnector4">
            <a:avLst>
              <a:gd name="adj1" fmla="val -56683"/>
              <a:gd name="adj2" fmla="val 103738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B841AA18-EE52-BF71-8A77-FCA95EC11591}"/>
              </a:ext>
            </a:extLst>
          </p:cNvPr>
          <p:cNvGrpSpPr/>
          <p:nvPr/>
        </p:nvGrpSpPr>
        <p:grpSpPr>
          <a:xfrm>
            <a:off x="6939108" y="3626991"/>
            <a:ext cx="288000" cy="288000"/>
            <a:chOff x="5404964" y="4396133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65F49912-F500-977C-390A-F4CE59EA478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E46C5A9A-E0F4-935F-E346-29D344A6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D9833143-E31B-E5B9-1329-DE97200F50C2}"/>
                  </a:ext>
                </a:extLst>
              </p:cNvPr>
              <p:cNvSpPr txBox="1"/>
              <p:nvPr/>
            </p:nvSpPr>
            <p:spPr>
              <a:xfrm>
                <a:off x="8465959" y="3675960"/>
                <a:ext cx="160117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D9833143-E31B-E5B9-1329-DE97200F5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959" y="3675960"/>
                <a:ext cx="1601173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3F6E0C2-9291-1B51-ED18-3EA8FCE274BD}"/>
              </a:ext>
            </a:extLst>
          </p:cNvPr>
          <p:cNvCxnSpPr/>
          <p:nvPr/>
        </p:nvCxnSpPr>
        <p:spPr>
          <a:xfrm flipV="1">
            <a:off x="0" y="195943"/>
            <a:ext cx="11734800" cy="55408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Identification des caractéristiques du ressort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779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33607-064F-0078-AD28-0BC7EEB6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DD830C4-C9B4-ED73-821C-717443F25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83629" y="981887"/>
                <a:ext cx="5890575" cy="525333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fr-FR" dirty="0"/>
                  <a:t>Caractéristiques de la barrière</a:t>
                </a:r>
              </a:p>
              <a:p>
                <a:pPr lvl="1"/>
                <a:r>
                  <a:rPr lang="fr-FR" dirty="0"/>
                  <a:t>Lisse :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Longueur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=0,84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fr-FR" b="0" dirty="0"/>
              </a:p>
              <a:p>
                <a:pPr lvl="2"/>
                <a:r>
                  <a:rPr lang="fr-FR" dirty="0"/>
                  <a:t>Masse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=0,84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kg</m:t>
                    </m:r>
                  </m:oMath>
                </a14:m>
                <a:endParaRPr lang="fr-FR" b="0" dirty="0"/>
              </a:p>
              <a:p>
                <a:pPr lvl="1"/>
                <a:r>
                  <a:rPr lang="fr-FR" dirty="0"/>
                  <a:t>Masse fixe 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Longueur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=0,825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fr-FR" b="0" dirty="0"/>
              </a:p>
              <a:p>
                <a:pPr lvl="2"/>
                <a:r>
                  <a:rPr lang="fr-FR" dirty="0"/>
                  <a:t>Masse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=2,8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kg</m:t>
                    </m:r>
                  </m:oMath>
                </a14:m>
                <a:endParaRPr lang="fr-FR" b="0" dirty="0"/>
              </a:p>
              <a:p>
                <a:pPr lvl="1"/>
                <a:r>
                  <a:rPr lang="fr-FR" dirty="0"/>
                  <a:t>Masse mobile 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Masse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=2,8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kg</m:t>
                    </m:r>
                  </m:oMath>
                </a14:m>
                <a:endParaRPr lang="fr-FR" b="0" dirty="0"/>
              </a:p>
              <a:p>
                <a:pPr lvl="1"/>
                <a:r>
                  <a:rPr lang="fr-FR" b="0" dirty="0"/>
                  <a:t>On a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𝑝𝑒𝑠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𝑀𝑔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</m:oMath>
                </a14:m>
                <a:endParaRPr lang="fr-FR" b="0" dirty="0"/>
              </a:p>
              <a:p>
                <a:r>
                  <a:rPr lang="fr-FR" dirty="0"/>
                  <a:t>Modélisation du couple ressort</a:t>
                </a:r>
              </a:p>
              <a:p>
                <a:pPr lvl="1"/>
                <a:r>
                  <a:rPr lang="fr-FR" dirty="0"/>
                  <a:t>Lorsque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Lorsque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On a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DD830C4-C9B4-ED73-821C-717443F25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83629" y="981887"/>
                <a:ext cx="5890575" cy="5253339"/>
              </a:xfrm>
              <a:blipFill>
                <a:blip r:embed="rId2"/>
                <a:stretch>
                  <a:fillRect l="-1965" t="-20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A4F265BC-CB69-56CD-0B1E-406ED4430832}"/>
              </a:ext>
            </a:extLst>
          </p:cNvPr>
          <p:cNvGrpSpPr/>
          <p:nvPr/>
        </p:nvGrpSpPr>
        <p:grpSpPr>
          <a:xfrm>
            <a:off x="852143" y="1587481"/>
            <a:ext cx="1406382" cy="1408468"/>
            <a:chOff x="3409371" y="2550172"/>
            <a:chExt cx="1406382" cy="1408468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540A0239-DC08-B92F-1D3A-E2BB3C5E82D8}"/>
                </a:ext>
              </a:extLst>
            </p:cNvPr>
            <p:cNvGrpSpPr/>
            <p:nvPr/>
          </p:nvGrpSpPr>
          <p:grpSpPr>
            <a:xfrm>
              <a:off x="3943586" y="2708964"/>
              <a:ext cx="722488" cy="722488"/>
              <a:chOff x="3943586" y="2708964"/>
              <a:chExt cx="722488" cy="722488"/>
            </a:xfrm>
          </p:grpSpPr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99BDD135-05DC-BA97-08DC-875CFCB8E8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  <a:headEnd type="stealth" w="sm" len="med"/>
              </a:ln>
              <a:effectLst/>
            </p:spPr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9DDF9D3B-2E13-D7C3-2472-E08DD692531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  <a:headEnd type="stealth" w="sm" len="med"/>
              </a:ln>
              <a:effectLst/>
            </p:spPr>
          </p:cxnSp>
        </p:grp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6322E44A-B96C-826D-F9B2-6B07F3785515}"/>
                </a:ext>
              </a:extLst>
            </p:cNvPr>
            <p:cNvGrpSpPr/>
            <p:nvPr/>
          </p:nvGrpSpPr>
          <p:grpSpPr>
            <a:xfrm rot="20521398">
              <a:off x="3814215" y="2617044"/>
              <a:ext cx="722488" cy="722488"/>
              <a:chOff x="3943586" y="2708964"/>
              <a:chExt cx="722488" cy="722488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3023B0C2-1DF2-3C07-E768-0FC8619B3F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 cap="flat" cmpd="sng" algn="ctr">
                <a:solidFill>
                  <a:srgbClr val="FFC000"/>
                </a:solidFill>
                <a:prstDash val="solid"/>
                <a:miter lim="800000"/>
                <a:headEnd type="stealth" w="sm" len="med"/>
              </a:ln>
              <a:effectLst/>
            </p:spPr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5DE9D5D6-41E4-5670-F4DA-6622CEE27BA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 cap="flat" cmpd="sng" algn="ctr">
                <a:solidFill>
                  <a:srgbClr val="FFC000"/>
                </a:solidFill>
                <a:prstDash val="solid"/>
                <a:miter lim="800000"/>
                <a:headEnd type="stealth" w="sm" len="med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FADB6200-A68F-376C-37B6-9E91458C9970}"/>
                    </a:ext>
                  </a:extLst>
                </p:cNvPr>
                <p:cNvSpPr txBox="1"/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blipFill>
                  <a:blip r:embed="rId3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165CF216-F5C7-2370-2A44-F1FD5001F6AA}"/>
                    </a:ext>
                  </a:extLst>
                </p:cNvPr>
                <p:cNvSpPr txBox="1"/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5253B151-3A92-DAD6-BBCF-65B3E07BA0CE}"/>
                    </a:ext>
                  </a:extLst>
                </p:cNvPr>
                <p:cNvSpPr txBox="1"/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23077" r="-3846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2DF41DF7-DB31-7965-488C-54AE933D5EC6}"/>
                    </a:ext>
                  </a:extLst>
                </p:cNvPr>
                <p:cNvSpPr txBox="1"/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blipFill>
                  <a:blip r:embed="rId6"/>
                  <a:stretch>
                    <a:fillRect l="-24000" r="-8000" b="-230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DB97F5E2-0A2A-7837-4783-A4BBA3D86AB4}"/>
                </a:ext>
              </a:extLst>
            </p:cNvPr>
            <p:cNvSpPr/>
            <p:nvPr/>
          </p:nvSpPr>
          <p:spPr>
            <a:xfrm>
              <a:off x="3891138" y="3373761"/>
              <a:ext cx="108000" cy="108000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AF52B1B5-93B2-A069-7DD7-848058C984AB}"/>
                </a:ext>
              </a:extLst>
            </p:cNvPr>
            <p:cNvSpPr/>
            <p:nvPr/>
          </p:nvSpPr>
          <p:spPr>
            <a:xfrm>
              <a:off x="3927138" y="3409761"/>
              <a:ext cx="36000" cy="36000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16F5FF21-E48B-0EBC-EC55-376DBF08EEBA}"/>
                </a:ext>
              </a:extLst>
            </p:cNvPr>
            <p:cNvSpPr/>
            <p:nvPr/>
          </p:nvSpPr>
          <p:spPr>
            <a:xfrm>
              <a:off x="3409371" y="2884256"/>
              <a:ext cx="1074384" cy="1074384"/>
            </a:xfrm>
            <a:prstGeom prst="arc">
              <a:avLst>
                <a:gd name="adj1" fmla="val 20568333"/>
                <a:gd name="adj2" fmla="val 0"/>
              </a:avLst>
            </a:prstGeom>
            <a:noFill/>
            <a:ln w="6350" cap="flat" cmpd="sng" algn="ctr">
              <a:solidFill>
                <a:srgbClr val="FFC000"/>
              </a:solidFill>
              <a:prstDash val="solid"/>
              <a:miter lim="800000"/>
              <a:headEnd type="stealth" w="sm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D2DD022-3EC6-F1E0-2AE7-B382B01D4AD4}"/>
                    </a:ext>
                  </a:extLst>
                </p:cNvPr>
                <p:cNvSpPr txBox="1"/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kumimoji="0" lang="fr-F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0000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FBDB6DC0-7868-FA48-522A-FB074D752ADB}"/>
              </a:ext>
            </a:extLst>
          </p:cNvPr>
          <p:cNvGrpSpPr/>
          <p:nvPr/>
        </p:nvGrpSpPr>
        <p:grpSpPr>
          <a:xfrm>
            <a:off x="2684125" y="1111136"/>
            <a:ext cx="2370197" cy="2389302"/>
            <a:chOff x="740286" y="2714512"/>
            <a:chExt cx="2370197" cy="2389302"/>
          </a:xfrm>
        </p:grpSpPr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791A32F8-C79B-8673-2F97-C48609F823F6}"/>
                </a:ext>
              </a:extLst>
            </p:cNvPr>
            <p:cNvGrpSpPr/>
            <p:nvPr/>
          </p:nvGrpSpPr>
          <p:grpSpPr>
            <a:xfrm rot="13500000">
              <a:off x="1328303" y="3015030"/>
              <a:ext cx="1323247" cy="2241112"/>
              <a:chOff x="2977194" y="2472069"/>
              <a:chExt cx="1323247" cy="2241112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E0B5EFC8-F847-15A8-3F79-78D61E020B3B}"/>
                  </a:ext>
                </a:extLst>
              </p:cNvPr>
              <p:cNvGrpSpPr/>
              <p:nvPr/>
            </p:nvGrpSpPr>
            <p:grpSpPr>
              <a:xfrm>
                <a:off x="2977194" y="2966483"/>
                <a:ext cx="1323247" cy="1746698"/>
                <a:chOff x="2977194" y="2966483"/>
                <a:chExt cx="1323247" cy="1746698"/>
              </a:xfrm>
            </p:grpSpPr>
            <p:sp>
              <p:nvSpPr>
                <p:cNvPr id="84" name="Arc 83">
                  <a:extLst>
                    <a:ext uri="{FF2B5EF4-FFF2-40B4-BE49-F238E27FC236}">
                      <a16:creationId xmlns:a16="http://schemas.microsoft.com/office/drawing/2014/main" id="{A1E72649-68A6-10D9-BC74-A506C38408F5}"/>
                    </a:ext>
                  </a:extLst>
                </p:cNvPr>
                <p:cNvSpPr/>
                <p:nvPr/>
              </p:nvSpPr>
              <p:spPr>
                <a:xfrm>
                  <a:off x="3631019" y="2966483"/>
                  <a:ext cx="288000" cy="288000"/>
                </a:xfrm>
                <a:prstGeom prst="arc">
                  <a:avLst>
                    <a:gd name="adj1" fmla="val 10671135"/>
                    <a:gd name="adj2" fmla="val 0"/>
                  </a:avLst>
                </a:prstGeom>
                <a:noFill/>
                <a:ln w="190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FE9755ED-A199-E492-640C-894108ACA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V="1">
                  <a:off x="2977194" y="3389934"/>
                  <a:ext cx="1323247" cy="132324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83" name="Connecteur droit 82">
                <a:extLst>
                  <a:ext uri="{FF2B5EF4-FFF2-40B4-BE49-F238E27FC236}">
                    <a16:creationId xmlns:a16="http://schemas.microsoft.com/office/drawing/2014/main" id="{C71A0838-0394-C960-DDFD-AEF860CA5B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0342" y="2472069"/>
                <a:ext cx="0" cy="494414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B5019089-7803-7946-0002-088E4F46D062}"/>
                </a:ext>
              </a:extLst>
            </p:cNvPr>
            <p:cNvSpPr/>
            <p:nvPr/>
          </p:nvSpPr>
          <p:spPr>
            <a:xfrm>
              <a:off x="931760" y="5009186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rgbClr val="E7E6E6">
                <a:lumMod val="9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FFC0E607-C7DC-71D1-D81A-D177D134B4FA}"/>
                </a:ext>
              </a:extLst>
            </p:cNvPr>
            <p:cNvSpPr/>
            <p:nvPr/>
          </p:nvSpPr>
          <p:spPr>
            <a:xfrm>
              <a:off x="987543" y="4799935"/>
              <a:ext cx="144000" cy="144000"/>
            </a:xfrm>
            <a:prstGeom prst="ellips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55FFF38A-A1E3-A15B-B20B-EE2813AA62B6}"/>
                </a:ext>
              </a:extLst>
            </p:cNvPr>
            <p:cNvCxnSpPr>
              <a:cxnSpLocks/>
              <a:stCxn id="63" idx="4"/>
            </p:cNvCxnSpPr>
            <p:nvPr/>
          </p:nvCxnSpPr>
          <p:spPr>
            <a:xfrm>
              <a:off x="1059543" y="4943935"/>
              <a:ext cx="0" cy="5987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620057C3-5357-9C0A-BEBE-D9D1B4E3ED2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9082" y="4862495"/>
              <a:ext cx="0" cy="28800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CC99DC24-8459-E543-8918-CFBAC15921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1543" y="4871935"/>
              <a:ext cx="1560269" cy="0"/>
            </a:xfrm>
            <a:prstGeom prst="line">
              <a:avLst/>
            </a:prstGeom>
            <a:noFill/>
            <a:ln w="19050" cap="flat" cmpd="sng" algn="ctr">
              <a:solidFill>
                <a:srgbClr val="FFC000"/>
              </a:solidFill>
              <a:prstDash val="sysDot"/>
              <a:miter lim="800000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0B6E41F0-D622-AE1C-6DC4-665B2144CE0D}"/>
                    </a:ext>
                  </a:extLst>
                </p:cNvPr>
                <p:cNvSpPr txBox="1"/>
                <p:nvPr/>
              </p:nvSpPr>
              <p:spPr>
                <a:xfrm>
                  <a:off x="740286" y="4789204"/>
                  <a:ext cx="14324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0B6E41F0-D622-AE1C-6DC4-665B2144CE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86" y="4789204"/>
                  <a:ext cx="143244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5000" r="-2083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1BA83060-5CE0-60A4-C12F-89BB0C0D10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354" y="4189461"/>
              <a:ext cx="610252" cy="600724"/>
            </a:xfrm>
            <a:prstGeom prst="lin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miter lim="800000"/>
              <a:tailEnd type="stealth" w="med" len="lg"/>
            </a:ln>
            <a:effectLst/>
          </p:spPr>
        </p:cxn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57BEC783-537C-1C8D-B0FC-8F65021EB543}"/>
                </a:ext>
              </a:extLst>
            </p:cNvPr>
            <p:cNvSpPr/>
            <p:nvPr/>
          </p:nvSpPr>
          <p:spPr>
            <a:xfrm>
              <a:off x="1806125" y="4334346"/>
              <a:ext cx="225543" cy="225543"/>
            </a:xfrm>
            <a:prstGeom prst="ellipse">
              <a:avLst/>
            </a:prstGeom>
            <a:noFill/>
            <a:ln w="190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583993CD-D6F6-8F7F-12A5-4C574A0FCB42}"/>
                    </a:ext>
                  </a:extLst>
                </p:cNvPr>
                <p:cNvSpPr txBox="1"/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2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fr-FR" sz="12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2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3333" r="-3333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71BE0AAA-8871-ACC6-8B2F-D87106CC8333}"/>
                </a:ext>
              </a:extLst>
            </p:cNvPr>
            <p:cNvSpPr/>
            <p:nvPr/>
          </p:nvSpPr>
          <p:spPr>
            <a:xfrm>
              <a:off x="773613" y="4525205"/>
              <a:ext cx="225543" cy="225543"/>
            </a:xfrm>
            <a:prstGeom prst="ellips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14C33F80-3C77-B79D-D2E4-F4A94F8780CC}"/>
                </a:ext>
              </a:extLst>
            </p:cNvPr>
            <p:cNvSpPr/>
            <p:nvPr/>
          </p:nvSpPr>
          <p:spPr>
            <a:xfrm>
              <a:off x="2860570" y="3033955"/>
              <a:ext cx="241874" cy="241874"/>
            </a:xfrm>
            <a:prstGeom prst="ellipse">
              <a:avLst/>
            </a:prstGeom>
            <a:solidFill>
              <a:srgbClr val="ED7D31"/>
            </a:solidFill>
            <a:ln w="381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3BAFF9CC-28DA-41AE-3EB6-5CEC36B6BCE6}"/>
                </a:ext>
              </a:extLst>
            </p:cNvPr>
            <p:cNvSpPr/>
            <p:nvPr/>
          </p:nvSpPr>
          <p:spPr>
            <a:xfrm>
              <a:off x="2492716" y="3460613"/>
              <a:ext cx="199096" cy="199096"/>
            </a:xfrm>
            <a:prstGeom prst="ellipse">
              <a:avLst/>
            </a:prstGeom>
            <a:solidFill>
              <a:srgbClr val="ED7D31"/>
            </a:solidFill>
            <a:ln w="381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22F438BB-7D7F-173B-46A3-A21D7799748B}"/>
                </a:ext>
              </a:extLst>
            </p:cNvPr>
            <p:cNvSpPr/>
            <p:nvPr/>
          </p:nvSpPr>
          <p:spPr>
            <a:xfrm>
              <a:off x="2331795" y="3727298"/>
              <a:ext cx="89217" cy="89217"/>
            </a:xfrm>
            <a:prstGeom prst="ellipse">
              <a:avLst/>
            </a:prstGeom>
            <a:solidFill>
              <a:srgbClr val="ED7D31"/>
            </a:solidFill>
            <a:ln w="381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2844BD84-0B7F-A661-BD6C-AF6B6D753759}"/>
                </a:ext>
              </a:extLst>
            </p:cNvPr>
            <p:cNvCxnSpPr>
              <a:cxnSpLocks/>
              <a:stCxn id="72" idx="4"/>
            </p:cNvCxnSpPr>
            <p:nvPr/>
          </p:nvCxnSpPr>
          <p:spPr>
            <a:xfrm flipH="1">
              <a:off x="2976065" y="3275829"/>
              <a:ext cx="5442" cy="828085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  <a:tailEnd type="stealth" w="med" len="lg"/>
            </a:ln>
            <a:effectLst/>
          </p:spPr>
        </p:cxn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8763EA2B-22D5-222F-F0A7-55226303A053}"/>
                </a:ext>
              </a:extLst>
            </p:cNvPr>
            <p:cNvCxnSpPr>
              <a:cxnSpLocks/>
            </p:cNvCxnSpPr>
            <p:nvPr/>
          </p:nvCxnSpPr>
          <p:spPr>
            <a:xfrm>
              <a:off x="2594985" y="3666122"/>
              <a:ext cx="0" cy="347419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  <a:tailEnd type="stealth" w="med" len="lg"/>
            </a:ln>
            <a:effectLst/>
          </p:spPr>
        </p:cxnSp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1ED0235E-B43E-865E-FA91-CD92AD49A413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54" y="3837622"/>
              <a:ext cx="0" cy="351839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  <a:tailEnd type="stealth" w="med" len="lg"/>
            </a:ln>
            <a:effectLst/>
          </p:spPr>
        </p:cxnSp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4BB88E0D-E2AF-F1D9-1D76-A50D426EF710}"/>
                </a:ext>
              </a:extLst>
            </p:cNvPr>
            <p:cNvSpPr/>
            <p:nvPr/>
          </p:nvSpPr>
          <p:spPr>
            <a:xfrm rot="13500000" flipV="1">
              <a:off x="974188" y="4606080"/>
              <a:ext cx="388584" cy="381156"/>
            </a:xfrm>
            <a:prstGeom prst="arc">
              <a:avLst>
                <a:gd name="adj1" fmla="val 10671135"/>
                <a:gd name="adj2" fmla="val 0"/>
              </a:avLst>
            </a:pr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  <a:tailEnd type="stealth" w="med" len="lg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ZoneTexte 78">
                  <a:extLst>
                    <a:ext uri="{FF2B5EF4-FFF2-40B4-BE49-F238E27FC236}">
                      <a16:creationId xmlns:a16="http://schemas.microsoft.com/office/drawing/2014/main" id="{9C97D0B5-CE7D-8226-DA75-FB8614CABB43}"/>
                    </a:ext>
                  </a:extLst>
                </p:cNvPr>
                <p:cNvSpPr txBox="1"/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7143" r="-2857"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4A804B75-B8BF-5CA6-568F-D8B2344935FD}"/>
                    </a:ext>
                  </a:extLst>
                </p:cNvPr>
                <p:cNvSpPr txBox="1"/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15000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38C29EDB-446D-A6B9-12D6-038F7B2B454C}"/>
                    </a:ext>
                  </a:extLst>
                </p:cNvPr>
                <p:cNvSpPr txBox="1"/>
                <p:nvPr/>
              </p:nvSpPr>
              <p:spPr>
                <a:xfrm>
                  <a:off x="2880285" y="2714512"/>
                  <a:ext cx="20774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1653AEB2-5B33-4E13-8396-CABEC4454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285" y="2714512"/>
                  <a:ext cx="207749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3C0453CD-9CE9-F12C-8965-DB9DC0F0E4DA}"/>
              </a:ext>
            </a:extLst>
          </p:cNvPr>
          <p:cNvGrpSpPr/>
          <p:nvPr/>
        </p:nvGrpSpPr>
        <p:grpSpPr>
          <a:xfrm>
            <a:off x="834128" y="3787268"/>
            <a:ext cx="2430967" cy="1818654"/>
            <a:chOff x="3718010" y="1627107"/>
            <a:chExt cx="2430967" cy="1818654"/>
          </a:xfrm>
        </p:grpSpPr>
        <p:grpSp>
          <p:nvGrpSpPr>
            <p:cNvPr id="87" name="Groupe 86">
              <a:extLst>
                <a:ext uri="{FF2B5EF4-FFF2-40B4-BE49-F238E27FC236}">
                  <a16:creationId xmlns:a16="http://schemas.microsoft.com/office/drawing/2014/main" id="{64BACBEE-256F-9A88-FE93-C71339BE7F3E}"/>
                </a:ext>
              </a:extLst>
            </p:cNvPr>
            <p:cNvGrpSpPr/>
            <p:nvPr/>
          </p:nvGrpSpPr>
          <p:grpSpPr>
            <a:xfrm>
              <a:off x="3943586" y="1700639"/>
              <a:ext cx="2200720" cy="1730813"/>
              <a:chOff x="3943586" y="1700639"/>
              <a:chExt cx="2200720" cy="1730813"/>
            </a:xfrm>
          </p:grpSpPr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59DE36DF-D95E-BD63-5143-2E4C564D8E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1"/>
                <a:ext cx="2200720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  <a:headEnd type="stealth" w="sm" len="med"/>
              </a:ln>
              <a:effectLst/>
            </p:spPr>
          </p:cxnSp>
          <p:cxnSp>
            <p:nvCxnSpPr>
              <p:cNvPr id="100" name="Connecteur droit 99">
                <a:extLst>
                  <a:ext uri="{FF2B5EF4-FFF2-40B4-BE49-F238E27FC236}">
                    <a16:creationId xmlns:a16="http://schemas.microsoft.com/office/drawing/2014/main" id="{AA79C8E7-204E-597D-6A9B-6FE246E299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3587" y="1700639"/>
                <a:ext cx="0" cy="1730813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  <a:headEnd type="stealth" w="sm" len="med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C0693216-4C56-F9CA-FD0C-FEFADE81619E}"/>
                    </a:ext>
                  </a:extLst>
                </p:cNvPr>
                <p:cNvSpPr txBox="1"/>
                <p:nvPr/>
              </p:nvSpPr>
              <p:spPr>
                <a:xfrm>
                  <a:off x="3718010" y="1627107"/>
                  <a:ext cx="156260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fr-FR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kumimoji="0" lang="fr-F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C0693216-4C56-F9CA-FD0C-FEFADE8161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8010" y="1627107"/>
                  <a:ext cx="156260" cy="153888"/>
                </a:xfrm>
                <a:prstGeom prst="rect">
                  <a:avLst/>
                </a:prstGeom>
                <a:blipFill>
                  <a:blip r:embed="rId13"/>
                  <a:stretch>
                    <a:fillRect l="-24000" r="-4000" b="-769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78164C5-FD2D-60C7-BF79-2A122A77BEED}"/>
                </a:ext>
              </a:extLst>
            </p:cNvPr>
            <p:cNvSpPr/>
            <p:nvPr/>
          </p:nvSpPr>
          <p:spPr>
            <a:xfrm>
              <a:off x="3927138" y="3409761"/>
              <a:ext cx="36000" cy="36000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ZoneTexte 95">
                  <a:extLst>
                    <a:ext uri="{FF2B5EF4-FFF2-40B4-BE49-F238E27FC236}">
                      <a16:creationId xmlns:a16="http://schemas.microsoft.com/office/drawing/2014/main" id="{2F31C1A6-53AF-4311-3063-39EA4DFE2ABC}"/>
                    </a:ext>
                  </a:extLst>
                </p:cNvPr>
                <p:cNvSpPr txBox="1"/>
                <p:nvPr/>
              </p:nvSpPr>
              <p:spPr>
                <a:xfrm>
                  <a:off x="6030803" y="3232134"/>
                  <a:ext cx="11817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kumimoji="0" lang="fr-F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96" name="ZoneTexte 95">
                  <a:extLst>
                    <a:ext uri="{FF2B5EF4-FFF2-40B4-BE49-F238E27FC236}">
                      <a16:creationId xmlns:a16="http://schemas.microsoft.com/office/drawing/2014/main" id="{2F31C1A6-53AF-4311-3063-39EA4DFE2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0803" y="3232134"/>
                  <a:ext cx="118174" cy="153888"/>
                </a:xfrm>
                <a:prstGeom prst="rect">
                  <a:avLst/>
                </a:prstGeom>
                <a:blipFill>
                  <a:blip r:embed="rId14"/>
                  <a:stretch>
                    <a:fillRect l="-25000" r="-20000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B6BC74E2-46F9-7694-E11D-5CEC7AAEB69E}"/>
                    </a:ext>
                  </a:extLst>
                </p:cNvPr>
                <p:cNvSpPr txBox="1"/>
                <p:nvPr/>
              </p:nvSpPr>
              <p:spPr>
                <a:xfrm>
                  <a:off x="4152401" y="2041317"/>
                  <a:ext cx="893450" cy="3458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lvl="0"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0" lang="fr-FR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fr-FR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oMath>
                    </m:oMathPara>
                  </a14:m>
                  <a:endParaRPr kumimoji="0" lang="fr-F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B6BC74E2-46F9-7694-E11D-5CEC7AAEB6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401" y="2041317"/>
                  <a:ext cx="893450" cy="345800"/>
                </a:xfrm>
                <a:prstGeom prst="rect">
                  <a:avLst/>
                </a:prstGeom>
                <a:blipFill>
                  <a:blip r:embed="rId15"/>
                  <a:stretch>
                    <a:fillRect b="-175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9278E068-DA99-0BAB-ABC1-AABCA8388486}"/>
              </a:ext>
            </a:extLst>
          </p:cNvPr>
          <p:cNvCxnSpPr/>
          <p:nvPr/>
        </p:nvCxnSpPr>
        <p:spPr>
          <a:xfrm>
            <a:off x="1059704" y="4368800"/>
            <a:ext cx="1758945" cy="12191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4FC58985-3FC2-DC66-9C5F-4D2E5A8E8193}"/>
                  </a:ext>
                </a:extLst>
              </p:cNvPr>
              <p:cNvSpPr txBox="1"/>
              <p:nvPr/>
            </p:nvSpPr>
            <p:spPr>
              <a:xfrm>
                <a:off x="2688909" y="5199715"/>
                <a:ext cx="522707" cy="272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fr-FR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fr-FR" sz="1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0" lang="fr-FR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000" i="1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fr-F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4FC58985-3FC2-DC66-9C5F-4D2E5A8E8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909" y="5199715"/>
                <a:ext cx="522707" cy="272126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77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33607-064F-0078-AD28-0BC7EEB6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DD830C4-C9B4-ED73-821C-717443F25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8611" y="1289785"/>
                <a:ext cx="6457949" cy="494544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fr-FR" dirty="0"/>
                  <a:t>On applique le TMS en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fr-FR" b="0" dirty="0"/>
              </a:p>
              <a:p>
                <a:pPr lvl="1"/>
                <a:r>
                  <a:rPr lang="fr-FR" b="0" dirty="0"/>
                  <a:t>On a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𝑝𝑒𝑠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fr-FR" b="0" dirty="0"/>
                  <a:t>Soit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fr-FR" b="0" dirty="0"/>
              </a:p>
              <a:p>
                <a:pPr lvl="1"/>
                <a:endParaRPr lang="fr-FR" dirty="0"/>
              </a:p>
              <a:p>
                <a:pPr lvl="1"/>
                <a:r>
                  <a:rPr lang="fr-FR" b="0" dirty="0"/>
                  <a:t>Illustration du couple de la pesanteur pour différentes positions de masse mobile</a:t>
                </a:r>
              </a:p>
              <a:p>
                <a:pPr lvl="1"/>
                <a:r>
                  <a:rPr lang="fr-FR" dirty="0"/>
                  <a:t>Illustration du couple ressort pour une raideur de 25,78 Nm/rad et un angle de précontrainte de 0,1 rad </a:t>
                </a:r>
              </a:p>
              <a:p>
                <a:pPr lvl="1"/>
                <a:endParaRPr lang="fr-FR" b="0" dirty="0"/>
              </a:p>
              <a:p>
                <a:pPr lvl="1"/>
                <a:r>
                  <a:rPr lang="fr-FR" b="1" dirty="0"/>
                  <a:t>Objectif : déterminer la raideur et l’angle de précontrainte. </a:t>
                </a:r>
              </a:p>
              <a:p>
                <a:pPr lvl="1"/>
                <a:endParaRPr lang="fr-FR" b="0" dirty="0"/>
              </a:p>
              <a:p>
                <a:pPr lvl="1"/>
                <a:r>
                  <a:rPr lang="fr-FR" dirty="0"/>
                  <a:t>Pour cela : </a:t>
                </a:r>
              </a:p>
              <a:p>
                <a:pPr lvl="2"/>
                <a:r>
                  <a:rPr lang="fr-FR" dirty="0"/>
                  <a:t>on fait un choix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fr-FR" b="0" dirty="0"/>
              </a:p>
              <a:p>
                <a:pPr lvl="2"/>
                <a:r>
                  <a:rPr lang="fr-FR" b="0" dirty="0"/>
                  <a:t>on cherche les positions angulaires ou la pesanteur équilibre le couple ressort</a:t>
                </a:r>
              </a:p>
              <a:p>
                <a:pPr lvl="2"/>
                <a:r>
                  <a:rPr lang="fr-FR" dirty="0"/>
                  <a:t>On en déduit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b="0" dirty="0"/>
                  <a:t> et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b="0" dirty="0"/>
                  <a:t> 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DD830C4-C9B4-ED73-821C-717443F25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8611" y="1289785"/>
                <a:ext cx="6457949" cy="4945441"/>
              </a:xfrm>
              <a:blipFill>
                <a:blip r:embed="rId2"/>
                <a:stretch>
                  <a:fillRect l="-2172" t="-2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6EF08BE7-1B78-2F82-CE95-F816904E9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0" y="1289785"/>
            <a:ext cx="4725430" cy="365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4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CE5158-5ABC-BDEF-CCE4-B1A0835F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Expérience … à faire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FDBCA9E-E705-ABCD-BC31-7A1693BE6D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r-FR" dirty="0"/>
                  <a:t> Là je prends des valeurs au pif, parce qu’il faut que je fasse l’essai.</a:t>
                </a:r>
              </a:p>
              <a:p>
                <a:r>
                  <a:rPr lang="fr-FR" dirty="0"/>
                  <a:t> Admettons </a:t>
                </a:r>
              </a:p>
              <a:p>
                <a:pPr lvl="1"/>
                <a:r>
                  <a:rPr lang="fr-FR" dirty="0"/>
                  <a:t>qu’on a pris une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=0,5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fr-FR" b="0" dirty="0"/>
              </a:p>
              <a:p>
                <a:pPr lvl="1"/>
                <a:r>
                  <a:rPr lang="fr-FR" dirty="0"/>
                  <a:t>qu’on mesure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=20°</m:t>
                    </m:r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0°</m:t>
                    </m:r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lvl="1"/>
                <a:r>
                  <a:rPr lang="fr-FR" dirty="0"/>
                  <a:t>On a donc : 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dirty="0"/>
                  <a:t> (E1)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dirty="0"/>
                      <m:t>(</m:t>
                    </m:r>
                    <m:r>
                      <m:rPr>
                        <m:nor/>
                      </m:rPr>
                      <a:rPr lang="fr-FR" dirty="0"/>
                      <m:t>E</m:t>
                    </m:r>
                    <m:r>
                      <m:rPr>
                        <m:nor/>
                      </m:rPr>
                      <a:rPr lang="fr-FR" b="0" i="0" dirty="0" smtClean="0"/>
                      <m:t>2</m:t>
                    </m:r>
                    <m:r>
                      <m:rPr>
                        <m:nor/>
                      </m:rPr>
                      <a:rPr lang="fr-FR" dirty="0"/>
                      <m:t>)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On a donc </a:t>
                </a:r>
              </a:p>
              <a:p>
                <a:pPr lvl="3"/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func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  <a:p>
                <a:pPr lvl="4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den>
                    </m:f>
                  </m:oMath>
                </a14:m>
                <a:endParaRPr lang="fr-FR" b="0" dirty="0"/>
              </a:p>
              <a:p>
                <a:pPr lvl="4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en injectant phi0 dans E1.</a:t>
                </a:r>
              </a:p>
              <a:p>
                <a:pPr lvl="4"/>
                <a:endParaRPr lang="fr-FR" dirty="0"/>
              </a:p>
              <a:p>
                <a:pPr lvl="1"/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FDBCA9E-E705-ABCD-BC31-7A1693BE6D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5" t="-25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21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du couple moteur en statique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Hypothèse</a:t>
            </a:r>
          </a:p>
        </p:txBody>
      </p:sp>
    </p:spTree>
    <p:extLst>
      <p:ext uri="{BB962C8B-B14F-4D97-AF65-F5344CB8AC3E}">
        <p14:creationId xmlns:p14="http://schemas.microsoft.com/office/powerpoint/2010/main" val="143192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5C218FE-8116-8408-8DC5-F5525DA0C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525" y="141646"/>
            <a:ext cx="6371376" cy="2864443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C7F7F42F-0D4B-1888-E7EA-D20DEE41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PFS appliqué à {2+3}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FB938794-9E2B-80B3-8FE0-DE5293E11A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795" y="981887"/>
                <a:ext cx="11675105" cy="5253339"/>
              </a:xfrm>
            </p:spPr>
            <p:txBody>
              <a:bodyPr>
                <a:normAutofit/>
              </a:bodyPr>
              <a:lstStyle/>
              <a:p>
                <a:r>
                  <a:rPr lang="fr-FR" dirty="0"/>
                  <a:t>On isole l’ensemble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{2+3}</m:t>
                    </m:r>
                  </m:oMath>
                </a14:m>
                <a:endParaRPr lang="fr-FR" dirty="0"/>
              </a:p>
              <a:p>
                <a:r>
                  <a:rPr lang="fr-FR" dirty="0"/>
                  <a:t>BAME :</a:t>
                </a:r>
              </a:p>
              <a:p>
                <a:pPr lvl="1"/>
                <a:r>
                  <a:rPr lang="fr-FR" dirty="0"/>
                  <a:t>Pivot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0→2</m:t>
                            </m:r>
                          </m:e>
                        </m:d>
                      </m:e>
                    </m:d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Contact ponctuel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1→3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acc>
                              </m:e>
                            </m:eqArr>
                          </m:e>
                        </m:d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Couple réducteur</a:t>
                </a:r>
              </a:p>
              <a:p>
                <a:r>
                  <a:rPr lang="fr-FR" dirty="0"/>
                  <a:t>TMS en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fr-FR" dirty="0"/>
                  <a:t> en projection sur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 ⋅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 ⋅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FB938794-9E2B-80B3-8FE0-DE5293E11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795" y="981887"/>
                <a:ext cx="11675105" cy="5253339"/>
              </a:xfrm>
              <a:blipFill>
                <a:blip r:embed="rId3"/>
                <a:stretch>
                  <a:fillRect l="-1357" t="-18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67477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1040</Words>
  <Application>Microsoft Office PowerPoint</Application>
  <PresentationFormat>Grand écran</PresentationFormat>
  <Paragraphs>310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Arial</vt:lpstr>
      <vt:lpstr>Arial Nova</vt:lpstr>
      <vt:lpstr>Calibri</vt:lpstr>
      <vt:lpstr>Calibri Light</vt:lpstr>
      <vt:lpstr>Cambria Math</vt:lpstr>
      <vt:lpstr>Wingdings</vt:lpstr>
      <vt:lpstr>Rétrospective</vt:lpstr>
      <vt:lpstr>Thème Office</vt:lpstr>
      <vt:lpstr>Barrière Sympact</vt:lpstr>
      <vt:lpstr>02 Chaîne fonctionnelle</vt:lpstr>
      <vt:lpstr>Chaine fonctionnelle du Moteur à courant continu</vt:lpstr>
      <vt:lpstr>Identification des caractéristiques du ressort</vt:lpstr>
      <vt:lpstr>Modélisation</vt:lpstr>
      <vt:lpstr>Résolution</vt:lpstr>
      <vt:lpstr>Expérience … à faire</vt:lpstr>
      <vt:lpstr>Détermination du couple moteur en statique</vt:lpstr>
      <vt:lpstr>PFS appliqué à {2+3}</vt:lpstr>
      <vt:lpstr>PFS appliqué à {1}</vt:lpstr>
      <vt:lpstr>Présentation PowerPoint</vt:lpstr>
      <vt:lpstr>xx Couple Moteur en statique</vt:lpstr>
      <vt:lpstr>Modélisation</vt:lpstr>
      <vt:lpstr>xx Loi Entrée-Sortie Géométrique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Problème 1</vt:lpstr>
      <vt:lpstr>Problème 1</vt:lpstr>
      <vt:lpstr>Problème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79</cp:revision>
  <dcterms:created xsi:type="dcterms:W3CDTF">2023-03-22T10:05:05Z</dcterms:created>
  <dcterms:modified xsi:type="dcterms:W3CDTF">2024-11-18T10:29:13Z</dcterms:modified>
</cp:coreProperties>
</file>