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72" r:id="rId7"/>
    <p:sldId id="271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44" y="-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22/01/2024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MaxPID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Puissances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Puissances dans les liaisons</a:t>
                </a:r>
              </a:p>
              <a:p>
                <a:pPr lvl="1"/>
                <a:r>
                  <a:rPr lang="fr-FR" dirty="0"/>
                  <a:t>Hypothèses des liaisons parfaites</a:t>
                </a:r>
              </a:p>
              <a:p>
                <a:pPr lvl="1"/>
                <a:r>
                  <a:rPr lang="fr-FR" dirty="0"/>
                  <a:t>Savoir montrer que hypothèse RSG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puissance nulle</a:t>
                </a:r>
              </a:p>
              <a:p>
                <a:pPr lvl="1"/>
                <a:r>
                  <a:rPr lang="fr-FR" dirty="0"/>
                  <a:t>Hypothèse de courroie non déformable</a:t>
                </a:r>
              </a:p>
              <a:p>
                <a:endParaRPr lang="fr-FR" dirty="0"/>
              </a:p>
              <a:p>
                <a:r>
                  <a:rPr lang="fr-FR" dirty="0"/>
                  <a:t>Puissance du moteur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𝒔𝒕𝒂𝒕𝒐𝒓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𝒓𝒐𝒕𝒐𝒓</m:t>
                        </m:r>
                        <m:r>
                          <m:rPr>
                            <m:lit/>
                          </m:r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m:rPr>
                        <m:lit/>
                      </m:rP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/>
              </a:p>
              <a:p>
                <a:pPr lvl="1"/>
                <a:r>
                  <a:rPr lang="fr-FR" dirty="0"/>
                  <a:t>Dans le moteur à courant continu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8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4450-578A-883B-C938-C5529270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Stratégie TEC</a:t>
            </a:r>
            <a:br>
              <a:rPr lang="fr-FR" sz="3200" dirty="0"/>
            </a:br>
            <a:r>
              <a:rPr lang="fr-FR" sz="3200" dirty="0"/>
              <a:t>Evaluation de la puissance dissipée par frottement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 Choix d’un modèle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Vérifier expérimentalement si les frottements dépendent de la vitesse ou non.</a:t>
                </a:r>
              </a:p>
              <a:p>
                <a:pPr lvl="1"/>
                <a:r>
                  <a:rPr lang="fr-FR" dirty="0"/>
                  <a:t>Les évaluer le </a:t>
                </a:r>
                <a:r>
                  <a:rPr lang="fr-FR"/>
                  <a:t>cas échéant… 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015CC9C-F06A-6145-07AB-90D570197E3C}"/>
              </a:ext>
            </a:extLst>
          </p:cNvPr>
          <p:cNvSpPr/>
          <p:nvPr/>
        </p:nvSpPr>
        <p:spPr>
          <a:xfrm>
            <a:off x="9648386" y="419009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Axe linéaire « Poulie courroie »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Comax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54983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324979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548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341159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525957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319926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23744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537925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222480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22314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54579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4202642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603805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82790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81395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418598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811152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980066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666221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393409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798320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393409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418676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813957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994774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3160453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942920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218549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19813" y="3534156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Poignée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0996452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2030387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735886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48508" y="4154169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661488" y="2941725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initiale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694382" y="1656710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9335" y="3661444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931144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2059338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5950287" y="464784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678863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694382" y="1254083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2416753" y="3543108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8079091" y="3940734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418598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962771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  <a:stCxn id="69" idx="4"/>
            <a:endCxn id="95" idx="1"/>
          </p:cNvCxnSpPr>
          <p:nvPr/>
        </p:nvCxnSpPr>
        <p:spPr>
          <a:xfrm rot="5400000" flipH="1">
            <a:off x="1854634" y="696188"/>
            <a:ext cx="3107098" cy="5372209"/>
          </a:xfrm>
          <a:prstGeom prst="bentConnector4">
            <a:avLst>
              <a:gd name="adj1" fmla="val -7357"/>
              <a:gd name="adj2" fmla="val 109671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2033111"/>
            <a:ext cx="2727525" cy="3139981"/>
          </a:xfrm>
          <a:prstGeom prst="bentConnector4">
            <a:avLst>
              <a:gd name="adj1" fmla="val -3414"/>
              <a:gd name="adj2" fmla="val 112813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  <a:stCxn id="100" idx="0"/>
            <a:endCxn id="97" idx="0"/>
          </p:cNvCxnSpPr>
          <p:nvPr/>
        </p:nvCxnSpPr>
        <p:spPr>
          <a:xfrm rot="16200000" flipV="1">
            <a:off x="5574322" y="-3433195"/>
            <a:ext cx="2286493" cy="11686371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/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FEC9DC-D44C-BD4C-C7C7-8E5A976EE82E}"/>
              </a:ext>
            </a:extLst>
          </p:cNvPr>
          <p:cNvSpPr/>
          <p:nvPr/>
        </p:nvSpPr>
        <p:spPr>
          <a:xfrm>
            <a:off x="9625448" y="3534654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A030DA2-3C3A-C8FA-45E8-D976D05C940D}"/>
              </a:ext>
            </a:extLst>
          </p:cNvPr>
          <p:cNvCxnSpPr>
            <a:cxnSpLocks/>
          </p:cNvCxnSpPr>
          <p:nvPr/>
        </p:nvCxnSpPr>
        <p:spPr>
          <a:xfrm flipV="1">
            <a:off x="8911895" y="3796784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7CFF18D7-B440-5F98-0242-64155E1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684" y="3407535"/>
            <a:ext cx="360000" cy="360000"/>
          </a:xfrm>
          <a:prstGeom prst="rect">
            <a:avLst/>
          </a:prstGeom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F7FD68FD-39E8-E3FC-751F-6F8E7EFC5E05}"/>
              </a:ext>
            </a:extLst>
          </p:cNvPr>
          <p:cNvGrpSpPr/>
          <p:nvPr/>
        </p:nvGrpSpPr>
        <p:grpSpPr>
          <a:xfrm>
            <a:off x="10151217" y="3954960"/>
            <a:ext cx="360000" cy="360000"/>
            <a:chOff x="10405167" y="2322166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E8A1773-049E-3FE0-3A55-46B324B5F72D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CB10C83E-CD60-27F3-C1B3-1546FCE28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/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898279C-6E0C-4185-FE1B-06D6206800D7}"/>
              </a:ext>
            </a:extLst>
          </p:cNvPr>
          <p:cNvCxnSpPr>
            <a:cxnSpLocks/>
          </p:cNvCxnSpPr>
          <p:nvPr/>
        </p:nvCxnSpPr>
        <p:spPr>
          <a:xfrm flipV="1">
            <a:off x="0" y="740229"/>
            <a:ext cx="12704753" cy="5573485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09</a:t>
            </a:r>
            <a:br>
              <a:rPr lang="fr-FR" dirty="0"/>
            </a:br>
            <a:r>
              <a:rPr lang="fr-FR" dirty="0"/>
              <a:t>Dimensionnement d’un actionneur en dynamique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2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 On souhaite déterminer le couple maximal et la vitesse maximale d’un moteur pour pouvoir déplacer une charge de XXX kg en moins de XXXX s. </a:t>
            </a:r>
          </a:p>
          <a:p>
            <a:pPr lvl="1"/>
            <a:endParaRPr lang="fr-FR" dirty="0"/>
          </a:p>
          <a:p>
            <a:r>
              <a:rPr lang="fr-FR" dirty="0"/>
              <a:t>Modèle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Expérimentation : première approche pour avoir une estimation de la puissance</a:t>
            </a:r>
          </a:p>
          <a:p>
            <a:pPr lvl="1"/>
            <a:r>
              <a:rPr lang="fr-FR" dirty="0"/>
              <a:t>Protocole Expérimental</a:t>
            </a:r>
          </a:p>
          <a:p>
            <a:pPr lvl="2"/>
            <a:r>
              <a:rPr lang="fr-FR" dirty="0"/>
              <a:t>Montée, avec un chargement maximal, et un échelon de position</a:t>
            </a:r>
          </a:p>
          <a:p>
            <a:pPr lvl="2"/>
            <a:r>
              <a:rPr lang="fr-FR" dirty="0"/>
              <a:t>Mesure de la vitesse grâce à la génératrice tachymétrique ou au codeur/potentiomètre</a:t>
            </a:r>
          </a:p>
          <a:p>
            <a:pPr lvl="2"/>
            <a:r>
              <a:rPr lang="fr-FR" dirty="0"/>
              <a:t>Meure du couple moteur grâce au courant…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3241822" y="2261019"/>
            <a:ext cx="5568476" cy="1462084"/>
            <a:chOff x="4452429" y="3393409"/>
            <a:chExt cx="5568476" cy="1462084"/>
          </a:xfrm>
        </p:grpSpPr>
        <p:sp>
          <p:nvSpPr>
            <p:cNvPr id="48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54268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49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223146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à courant continu</a:t>
              </a:r>
            </a:p>
          </p:txBody>
        </p:sp>
        <p:sp>
          <p:nvSpPr>
            <p:cNvPr id="50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545795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51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202642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Mécanisme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798320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8894" y="3393409"/>
              <a:ext cx="360000" cy="360000"/>
            </a:xfrm>
            <a:prstGeom prst="rect">
              <a:avLst/>
            </a:prstGeom>
          </p:spPr>
        </p:pic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108" y="341867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/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xx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𝑼𝑰</m:t>
                        </m:r>
                      </m:oMath>
                    </m:oMathPara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A416195-885D-B412-950E-1F349C5CC6AB}"/>
                </a:ext>
              </a:extLst>
            </p:cNvPr>
            <p:cNvGrpSpPr/>
            <p:nvPr/>
          </p:nvGrpSpPr>
          <p:grpSpPr>
            <a:xfrm>
              <a:off x="8079091" y="3940734"/>
              <a:ext cx="360000" cy="360000"/>
              <a:chOff x="5447928" y="2816932"/>
              <a:chExt cx="1800000" cy="1800000"/>
            </a:xfrm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89719FF-319E-F4C6-E150-B6C708728D00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1AC2262C-D76B-934A-5E65-99DB0E92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62B9229E-5DD5-9728-B982-E481189F9BEC}"/>
                </a:ext>
              </a:extLst>
            </p:cNvPr>
            <p:cNvGrpSpPr/>
            <p:nvPr/>
          </p:nvGrpSpPr>
          <p:grpSpPr>
            <a:xfrm>
              <a:off x="5929319" y="3962771"/>
              <a:ext cx="360000" cy="360000"/>
              <a:chOff x="5775745" y="3144183"/>
              <a:chExt cx="1800000" cy="180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5D1B4DF-7033-EB1C-DEC9-639AE2145414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E313AA97-25C8-7CFE-4F0E-0B1EFC00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/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FA030DA2-3C3A-C8FA-45E8-D976D05C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895" y="3796784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7CFF18D7-B440-5F98-0242-64155E19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5684" y="3407535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/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311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– TEC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Energie cinétique</a:t>
            </a:r>
          </a:p>
          <a:p>
            <a:pPr lvl="1"/>
            <a:r>
              <a:rPr lang="fr-FR" dirty="0"/>
              <a:t>Ensemble stator</a:t>
            </a:r>
          </a:p>
          <a:p>
            <a:pPr lvl="1"/>
            <a:r>
              <a:rPr lang="fr-FR" dirty="0"/>
              <a:t>Ensemble rotor</a:t>
            </a:r>
          </a:p>
          <a:p>
            <a:pPr lvl="1"/>
            <a:r>
              <a:rPr lang="fr-FR" dirty="0"/>
              <a:t>Ecrou</a:t>
            </a:r>
          </a:p>
          <a:p>
            <a:pPr lvl="1"/>
            <a:r>
              <a:rPr lang="fr-FR" dirty="0"/>
              <a:t>Ensemble bras</a:t>
            </a:r>
          </a:p>
          <a:p>
            <a:r>
              <a:rPr lang="fr-FR" dirty="0"/>
              <a:t>Puissance intérieure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dirty="0"/>
              <a:t>Puissance du </a:t>
            </a:r>
            <a:r>
              <a:rPr lang="fr-FR" dirty="0" err="1"/>
              <a:t>mpteur</a:t>
            </a:r>
            <a:endParaRPr lang="fr-FR" dirty="0"/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dirty="0"/>
              <a:t>Puissance extérieure</a:t>
            </a:r>
          </a:p>
          <a:p>
            <a:pPr lvl="1"/>
            <a:r>
              <a:rPr lang="fr-FR" dirty="0"/>
              <a:t>Puissance de la pesanteur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b="1" dirty="0">
                <a:solidFill>
                  <a:srgbClr val="FF0000"/>
                </a:solidFill>
              </a:rPr>
              <a:t>Puissance dissipée par frottements (intérieurs et extérieurs)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602F5FE-C78A-4ABD-DF80-81031D8364CC}"/>
              </a:ext>
            </a:extLst>
          </p:cNvPr>
          <p:cNvSpPr txBox="1">
            <a:spLocks/>
          </p:cNvSpPr>
          <p:nvPr/>
        </p:nvSpPr>
        <p:spPr>
          <a:xfrm>
            <a:off x="6096000" y="2090057"/>
            <a:ext cx="6021748" cy="4145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/>
              <a:t>Il est rarement possible de déterminer les frottements dans chacune des liaisons. On cherche donc souvent un modèle de frottement « ramené » à un des mouvements.</a:t>
            </a:r>
          </a:p>
          <a:p>
            <a:pPr algn="just"/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7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4922291" cy="525333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Energie cinétique ensemble stator</a:t>
            </a:r>
          </a:p>
          <a:p>
            <a:pPr lvl="2"/>
            <a:r>
              <a:rPr lang="fr-FR" dirty="0"/>
              <a:t>Inertie stator : peser stator + SW</a:t>
            </a:r>
          </a:p>
          <a:p>
            <a:pPr lvl="1"/>
            <a:r>
              <a:rPr lang="fr-FR" dirty="0"/>
              <a:t>Energie cinétique ensemble rotor</a:t>
            </a:r>
          </a:p>
          <a:p>
            <a:pPr lvl="1"/>
            <a:r>
              <a:rPr lang="fr-FR" dirty="0"/>
              <a:t>Energie cinétique écrou</a:t>
            </a:r>
          </a:p>
          <a:p>
            <a:pPr lvl="1"/>
            <a:r>
              <a:rPr lang="fr-FR" dirty="0"/>
              <a:t>Energie cinétique ensemble bras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de la poulie</a:t>
            </a:r>
          </a:p>
          <a:p>
            <a:pPr lvl="1"/>
            <a:r>
              <a:rPr lang="fr-FR" dirty="0"/>
              <a:t>Inertie codeur ?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6657" y="981887"/>
                <a:ext cx="6476999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200" b="0" dirty="0">
                    <a:ea typeface="Cambria Math" panose="02040503050406030204" pitchFamily="18" charset="0"/>
                  </a:rPr>
                  <a:t> Ensemble stator</a:t>
                </a:r>
                <a:endParaRPr lang="fr-FR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lit/>
                          </m:r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2200" b="0" dirty="0">
                  <a:ea typeface="Cambria Math" panose="02040503050406030204" pitchFamily="18" charset="0"/>
                </a:endParaRPr>
              </a:p>
              <a:p>
                <a:r>
                  <a:rPr lang="fr-FR" sz="2200" dirty="0">
                    <a:ea typeface="Cambria Math" panose="02040503050406030204" pitchFamily="18" charset="0"/>
                  </a:rPr>
                  <a:t>Ensemble rotor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2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⃗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8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8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8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r-FR" sz="18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fr-F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p>
                        <m:r>
                          <a:rPr lang="fr-F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̇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acc>
                              <m:accPr>
                                <m:chr m:val="⃗"/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̇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fr-FR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acc>
                          <m:accPr>
                            <m:chr m:val="̇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acc>
                      <m:accPr>
                        <m:chr m:val="̇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sz="1800" dirty="0"/>
                  <a:t>Au final, pour l’ensemble rotor  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fr-F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̇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657" y="981887"/>
                <a:ext cx="6476999" cy="5253339"/>
              </a:xfrm>
              <a:prstGeom prst="rect">
                <a:avLst/>
              </a:prstGeom>
              <a:blipFill>
                <a:blip r:embed="rId2"/>
                <a:stretch>
                  <a:fillRect l="-1787" t="-1624" b="-100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2238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522</Words>
  <Application>Microsoft Office PowerPoint</Application>
  <PresentationFormat>Grand écran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 Nova</vt:lpstr>
      <vt:lpstr>Calibri</vt:lpstr>
      <vt:lpstr>Calibri Light</vt:lpstr>
      <vt:lpstr>Cambria Math</vt:lpstr>
      <vt:lpstr>Wingdings</vt:lpstr>
      <vt:lpstr>Rétrospective</vt:lpstr>
      <vt:lpstr>MaxPID</vt:lpstr>
      <vt:lpstr>Présentation PowerPoint</vt:lpstr>
      <vt:lpstr>02 Chaîne fonctionnelle</vt:lpstr>
      <vt:lpstr>Chaine fonctionnelle du Comax</vt:lpstr>
      <vt:lpstr>07 Modélisation composants ou phénomènes</vt:lpstr>
      <vt:lpstr>09 Dimensionnement d’un actionneur en dynamique</vt:lpstr>
      <vt:lpstr>Présentation PowerPoint</vt:lpstr>
      <vt:lpstr>Stratégie – TEC</vt:lpstr>
      <vt:lpstr>Stratégie TEC Energie cinétique</vt:lpstr>
      <vt:lpstr>Stratégie TEC Puissances</vt:lpstr>
      <vt:lpstr>Stratégie TEC Evaluation de la puissance dissipée par frottement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65</cp:revision>
  <dcterms:created xsi:type="dcterms:W3CDTF">2023-03-22T10:05:05Z</dcterms:created>
  <dcterms:modified xsi:type="dcterms:W3CDTF">2024-01-22T21:30:12Z</dcterms:modified>
</cp:coreProperties>
</file>