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70" r:id="rId7"/>
    <p:sldId id="269" r:id="rId8"/>
    <p:sldId id="271" r:id="rId9"/>
    <p:sldId id="272" r:id="rId1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976" y="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04/06/2024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12" Type="http://schemas.openxmlformats.org/officeDocument/2006/relationships/image" Target="../media/image16.png"/><Relationship Id="rId2" Type="http://schemas.openxmlformats.org/officeDocument/2006/relationships/image" Target="../media/image4.png"/><Relationship Id="rId16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openxmlformats.org/officeDocument/2006/relationships/image" Target="../media/image27.png"/><Relationship Id="rId10" Type="http://schemas.openxmlformats.org/officeDocument/2006/relationships/image" Target="../media/image28.png"/><Relationship Id="rId4" Type="http://schemas.openxmlformats.org/officeDocument/2006/relationships/image" Target="../media/image6.png"/><Relationship Id="rId9" Type="http://schemas.openxmlformats.org/officeDocument/2006/relationships/image" Target="../media/image90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36.png"/><Relationship Id="rId3" Type="http://schemas.openxmlformats.org/officeDocument/2006/relationships/image" Target="../media/image270.png"/><Relationship Id="rId7" Type="http://schemas.openxmlformats.org/officeDocument/2006/relationships/image" Target="../media/image31.png"/><Relationship Id="rId12" Type="http://schemas.openxmlformats.org/officeDocument/2006/relationships/image" Target="../media/image45.png"/><Relationship Id="rId17" Type="http://schemas.openxmlformats.org/officeDocument/2006/relationships/image" Target="../media/image4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0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Lkj</a:t>
            </a:r>
            <a:r>
              <a:rPr lang="fr-FR" dirty="0"/>
              <a:t> 	</a:t>
            </a:r>
          </a:p>
          <a:p>
            <a:pPr lvl="1"/>
            <a:r>
              <a:rPr lang="fr-FR" dirty="0" err="1"/>
              <a:t>Lkj</a:t>
            </a:r>
            <a:endParaRPr lang="fr-FR" dirty="0"/>
          </a:p>
          <a:p>
            <a:pPr lvl="1"/>
            <a:r>
              <a:rPr lang="fr-FR" dirty="0" err="1"/>
              <a:t>Qcsdv</a:t>
            </a:r>
            <a:endParaRPr lang="fr-FR" dirty="0"/>
          </a:p>
          <a:p>
            <a:pPr lvl="1"/>
            <a:r>
              <a:rPr lang="fr-FR" dirty="0"/>
              <a:t>Cs:;m;</a:t>
            </a:r>
          </a:p>
          <a:p>
            <a:pPr lvl="2"/>
            <a:r>
              <a:rPr lang="fr-FR" dirty="0" err="1"/>
              <a:t>Mù;m</a:t>
            </a:r>
            <a:r>
              <a:rPr lang="fr-FR" dirty="0"/>
              <a:t>;</a:t>
            </a:r>
          </a:p>
          <a:p>
            <a:pPr lvl="2"/>
            <a:r>
              <a:rPr lang="fr-FR" dirty="0" err="1"/>
              <a:t>Ùm;ùm</a:t>
            </a:r>
            <a:endParaRPr lang="fr-FR" dirty="0"/>
          </a:p>
          <a:p>
            <a:pPr lvl="2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 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E9B1931-07DA-0F46-7F7A-32594AF6DF26}"/>
                  </a:ext>
                </a:extLst>
              </p:cNvPr>
              <p:cNvSpPr txBox="1"/>
              <p:nvPr/>
            </p:nvSpPr>
            <p:spPr>
              <a:xfrm>
                <a:off x="4492269" y="3596097"/>
                <a:ext cx="11619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E9B1931-07DA-0F46-7F7A-32594AF6D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269" y="3596097"/>
                <a:ext cx="1161960" cy="646331"/>
              </a:xfrm>
              <a:prstGeom prst="rect">
                <a:avLst/>
              </a:prstGeom>
              <a:blipFill>
                <a:blip r:embed="rId2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>
                <a:extLst>
                  <a:ext uri="{FF2B5EF4-FFF2-40B4-BE49-F238E27FC236}">
                    <a16:creationId xmlns:a16="http://schemas.microsoft.com/office/drawing/2014/main" id="{E5C1CAA4-BEC8-E034-06F5-82D8ED3BFB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I3D – Chaine fonctionnelle de l’axe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>
                <a:extLst>
                  <a:ext uri="{FF2B5EF4-FFF2-40B4-BE49-F238E27FC236}">
                    <a16:creationId xmlns:a16="http://schemas.microsoft.com/office/drawing/2014/main" id="{E5C1CAA4-BEC8-E034-06F5-82D8ED3BF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00" t="-5517" b="-275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4"/>
            <a:ext cx="1440000" cy="859876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fin de course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Info de position issue du pilote moteur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 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Camera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Accéléromètre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1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pas à pas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Poulie courroie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11740216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Tête d’impression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11016855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 55">
            <a:extLst>
              <a:ext uri="{FF2B5EF4-FFF2-40B4-BE49-F238E27FC236}">
                <a16:creationId xmlns:a16="http://schemas.microsoft.com/office/drawing/2014/main" id="{16A8AD74-A603-AD54-1D93-18C13D944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143" y="4123553"/>
            <a:ext cx="288000" cy="100660"/>
          </a:xfrm>
          <a:prstGeom prst="rect">
            <a:avLst/>
          </a:prstGeom>
        </p:spPr>
      </p:pic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2287199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en mouvement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10700179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à l’arrêt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10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Image 74">
            <a:extLst>
              <a:ext uri="{FF2B5EF4-FFF2-40B4-BE49-F238E27FC236}">
                <a16:creationId xmlns:a16="http://schemas.microsoft.com/office/drawing/2014/main" id="{C3984323-3DB7-9552-D8F6-CC335C936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699" y="4642941"/>
            <a:ext cx="288000" cy="100660"/>
          </a:xfrm>
          <a:prstGeom prst="rect">
            <a:avLst/>
          </a:prstGeom>
        </p:spPr>
      </p:pic>
      <p:grpSp>
        <p:nvGrpSpPr>
          <p:cNvPr id="79" name="Groupe 78">
            <a:extLst>
              <a:ext uri="{FF2B5EF4-FFF2-40B4-BE49-F238E27FC236}">
                <a16:creationId xmlns:a16="http://schemas.microsoft.com/office/drawing/2014/main" id="{E5E8BA72-62F0-623B-BB03-9C97E1215258}"/>
              </a:ext>
            </a:extLst>
          </p:cNvPr>
          <p:cNvGrpSpPr/>
          <p:nvPr/>
        </p:nvGrpSpPr>
        <p:grpSpPr>
          <a:xfrm rot="5400000">
            <a:off x="7557744" y="1266359"/>
            <a:ext cx="540000" cy="540000"/>
            <a:chOff x="8494276" y="748802"/>
            <a:chExt cx="1800000" cy="1800000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797782F-D293-857F-9535-3AEEA223291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3C056DE1-E9CB-4E8C-3E56-45F4E72E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9153400-DF88-441B-1F32-AE824AB4C9D0}"/>
              </a:ext>
            </a:extLst>
          </p:cNvPr>
          <p:cNvGrpSpPr/>
          <p:nvPr/>
        </p:nvGrpSpPr>
        <p:grpSpPr>
          <a:xfrm>
            <a:off x="1114347" y="1755686"/>
            <a:ext cx="360000" cy="360000"/>
            <a:chOff x="262758" y="2633974"/>
            <a:chExt cx="720000" cy="72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903AB8DF-F4D2-7C8B-5ECC-CCE645EB9C9A}"/>
                </a:ext>
              </a:extLst>
            </p:cNvPr>
            <p:cNvSpPr/>
            <p:nvPr/>
          </p:nvSpPr>
          <p:spPr>
            <a:xfrm>
              <a:off x="262758" y="2633974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D2C60E2E-75A4-B407-4649-EE5EC0440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63558" y="2734774"/>
              <a:ext cx="518400" cy="518400"/>
            </a:xfrm>
            <a:prstGeom prst="rect">
              <a:avLst/>
            </a:prstGeom>
          </p:spPr>
        </p:pic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748984" y="1355079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E31DA6A4-FC36-37BB-DD67-889B787CE436}"/>
              </a:ext>
            </a:extLst>
          </p:cNvPr>
          <p:cNvGrpSpPr/>
          <p:nvPr/>
        </p:nvGrpSpPr>
        <p:grpSpPr>
          <a:xfrm>
            <a:off x="7482844" y="4360641"/>
            <a:ext cx="288000" cy="288000"/>
            <a:chOff x="5404964" y="4396133"/>
            <a:chExt cx="1800000" cy="1800000"/>
          </a:xfrm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6B23EFC2-53E7-FF97-9D84-20FD6FA31F4A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7" name="Image 106">
              <a:extLst>
                <a:ext uri="{FF2B5EF4-FFF2-40B4-BE49-F238E27FC236}">
                  <a16:creationId xmlns:a16="http://schemas.microsoft.com/office/drawing/2014/main" id="{C61D1169-B2D8-2A3E-5B42-0FC2EAC1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188026" y="3441988"/>
            <a:ext cx="288000" cy="105516"/>
          </a:xfrm>
          <a:prstGeom prst="rect">
            <a:avLst/>
          </a:prstGeom>
        </p:spPr>
      </p:pic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2C089C3-9AA9-094F-E8FA-BEC6C5F80797}"/>
              </a:ext>
            </a:extLst>
          </p:cNvPr>
          <p:cNvGrpSpPr/>
          <p:nvPr/>
        </p:nvGrpSpPr>
        <p:grpSpPr>
          <a:xfrm>
            <a:off x="398883" y="5155235"/>
            <a:ext cx="6954225" cy="770947"/>
            <a:chOff x="1363795" y="4921533"/>
            <a:chExt cx="6954225" cy="77094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2DFAA51-C6D3-9FCC-9035-87E9C9207526}"/>
                </a:ext>
              </a:extLst>
            </p:cNvPr>
            <p:cNvSpPr/>
            <p:nvPr/>
          </p:nvSpPr>
          <p:spPr>
            <a:xfrm>
              <a:off x="1363795" y="4921533"/>
              <a:ext cx="6954225" cy="770947"/>
            </a:xfrm>
            <a:prstGeom prst="rect">
              <a:avLst/>
            </a:prstGeom>
            <a:solidFill>
              <a:srgbClr val="DFE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Les détecteurs de fin de course permettent l’initialisation des codeurs. </a:t>
              </a:r>
            </a:p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Tous les autres capteurs sont à but pédagogique</a:t>
              </a:r>
            </a:p>
          </p:txBody>
        </p: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39CA4F3A-0CC6-5041-12E4-236CABBCDF7A}"/>
                </a:ext>
              </a:extLst>
            </p:cNvPr>
            <p:cNvGrpSpPr/>
            <p:nvPr/>
          </p:nvGrpSpPr>
          <p:grpSpPr>
            <a:xfrm>
              <a:off x="1484641" y="5053530"/>
              <a:ext cx="288000" cy="288000"/>
              <a:chOff x="262758" y="1884674"/>
              <a:chExt cx="720000" cy="720000"/>
            </a:xfrm>
          </p:grpSpPr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5430EF8A-90C1-B3D1-26FF-6D15AFB32F38}"/>
                  </a:ext>
                </a:extLst>
              </p:cNvPr>
              <p:cNvSpPr/>
              <p:nvPr/>
            </p:nvSpPr>
            <p:spPr>
              <a:xfrm>
                <a:off x="262758" y="1884674"/>
                <a:ext cx="720000" cy="72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12" name="Image 111">
                <a:extLst>
                  <a:ext uri="{FF2B5EF4-FFF2-40B4-BE49-F238E27FC236}">
                    <a16:creationId xmlns:a16="http://schemas.microsoft.com/office/drawing/2014/main" id="{6A5B490D-606A-9BCA-4A3E-4EB37ACA7C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3558" y="1985474"/>
                <a:ext cx="518400" cy="518400"/>
              </a:xfrm>
              <a:prstGeom prst="rect">
                <a:avLst/>
              </a:prstGeom>
            </p:spPr>
          </p:pic>
        </p:grp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9CDF59BC-42DC-DD41-E34E-EC7B75083584}"/>
              </a:ext>
            </a:extLst>
          </p:cNvPr>
          <p:cNvGrpSpPr/>
          <p:nvPr/>
        </p:nvGrpSpPr>
        <p:grpSpPr>
          <a:xfrm>
            <a:off x="5906707" y="3772483"/>
            <a:ext cx="360000" cy="360000"/>
            <a:chOff x="3860760" y="1901279"/>
            <a:chExt cx="1800000" cy="180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6B0394B1-1632-6B29-6963-92BFE6D0DFC6}"/>
                </a:ext>
              </a:extLst>
            </p:cNvPr>
            <p:cNvSpPr/>
            <p:nvPr/>
          </p:nvSpPr>
          <p:spPr>
            <a:xfrm>
              <a:off x="3860760" y="190127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A5B85197-F869-89C0-B588-DF9B0AB63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141609" y="2182128"/>
              <a:ext cx="1238302" cy="1238302"/>
            </a:xfrm>
            <a:prstGeom prst="rect">
              <a:avLst/>
            </a:prstGeom>
          </p:spPr>
        </p:pic>
      </p:grp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4230625" y="3701815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E55F3AFE-1A84-6740-3805-9C8EC7B9125C}"/>
              </a:ext>
            </a:extLst>
          </p:cNvPr>
          <p:cNvGrpSpPr/>
          <p:nvPr/>
        </p:nvGrpSpPr>
        <p:grpSpPr>
          <a:xfrm>
            <a:off x="8380331" y="3744856"/>
            <a:ext cx="360000" cy="360000"/>
            <a:chOff x="6192322" y="2195517"/>
            <a:chExt cx="1800000" cy="180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8E2965FF-928C-E39B-4210-C99288C7F448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0" name="Image 119">
              <a:extLst>
                <a:ext uri="{FF2B5EF4-FFF2-40B4-BE49-F238E27FC236}">
                  <a16:creationId xmlns:a16="http://schemas.microsoft.com/office/drawing/2014/main" id="{006F33AE-825F-0D7E-E36C-D0A1C34D8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D06A32A6-C63E-58CE-DCA1-07EA891DA9D7}"/>
              </a:ext>
            </a:extLst>
          </p:cNvPr>
          <p:cNvGrpSpPr/>
          <p:nvPr/>
        </p:nvGrpSpPr>
        <p:grpSpPr>
          <a:xfrm>
            <a:off x="1314267" y="975815"/>
            <a:ext cx="360000" cy="360000"/>
            <a:chOff x="10216711" y="4835236"/>
            <a:chExt cx="1800000" cy="1800000"/>
          </a:xfrm>
        </p:grpSpPr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6DCFB929-90D4-CBEA-1530-9D132B0A4ACA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2F81BE4E-954B-2631-2541-B385CCA65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41F7FDC7-7975-E851-D653-543945A81A70}"/>
              </a:ext>
            </a:extLst>
          </p:cNvPr>
          <p:cNvGrpSpPr/>
          <p:nvPr/>
        </p:nvGrpSpPr>
        <p:grpSpPr>
          <a:xfrm>
            <a:off x="934347" y="982729"/>
            <a:ext cx="360000" cy="360000"/>
            <a:chOff x="7467428" y="2677562"/>
            <a:chExt cx="1800000" cy="1800000"/>
          </a:xfrm>
        </p:grpSpPr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4A32B8F-E7BD-F58A-DCD1-D23AD528CD80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6" name="Image 125">
              <a:extLst>
                <a:ext uri="{FF2B5EF4-FFF2-40B4-BE49-F238E27FC236}">
                  <a16:creationId xmlns:a16="http://schemas.microsoft.com/office/drawing/2014/main" id="{4913C011-044B-4F17-4976-2A5D4D107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05AD0AAD-BA57-A328-1C1A-FA8CC814DA79}"/>
              </a:ext>
            </a:extLst>
          </p:cNvPr>
          <p:cNvGrpSpPr/>
          <p:nvPr/>
        </p:nvGrpSpPr>
        <p:grpSpPr>
          <a:xfrm>
            <a:off x="2436565" y="1780222"/>
            <a:ext cx="360000" cy="360000"/>
            <a:chOff x="8493814" y="3375317"/>
            <a:chExt cx="1800000" cy="1800000"/>
          </a:xfrm>
        </p:grpSpPr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B597B9C0-BD7D-805D-F2A4-0E0749172DC9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50E41E25-A595-736E-C376-396BA4358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2286C7EB-E60B-D281-2206-B28BF2BD081C}"/>
              </a:ext>
            </a:extLst>
          </p:cNvPr>
          <p:cNvGrpSpPr/>
          <p:nvPr/>
        </p:nvGrpSpPr>
        <p:grpSpPr>
          <a:xfrm>
            <a:off x="12217171" y="3317985"/>
            <a:ext cx="360000" cy="360000"/>
            <a:chOff x="10216711" y="4835236"/>
            <a:chExt cx="1800000" cy="1800000"/>
          </a:xfrm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CC77FAC8-C766-3626-01E3-C38435F6A774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2" name="Image 131">
              <a:extLst>
                <a:ext uri="{FF2B5EF4-FFF2-40B4-BE49-F238E27FC236}">
                  <a16:creationId xmlns:a16="http://schemas.microsoft.com/office/drawing/2014/main" id="{C68D4194-6743-0F93-7BC1-19FE31DF8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67289F2D-1F2E-652F-9323-598374868352}"/>
              </a:ext>
            </a:extLst>
          </p:cNvPr>
          <p:cNvGrpSpPr/>
          <p:nvPr/>
        </p:nvGrpSpPr>
        <p:grpSpPr>
          <a:xfrm>
            <a:off x="12622968" y="3325677"/>
            <a:ext cx="360000" cy="360000"/>
            <a:chOff x="7467428" y="2677562"/>
            <a:chExt cx="1800000" cy="1800000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48F9EECD-5AA4-0E2C-A765-5051CEA0D745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B2735AE2-03E5-0CB9-0BB7-7340D8EFC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AA27AC90-662E-BAC2-579B-0C9FBD7535F9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 flipH="1">
            <a:off x="2186113" y="620484"/>
            <a:ext cx="2793998" cy="5052414"/>
          </a:xfrm>
          <a:prstGeom prst="bentConnector4">
            <a:avLst>
              <a:gd name="adj1" fmla="val -8182"/>
              <a:gd name="adj2" fmla="val 113766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ACA503E6-976B-D586-F3E7-2F63C859C483}"/>
              </a:ext>
            </a:extLst>
          </p:cNvPr>
          <p:cNvCxnSpPr>
            <a:cxnSpLocks/>
            <a:stCxn id="107" idx="2"/>
            <a:endCxn id="94" idx="2"/>
          </p:cNvCxnSpPr>
          <p:nvPr/>
        </p:nvCxnSpPr>
        <p:spPr>
          <a:xfrm rot="5400000" flipH="1">
            <a:off x="2642128" y="-358065"/>
            <a:ext cx="3078388" cy="6864676"/>
          </a:xfrm>
          <a:prstGeom prst="bentConnector4">
            <a:avLst>
              <a:gd name="adj1" fmla="val -7426"/>
              <a:gd name="adj2" fmla="val 107030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CC4F027C-53EF-44D4-17E7-77E8D55FFCF3}"/>
              </a:ext>
            </a:extLst>
          </p:cNvPr>
          <p:cNvCxnSpPr>
            <a:cxnSpLocks/>
            <a:stCxn id="131" idx="0"/>
            <a:endCxn id="123" idx="0"/>
          </p:cNvCxnSpPr>
          <p:nvPr/>
        </p:nvCxnSpPr>
        <p:spPr>
          <a:xfrm rot="16200000" flipV="1">
            <a:off x="5791182" y="-3288004"/>
            <a:ext cx="2309074" cy="10902904"/>
          </a:xfrm>
          <a:prstGeom prst="bentConnector3">
            <a:avLst>
              <a:gd name="adj1" fmla="val 109900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FF62F8F4-26D5-C1C0-F968-0D9C8E6202CE}"/>
              </a:ext>
            </a:extLst>
          </p:cNvPr>
          <p:cNvCxnSpPr>
            <a:cxnSpLocks/>
            <a:stCxn id="135" idx="0"/>
            <a:endCxn id="126" idx="0"/>
          </p:cNvCxnSpPr>
          <p:nvPr/>
        </p:nvCxnSpPr>
        <p:spPr>
          <a:xfrm rot="16200000" flipV="1">
            <a:off x="5786349" y="-3668720"/>
            <a:ext cx="2342948" cy="11688621"/>
          </a:xfrm>
          <a:prstGeom prst="bentConnector3">
            <a:avLst>
              <a:gd name="adj1" fmla="val 109757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Image 96">
            <a:extLst>
              <a:ext uri="{FF2B5EF4-FFF2-40B4-BE49-F238E27FC236}">
                <a16:creationId xmlns:a16="http://schemas.microsoft.com/office/drawing/2014/main" id="{8DF50777-D213-0DD6-8E57-5C048849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156712" y="2188574"/>
            <a:ext cx="288000" cy="100660"/>
          </a:xfrm>
          <a:prstGeom prst="rect">
            <a:avLst/>
          </a:prstGeom>
        </p:spPr>
      </p:pic>
      <p:pic>
        <p:nvPicPr>
          <p:cNvPr id="98" name="Image 97">
            <a:extLst>
              <a:ext uri="{FF2B5EF4-FFF2-40B4-BE49-F238E27FC236}">
                <a16:creationId xmlns:a16="http://schemas.microsoft.com/office/drawing/2014/main" id="{24FD3C5D-FF5E-2EAC-8A1E-ABB221A87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607735" y="2188574"/>
            <a:ext cx="288000" cy="10066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A0AF101-3CA7-1CB6-DE8E-CBB6F19A9BE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387068" y="-718804"/>
            <a:ext cx="1330325" cy="2519680"/>
          </a:xfrm>
          <a:prstGeom prst="rect">
            <a:avLst/>
          </a:prstGeom>
        </p:spPr>
      </p:pic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18444911-74AE-D179-35B8-83A1D92415D8}"/>
              </a:ext>
            </a:extLst>
          </p:cNvPr>
          <p:cNvSpPr/>
          <p:nvPr/>
        </p:nvSpPr>
        <p:spPr>
          <a:xfrm>
            <a:off x="9645287" y="332144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971488B-12D3-3192-1B12-471588960EAC}"/>
              </a:ext>
            </a:extLst>
          </p:cNvPr>
          <p:cNvCxnSpPr>
            <a:cxnSpLocks/>
          </p:cNvCxnSpPr>
          <p:nvPr/>
        </p:nvCxnSpPr>
        <p:spPr>
          <a:xfrm flipV="1">
            <a:off x="8931734" y="3583570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6AAACCB8-3C45-C1AD-84DC-3D1813D022CD}"/>
              </a:ext>
            </a:extLst>
          </p:cNvPr>
          <p:cNvSpPr/>
          <p:nvPr/>
        </p:nvSpPr>
        <p:spPr>
          <a:xfrm>
            <a:off x="9653155" y="3971373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Poulie courroie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Parallélogrammes déformables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25A4F01-43D9-7810-A7F5-382C94062800}"/>
              </a:ext>
            </a:extLst>
          </p:cNvPr>
          <p:cNvGrpSpPr/>
          <p:nvPr/>
        </p:nvGrpSpPr>
        <p:grpSpPr>
          <a:xfrm>
            <a:off x="9586680" y="4348828"/>
            <a:ext cx="288000" cy="288000"/>
            <a:chOff x="5404964" y="4396133"/>
            <a:chExt cx="1800000" cy="180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4A553CD1-B349-96C9-5256-D90D4A005984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1" name="Image 50">
              <a:extLst>
                <a:ext uri="{FF2B5EF4-FFF2-40B4-BE49-F238E27FC236}">
                  <a16:creationId xmlns:a16="http://schemas.microsoft.com/office/drawing/2014/main" id="{6CE8F5F8-8782-0645-868A-16260F469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C57A9942-842E-A995-CC8F-F4DD985DFD3B}"/>
              </a:ext>
            </a:extLst>
          </p:cNvPr>
          <p:cNvGrpSpPr/>
          <p:nvPr/>
        </p:nvGrpSpPr>
        <p:grpSpPr>
          <a:xfrm>
            <a:off x="10437292" y="3738229"/>
            <a:ext cx="360000" cy="360000"/>
            <a:chOff x="3533664" y="4396133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C05BB78C-2CF6-3548-BF60-0A8ACE6DDFC4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4CBD32B9-82F4-73A6-DBD9-D4F3B2F26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62D95F2C-DD11-4F84-03B0-C2672AFF58D6}"/>
                  </a:ext>
                </a:extLst>
              </p:cNvPr>
              <p:cNvSpPr txBox="1"/>
              <p:nvPr/>
            </p:nvSpPr>
            <p:spPr>
              <a:xfrm>
                <a:off x="6617430" y="3779357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62D95F2C-DD11-4F84-03B0-C2672AFF5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430" y="3779357"/>
                <a:ext cx="1161960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Image 91">
            <a:extLst>
              <a:ext uri="{FF2B5EF4-FFF2-40B4-BE49-F238E27FC236}">
                <a16:creationId xmlns:a16="http://schemas.microsoft.com/office/drawing/2014/main" id="{CE50E801-54C8-7B27-52F7-223ACEF88E7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36654" y="3400161"/>
            <a:ext cx="288000" cy="1055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FE6E6DD2-37B6-5AFE-C8A0-6BC2560C5063}"/>
                  </a:ext>
                </a:extLst>
              </p:cNvPr>
              <p:cNvSpPr txBox="1"/>
              <p:nvPr/>
            </p:nvSpPr>
            <p:spPr>
              <a:xfrm>
                <a:off x="8735274" y="3763890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𝑭𝑽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0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</m:e>
                        <m:sub>
                          <m:r>
                            <a:rPr lang="fr-FR" sz="1200" b="1" i="0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𝐦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FE6E6DD2-37B6-5AFE-C8A0-6BC2560C5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274" y="3763890"/>
                <a:ext cx="1161960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I3D – Chaine fonctionnelle de la tête chauffante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4"/>
            <a:ext cx="1440000" cy="536003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Thermistance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40001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  <a:endParaRPr lang="fr-FR" sz="20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Résistance chauffante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57480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Bloc aluminium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Tête d’impression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chaude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froide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Image 74">
            <a:extLst>
              <a:ext uri="{FF2B5EF4-FFF2-40B4-BE49-F238E27FC236}">
                <a16:creationId xmlns:a16="http://schemas.microsoft.com/office/drawing/2014/main" id="{C3984323-3DB7-9552-D8F6-CC335C93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702" y="4642941"/>
            <a:ext cx="288000" cy="100660"/>
          </a:xfrm>
          <a:prstGeom prst="rect">
            <a:avLst/>
          </a:prstGeom>
        </p:spPr>
      </p:pic>
      <p:grpSp>
        <p:nvGrpSpPr>
          <p:cNvPr id="79" name="Groupe 78">
            <a:extLst>
              <a:ext uri="{FF2B5EF4-FFF2-40B4-BE49-F238E27FC236}">
                <a16:creationId xmlns:a16="http://schemas.microsoft.com/office/drawing/2014/main" id="{E5E8BA72-62F0-623B-BB03-9C97E1215258}"/>
              </a:ext>
            </a:extLst>
          </p:cNvPr>
          <p:cNvGrpSpPr/>
          <p:nvPr/>
        </p:nvGrpSpPr>
        <p:grpSpPr>
          <a:xfrm rot="5400000">
            <a:off x="7557744" y="1266359"/>
            <a:ext cx="540000" cy="540000"/>
            <a:chOff x="8494276" y="748802"/>
            <a:chExt cx="1800000" cy="1800000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797782F-D293-857F-9535-3AEEA223291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3C056DE1-E9CB-4E8C-3E56-45F4E72E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6954225" cy="458305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>
              <a:lnSpc>
                <a:spcPct val="150000"/>
              </a:lnSpc>
            </a:pPr>
            <a:r>
              <a:rPr lang="fr-FR" sz="1400" dirty="0">
                <a:solidFill>
                  <a:srgbClr val="00547F"/>
                </a:solidFill>
              </a:rPr>
              <a:t>La thermistance permet d’assurer la régulation en température de la buse.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4230625" y="3701815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C15EA9-4198-B8DB-57C0-6420E633048A}"/>
              </a:ext>
            </a:extLst>
          </p:cNvPr>
          <p:cNvGrpSpPr/>
          <p:nvPr/>
        </p:nvGrpSpPr>
        <p:grpSpPr>
          <a:xfrm>
            <a:off x="1596905" y="1770769"/>
            <a:ext cx="360000" cy="360000"/>
            <a:chOff x="2661375" y="133118"/>
            <a:chExt cx="720000" cy="7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53B975CA-E54E-5439-8DF8-5442D2D5A07F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AFF08F4-9A3F-379B-CD37-F985E5579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9B3D931-CBC7-898B-6B71-7D90A7C401F3}"/>
              </a:ext>
            </a:extLst>
          </p:cNvPr>
          <p:cNvGrpSpPr/>
          <p:nvPr/>
        </p:nvGrpSpPr>
        <p:grpSpPr>
          <a:xfrm>
            <a:off x="5916000" y="3726883"/>
            <a:ext cx="360000" cy="360000"/>
            <a:chOff x="10288921" y="4962102"/>
            <a:chExt cx="1800000" cy="18000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C8E53805-9DF8-5BF6-6CF5-D053CEE86D2B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5144BCC3-5BCE-084B-31A4-3A8EABEBF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12746A10-06E0-18F6-D798-E5BC7D6AD5C8}"/>
              </a:ext>
            </a:extLst>
          </p:cNvPr>
          <p:cNvGrpSpPr/>
          <p:nvPr/>
        </p:nvGrpSpPr>
        <p:grpSpPr>
          <a:xfrm>
            <a:off x="8081703" y="4365490"/>
            <a:ext cx="288000" cy="288000"/>
            <a:chOff x="2661375" y="133118"/>
            <a:chExt cx="720000" cy="72000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C7478A4-4970-1DA6-C997-09D1B55018D0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6E57C66C-0DED-F402-B8A0-B5053FD9E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p:pic>
        <p:nvPicPr>
          <p:cNvPr id="42" name="Image 41">
            <a:extLst>
              <a:ext uri="{FF2B5EF4-FFF2-40B4-BE49-F238E27FC236}">
                <a16:creationId xmlns:a16="http://schemas.microsoft.com/office/drawing/2014/main" id="{D16C93A5-CA91-D497-642B-B8498520FA2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98537" y="3223934"/>
            <a:ext cx="163132" cy="336286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4647385B-A0EE-BA81-AD81-EEACDDA2DFD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89737" y="3217594"/>
            <a:ext cx="163132" cy="336286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795310B0-31AE-7004-0D4E-EA3F185CB336}"/>
              </a:ext>
            </a:extLst>
          </p:cNvPr>
          <p:cNvGrpSpPr/>
          <p:nvPr/>
        </p:nvGrpSpPr>
        <p:grpSpPr>
          <a:xfrm>
            <a:off x="607138" y="4990346"/>
            <a:ext cx="288000" cy="288000"/>
            <a:chOff x="2661375" y="133118"/>
            <a:chExt cx="720000" cy="72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6BB02F96-5624-EA0E-3E22-E9CC1CDD77D0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816A5883-1569-0957-EDCC-51E4B11AD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863B0B5-2860-F64C-0067-FC8D4998B8FF}"/>
                  </a:ext>
                </a:extLst>
              </p:cNvPr>
              <p:cNvSpPr txBox="1"/>
              <p:nvPr/>
            </p:nvSpPr>
            <p:spPr>
              <a:xfrm>
                <a:off x="4434842" y="3600513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24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863B0B5-2860-F64C-0067-FC8D4998B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42" y="3600513"/>
                <a:ext cx="1161960" cy="461665"/>
              </a:xfrm>
              <a:prstGeom prst="rect">
                <a:avLst/>
              </a:prstGeom>
              <a:blipFill>
                <a:blip r:embed="rId16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CB36E0AD-017E-725C-19A6-24C8AF9C3865}"/>
              </a:ext>
            </a:extLst>
          </p:cNvPr>
          <p:cNvCxnSpPr>
            <a:stCxn id="19" idx="2"/>
            <a:endCxn id="3" idx="2"/>
          </p:cNvCxnSpPr>
          <p:nvPr/>
        </p:nvCxnSpPr>
        <p:spPr>
          <a:xfrm rot="5400000" flipH="1">
            <a:off x="3610919" y="-63244"/>
            <a:ext cx="2607218" cy="6635245"/>
          </a:xfrm>
          <a:prstGeom prst="bentConnector4">
            <a:avLst>
              <a:gd name="adj1" fmla="val -8768"/>
              <a:gd name="adj2" fmla="val 118757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58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A142C0F-762F-F7C3-85B0-162AF0F2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04 – Résolution cinématique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718FE7-7CCF-D195-D629-A4D1524A3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12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769BE-B647-6111-6B3E-950C44C2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88C2AFE0-CFD2-B8AA-03EF-E3B9DDCE4E57}"/>
              </a:ext>
            </a:extLst>
          </p:cNvPr>
          <p:cNvSpPr/>
          <p:nvPr/>
        </p:nvSpPr>
        <p:spPr>
          <a:xfrm rot="10800000">
            <a:off x="3595941" y="4071256"/>
            <a:ext cx="1890458" cy="1518887"/>
          </a:xfrm>
          <a:custGeom>
            <a:avLst/>
            <a:gdLst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46075 h 1012825"/>
              <a:gd name="connsiteX6" fmla="*/ 603250 w 3038475"/>
              <a:gd name="connsiteY6" fmla="*/ 0 h 1012825"/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56235 h 1012825"/>
              <a:gd name="connsiteX6" fmla="*/ 603250 w 3038475"/>
              <a:gd name="connsiteY6" fmla="*/ 0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8475" h="1012825">
                <a:moveTo>
                  <a:pt x="603250" y="0"/>
                </a:moveTo>
                <a:lnTo>
                  <a:pt x="2451100" y="0"/>
                </a:lnTo>
                <a:lnTo>
                  <a:pt x="3038475" y="349250"/>
                </a:lnTo>
                <a:lnTo>
                  <a:pt x="1879600" y="1012825"/>
                </a:lnTo>
                <a:lnTo>
                  <a:pt x="1165225" y="1012825"/>
                </a:lnTo>
                <a:lnTo>
                  <a:pt x="0" y="356235"/>
                </a:lnTo>
                <a:lnTo>
                  <a:pt x="603250" y="0"/>
                </a:lnTo>
                <a:close/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58AF4C3-0E32-9AB0-3EF7-2B4D505027C9}"/>
              </a:ext>
            </a:extLst>
          </p:cNvPr>
          <p:cNvCxnSpPr>
            <a:cxnSpLocks/>
          </p:cNvCxnSpPr>
          <p:nvPr/>
        </p:nvCxnSpPr>
        <p:spPr>
          <a:xfrm flipV="1">
            <a:off x="4541169" y="3682853"/>
            <a:ext cx="0" cy="1907290"/>
          </a:xfrm>
          <a:prstGeom prst="line">
            <a:avLst/>
          </a:prstGeom>
          <a:ln>
            <a:solidFill>
              <a:srgbClr val="00206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823A83C-FCA8-5D03-0E40-E9F1F4E7846E}"/>
              </a:ext>
            </a:extLst>
          </p:cNvPr>
          <p:cNvCxnSpPr>
            <a:cxnSpLocks/>
          </p:cNvCxnSpPr>
          <p:nvPr/>
        </p:nvCxnSpPr>
        <p:spPr>
          <a:xfrm>
            <a:off x="4541168" y="4890901"/>
            <a:ext cx="1064974" cy="0"/>
          </a:xfrm>
          <a:prstGeom prst="line">
            <a:avLst/>
          </a:prstGeom>
          <a:ln>
            <a:solidFill>
              <a:srgbClr val="00206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9D3902B-3B75-3936-A216-2ED2F5B7A3D4}"/>
              </a:ext>
            </a:extLst>
          </p:cNvPr>
          <p:cNvCxnSpPr>
            <a:cxnSpLocks/>
          </p:cNvCxnSpPr>
          <p:nvPr/>
        </p:nvCxnSpPr>
        <p:spPr>
          <a:xfrm rot="1800000">
            <a:off x="4469829" y="5157145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8616EC2-CEF1-9384-CFA8-916E95983FE1}"/>
              </a:ext>
            </a:extLst>
          </p:cNvPr>
          <p:cNvCxnSpPr>
            <a:cxnSpLocks/>
          </p:cNvCxnSpPr>
          <p:nvPr/>
        </p:nvCxnSpPr>
        <p:spPr>
          <a:xfrm rot="19800000" flipH="1">
            <a:off x="3559003" y="5157145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4DB6396-B4CA-29E8-9D07-553A1BD550FC}"/>
                  </a:ext>
                </a:extLst>
              </p:cNvPr>
              <p:cNvSpPr txBox="1"/>
              <p:nvPr/>
            </p:nvSpPr>
            <p:spPr>
              <a:xfrm>
                <a:off x="3396720" y="5327939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4DB6396-B4CA-29E8-9D07-553A1BD55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720" y="5327939"/>
                <a:ext cx="314958" cy="276999"/>
              </a:xfrm>
              <a:prstGeom prst="rect">
                <a:avLst/>
              </a:prstGeom>
              <a:blipFill>
                <a:blip r:embed="rId3"/>
                <a:stretch>
                  <a:fillRect l="-17308" r="-3846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B95545AB-5ED1-24DD-E25C-84EFF8262F73}"/>
                  </a:ext>
                </a:extLst>
              </p:cNvPr>
              <p:cNvSpPr txBox="1"/>
              <p:nvPr/>
            </p:nvSpPr>
            <p:spPr>
              <a:xfrm>
                <a:off x="4587270" y="3682853"/>
                <a:ext cx="301556" cy="2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B95545AB-5ED1-24DD-E25C-84EFF8262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70" y="3682853"/>
                <a:ext cx="301556" cy="299184"/>
              </a:xfrm>
              <a:prstGeom prst="rect">
                <a:avLst/>
              </a:prstGeom>
              <a:blipFill>
                <a:blip r:embed="rId4"/>
                <a:stretch>
                  <a:fillRect l="-20408" r="-10204" b="-20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4475245-E575-1ACD-2A31-3E5BDF350F23}"/>
                  </a:ext>
                </a:extLst>
              </p:cNvPr>
              <p:cNvSpPr txBox="1"/>
              <p:nvPr/>
            </p:nvSpPr>
            <p:spPr>
              <a:xfrm>
                <a:off x="5429976" y="5361334"/>
                <a:ext cx="316817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4475245-E575-1ACD-2A31-3E5BDF350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976" y="5361334"/>
                <a:ext cx="316817" cy="301749"/>
              </a:xfrm>
              <a:prstGeom prst="rect">
                <a:avLst/>
              </a:prstGeom>
              <a:blipFill>
                <a:blip r:embed="rId5"/>
                <a:stretch>
                  <a:fillRect l="-19231" r="-11538" b="-2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75021B9-5CB6-A1ED-D520-89D4CAE45852}"/>
                  </a:ext>
                </a:extLst>
              </p:cNvPr>
              <p:cNvSpPr txBox="1"/>
              <p:nvPr/>
            </p:nvSpPr>
            <p:spPr>
              <a:xfrm>
                <a:off x="5642823" y="475240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75021B9-5CB6-A1ED-D520-89D4CAE45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823" y="4752401"/>
                <a:ext cx="281423" cy="276999"/>
              </a:xfrm>
              <a:prstGeom prst="rect">
                <a:avLst/>
              </a:prstGeom>
              <a:blipFill>
                <a:blip r:embed="rId6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61B6439-DEE6-BAFB-869B-36F59099B686}"/>
                  </a:ext>
                </a:extLst>
              </p:cNvPr>
              <p:cNvSpPr txBox="1"/>
              <p:nvPr/>
            </p:nvSpPr>
            <p:spPr>
              <a:xfrm>
                <a:off x="4142086" y="3555446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61B6439-DEE6-BAFB-869B-36F59099B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86" y="3555446"/>
                <a:ext cx="283091" cy="276999"/>
              </a:xfrm>
              <a:prstGeom prst="rect">
                <a:avLst/>
              </a:prstGeom>
              <a:blipFill>
                <a:blip r:embed="rId7"/>
                <a:stretch>
                  <a:fillRect l="-21277" r="-6383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DE1C155-C85C-FC08-536A-7A059B8E6013}"/>
                  </a:ext>
                </a:extLst>
              </p:cNvPr>
              <p:cNvSpPr txBox="1"/>
              <p:nvPr/>
            </p:nvSpPr>
            <p:spPr>
              <a:xfrm>
                <a:off x="4095532" y="5157145"/>
                <a:ext cx="3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DE1C155-C85C-FC08-536A-7A059B8E6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532" y="5157145"/>
                <a:ext cx="300915" cy="276999"/>
              </a:xfrm>
              <a:prstGeom prst="rect">
                <a:avLst/>
              </a:prstGeom>
              <a:blipFill>
                <a:blip r:embed="rId8"/>
                <a:stretch>
                  <a:fillRect l="-12245" r="-2041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Hexagone 24">
            <a:extLst>
              <a:ext uri="{FF2B5EF4-FFF2-40B4-BE49-F238E27FC236}">
                <a16:creationId xmlns:a16="http://schemas.microsoft.com/office/drawing/2014/main" id="{D3EAAB81-6579-D7E3-9FD7-B7062B7CB1AD}"/>
              </a:ext>
            </a:extLst>
          </p:cNvPr>
          <p:cNvSpPr/>
          <p:nvPr/>
        </p:nvSpPr>
        <p:spPr>
          <a:xfrm>
            <a:off x="4032745" y="2010257"/>
            <a:ext cx="1016846" cy="876592"/>
          </a:xfrm>
          <a:prstGeom prst="hexagon">
            <a:avLst>
              <a:gd name="adj" fmla="val 30795"/>
              <a:gd name="vf" fmla="val 11547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7562053C-EE01-5DA5-3777-C2752ABD6514}"/>
                  </a:ext>
                </a:extLst>
              </p:cNvPr>
              <p:cNvSpPr txBox="1"/>
              <p:nvPr/>
            </p:nvSpPr>
            <p:spPr>
              <a:xfrm>
                <a:off x="4573896" y="4547108"/>
                <a:ext cx="320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7562053C-EE01-5DA5-3777-C2752ABD6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896" y="4547108"/>
                <a:ext cx="320729" cy="276999"/>
              </a:xfrm>
              <a:prstGeom prst="rect">
                <a:avLst/>
              </a:prstGeom>
              <a:blipFill>
                <a:blip r:embed="rId9"/>
                <a:stretch>
                  <a:fillRect l="-15094" r="-75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EB70EC4-9FE3-43AB-8AE3-0826FDB223FE}"/>
              </a:ext>
            </a:extLst>
          </p:cNvPr>
          <p:cNvCxnSpPr>
            <a:cxnSpLocks/>
          </p:cNvCxnSpPr>
          <p:nvPr/>
        </p:nvCxnSpPr>
        <p:spPr>
          <a:xfrm rot="19800000" flipH="1">
            <a:off x="3559004" y="2714796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4BF4F76-8B74-03AA-B2C7-0D34D9E7094D}"/>
              </a:ext>
            </a:extLst>
          </p:cNvPr>
          <p:cNvCxnSpPr>
            <a:cxnSpLocks/>
          </p:cNvCxnSpPr>
          <p:nvPr/>
        </p:nvCxnSpPr>
        <p:spPr>
          <a:xfrm rot="1800000">
            <a:off x="4481299" y="2714797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5BDFC11-E71D-5D59-6789-714296389BD0}"/>
                  </a:ext>
                </a:extLst>
              </p:cNvPr>
              <p:cNvSpPr txBox="1"/>
              <p:nvPr/>
            </p:nvSpPr>
            <p:spPr>
              <a:xfrm>
                <a:off x="3779810" y="2433629"/>
                <a:ext cx="304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5BDFC11-E71D-5D59-6789-714296389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810" y="2433629"/>
                <a:ext cx="304058" cy="276999"/>
              </a:xfrm>
              <a:prstGeom prst="rect">
                <a:avLst/>
              </a:prstGeom>
              <a:blipFill>
                <a:blip r:embed="rId10"/>
                <a:stretch>
                  <a:fillRect l="-18000" r="-4000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3E4BC7EC-E196-562D-347C-2FC3FD0098CD}"/>
                  </a:ext>
                </a:extLst>
              </p:cNvPr>
              <p:cNvSpPr txBox="1"/>
              <p:nvPr/>
            </p:nvSpPr>
            <p:spPr>
              <a:xfrm>
                <a:off x="4430202" y="2115851"/>
                <a:ext cx="25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3E4BC7EC-E196-562D-347C-2FC3FD009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02" y="2115851"/>
                <a:ext cx="255711" cy="276999"/>
              </a:xfrm>
              <a:prstGeom prst="rect">
                <a:avLst/>
              </a:prstGeom>
              <a:blipFill>
                <a:blip r:embed="rId11"/>
                <a:stretch>
                  <a:fillRect l="-23810" r="-16667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Espace réservé du contenu 2">
                <a:extLst>
                  <a:ext uri="{FF2B5EF4-FFF2-40B4-BE49-F238E27FC236}">
                    <a16:creationId xmlns:a16="http://schemas.microsoft.com/office/drawing/2014/main" id="{150D8C9B-6617-857B-9877-63ADA55E11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43475" y="981887"/>
                <a:ext cx="5930730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dirty="0"/>
                  <a:t>On pose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8" name="Espace réservé du contenu 2">
                <a:extLst>
                  <a:ext uri="{FF2B5EF4-FFF2-40B4-BE49-F238E27FC236}">
                    <a16:creationId xmlns:a16="http://schemas.microsoft.com/office/drawing/2014/main" id="{150D8C9B-6617-857B-9877-63ADA55E1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475" y="981887"/>
                <a:ext cx="5930730" cy="5253339"/>
              </a:xfrm>
              <a:prstGeom prst="rect">
                <a:avLst/>
              </a:prstGeom>
              <a:blipFill>
                <a:blip r:embed="rId12"/>
                <a:stretch>
                  <a:fillRect l="-27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10350219-19D1-DA4D-3A47-39A3610677BC}"/>
                  </a:ext>
                </a:extLst>
              </p:cNvPr>
              <p:cNvSpPr txBox="1"/>
              <p:nvPr/>
            </p:nvSpPr>
            <p:spPr>
              <a:xfrm>
                <a:off x="3548308" y="3054947"/>
                <a:ext cx="3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10350219-19D1-DA4D-3A47-39A361067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308" y="3054947"/>
                <a:ext cx="300915" cy="276999"/>
              </a:xfrm>
              <a:prstGeom prst="rect">
                <a:avLst/>
              </a:prstGeom>
              <a:blipFill>
                <a:blip r:embed="rId13"/>
                <a:stretch>
                  <a:fillRect l="-12245" r="-4082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>
            <a:extLst>
              <a:ext uri="{FF2B5EF4-FFF2-40B4-BE49-F238E27FC236}">
                <a16:creationId xmlns:a16="http://schemas.microsoft.com/office/drawing/2014/main" id="{44CCA41D-F8EB-8403-CC9F-427DA1CE798E}"/>
              </a:ext>
            </a:extLst>
          </p:cNvPr>
          <p:cNvGrpSpPr/>
          <p:nvPr/>
        </p:nvGrpSpPr>
        <p:grpSpPr>
          <a:xfrm>
            <a:off x="10419453" y="911202"/>
            <a:ext cx="1080000" cy="1080000"/>
            <a:chOff x="10419453" y="930257"/>
            <a:chExt cx="1080000" cy="1080000"/>
          </a:xfrm>
        </p:grpSpPr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9D88F9AA-D13E-1FDC-DB36-ABB961B5AA13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453" y="2010257"/>
              <a:ext cx="1080000" cy="0"/>
            </a:xfrm>
            <a:prstGeom prst="line">
              <a:avLst/>
            </a:prstGeom>
            <a:ln>
              <a:solidFill>
                <a:srgbClr val="00206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E1B320-D0D5-756B-6DA7-99F1392007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79453" y="1470257"/>
              <a:ext cx="1080000" cy="0"/>
            </a:xfrm>
            <a:prstGeom prst="line">
              <a:avLst/>
            </a:prstGeom>
            <a:ln>
              <a:solidFill>
                <a:srgbClr val="00206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D4CF8A92-56FA-0227-B50F-2BB517218B16}"/>
              </a:ext>
            </a:extLst>
          </p:cNvPr>
          <p:cNvGrpSpPr/>
          <p:nvPr/>
        </p:nvGrpSpPr>
        <p:grpSpPr>
          <a:xfrm rot="20700000">
            <a:off x="10260670" y="793015"/>
            <a:ext cx="1080000" cy="1080000"/>
            <a:chOff x="10419453" y="930257"/>
            <a:chExt cx="1080000" cy="10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D748367-1124-1185-297D-7CA749B8FCBF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453" y="2010257"/>
              <a:ext cx="1080000" cy="0"/>
            </a:xfrm>
            <a:prstGeom prst="line">
              <a:avLst/>
            </a:prstGeom>
            <a:ln>
              <a:solidFill>
                <a:srgbClr val="C0000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677663AF-D986-8380-8F28-5681EF609B9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79453" y="1470257"/>
              <a:ext cx="1080000" cy="0"/>
            </a:xfrm>
            <a:prstGeom prst="line">
              <a:avLst/>
            </a:prstGeom>
            <a:ln>
              <a:solidFill>
                <a:srgbClr val="C0000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Ellipse 47">
            <a:extLst>
              <a:ext uri="{FF2B5EF4-FFF2-40B4-BE49-F238E27FC236}">
                <a16:creationId xmlns:a16="http://schemas.microsoft.com/office/drawing/2014/main" id="{B09D5095-1D07-4DDC-E680-D0534779DCC0}"/>
              </a:ext>
            </a:extLst>
          </p:cNvPr>
          <p:cNvSpPr/>
          <p:nvPr/>
        </p:nvSpPr>
        <p:spPr>
          <a:xfrm>
            <a:off x="10346522" y="191920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AFE6E92-9BE6-3A31-FC40-3FC8E01DC9AB}"/>
              </a:ext>
            </a:extLst>
          </p:cNvPr>
          <p:cNvSpPr/>
          <p:nvPr/>
        </p:nvSpPr>
        <p:spPr>
          <a:xfrm>
            <a:off x="10391522" y="1965606"/>
            <a:ext cx="54000" cy="5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2AD4E810-CAC6-2499-83B1-E3B46A01CDA3}"/>
                  </a:ext>
                </a:extLst>
              </p:cNvPr>
              <p:cNvSpPr txBox="1"/>
              <p:nvPr/>
            </p:nvSpPr>
            <p:spPr>
              <a:xfrm>
                <a:off x="11486695" y="183885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2AD4E810-CAC6-2499-83B1-E3B46A01C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695" y="1838852"/>
                <a:ext cx="281423" cy="276999"/>
              </a:xfrm>
              <a:prstGeom prst="rect">
                <a:avLst/>
              </a:prstGeom>
              <a:blipFill>
                <a:blip r:embed="rId14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6215631-D798-687C-0056-52864CC416AC}"/>
                  </a:ext>
                </a:extLst>
              </p:cNvPr>
              <p:cNvSpPr txBox="1"/>
              <p:nvPr/>
            </p:nvSpPr>
            <p:spPr>
              <a:xfrm>
                <a:off x="10490522" y="84338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6215631-D798-687C-0056-52864CC4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522" y="843387"/>
                <a:ext cx="283091" cy="276999"/>
              </a:xfrm>
              <a:prstGeom prst="rect">
                <a:avLst/>
              </a:prstGeom>
              <a:blipFill>
                <a:blip r:embed="rId15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3F3F6337-3728-73EF-B2E2-CCB7D524BA7F}"/>
                  </a:ext>
                </a:extLst>
              </p:cNvPr>
              <p:cNvSpPr txBox="1"/>
              <p:nvPr/>
            </p:nvSpPr>
            <p:spPr>
              <a:xfrm>
                <a:off x="11467203" y="1499529"/>
                <a:ext cx="3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3F3F6337-3728-73EF-B2E2-CCB7D524B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7203" y="1499529"/>
                <a:ext cx="300915" cy="276999"/>
              </a:xfrm>
              <a:prstGeom prst="rect">
                <a:avLst/>
              </a:prstGeom>
              <a:blipFill>
                <a:blip r:embed="rId16"/>
                <a:stretch>
                  <a:fillRect l="-12245" r="-40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 54">
            <a:extLst>
              <a:ext uri="{FF2B5EF4-FFF2-40B4-BE49-F238E27FC236}">
                <a16:creationId xmlns:a16="http://schemas.microsoft.com/office/drawing/2014/main" id="{019B9CB4-96F4-F309-13E5-B8F08E378CE2}"/>
              </a:ext>
            </a:extLst>
          </p:cNvPr>
          <p:cNvSpPr/>
          <p:nvPr/>
        </p:nvSpPr>
        <p:spPr>
          <a:xfrm flipV="1">
            <a:off x="9556790" y="1141753"/>
            <a:ext cx="1714460" cy="1714454"/>
          </a:xfrm>
          <a:prstGeom prst="arc">
            <a:avLst>
              <a:gd name="adj1" fmla="val 56779"/>
              <a:gd name="adj2" fmla="val 889274"/>
            </a:avLst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F7352E25-471F-09A7-DAEE-A9B3783BF6B1}"/>
                  </a:ext>
                </a:extLst>
              </p:cNvPr>
              <p:cNvSpPr txBox="1"/>
              <p:nvPr/>
            </p:nvSpPr>
            <p:spPr>
              <a:xfrm>
                <a:off x="11127674" y="1489466"/>
                <a:ext cx="1529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F7352E25-471F-09A7-DAEE-A9B3783BF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674" y="1489466"/>
                <a:ext cx="152927" cy="215444"/>
              </a:xfrm>
              <a:prstGeom prst="rect">
                <a:avLst/>
              </a:prstGeom>
              <a:blipFill>
                <a:blip r:embed="rId17"/>
                <a:stretch>
                  <a:fillRect l="-16000" r="-1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BF23A071-BECB-BB13-853B-061922E3792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6485" y="1636912"/>
            <a:ext cx="2973952" cy="42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088D5-809B-3046-EDF2-4E5B3A14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B2026F9-17FA-6198-11F7-FB5A3389C0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2225" y="981887"/>
                <a:ext cx="11956410" cy="525333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fr-FR" dirty="0"/>
                  <a:t>La fermeture géométrique permet d’écrire que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−ℓ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−ℓ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ℓ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B2026F9-17FA-6198-11F7-FB5A3389C0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225" y="981887"/>
                <a:ext cx="11956410" cy="5253339"/>
              </a:xfrm>
              <a:blipFill>
                <a:blip r:embed="rId2"/>
                <a:stretch>
                  <a:fillRect l="-714" t="-12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66B8D477-ACA8-D775-FBA6-5C7CB5F81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115" y="981887"/>
            <a:ext cx="1774090" cy="137171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A0D5C6A-3738-A2CD-D5D4-EBBADBA2A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547" y="1152190"/>
            <a:ext cx="3888869" cy="335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A34CA-7872-F0F7-E840-EB003B2D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825964F-8A2E-162F-7E6B-DCA3C5DF7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On a vu que 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=−150°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0°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0°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−0,5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−0,5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ℓ−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825964F-8A2E-162F-7E6B-DCA3C5DF7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3" t="-29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76659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469</Words>
  <Application>Microsoft Office PowerPoint</Application>
  <PresentationFormat>Grand écran</PresentationFormat>
  <Paragraphs>112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 Nova</vt:lpstr>
      <vt:lpstr>Calibri</vt:lpstr>
      <vt:lpstr>Calibri Light</vt:lpstr>
      <vt:lpstr>Cambria Math</vt:lpstr>
      <vt:lpstr>Wingdings</vt:lpstr>
      <vt:lpstr>Rétrospective</vt:lpstr>
      <vt:lpstr>Présentation PowerPoint</vt:lpstr>
      <vt:lpstr>Présentation PowerPoint</vt:lpstr>
      <vt:lpstr>02 Chaîne fonctionnelle</vt:lpstr>
      <vt:lpstr>I3D – Chaine fonctionnelle de l’axe Z_γ</vt:lpstr>
      <vt:lpstr>I3D – Chaine fonctionnelle de la tête chauffante</vt:lpstr>
      <vt:lpstr>04 – Résolution cinématique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47</cp:revision>
  <cp:lastPrinted>2024-06-03T12:48:55Z</cp:lastPrinted>
  <dcterms:created xsi:type="dcterms:W3CDTF">2023-03-22T10:05:05Z</dcterms:created>
  <dcterms:modified xsi:type="dcterms:W3CDTF">2024-06-04T20:32:27Z</dcterms:modified>
</cp:coreProperties>
</file>