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57349C-AD05-44FA-B790-D9BBD62C4832}" type="datetimeFigureOut">
              <a:rPr lang="fr-FR" smtClean="0"/>
              <a:t>04/06/2024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04/06/2024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04/06/2024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04/06/2024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04/06/2024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04/06/2024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NULL"/><Relationship Id="rId18" Type="http://schemas.openxmlformats.org/officeDocument/2006/relationships/image" Target="../media/image2.png"/><Relationship Id="rId3" Type="http://schemas.openxmlformats.org/officeDocument/2006/relationships/image" Target="../media/image6.png"/><Relationship Id="rId21" Type="http://schemas.openxmlformats.org/officeDocument/2006/relationships/image" Target="../media/image35.png"/><Relationship Id="rId7" Type="http://schemas.openxmlformats.org/officeDocument/2006/relationships/image" Target="../media/image10.png"/><Relationship Id="rId12" Type="http://schemas.openxmlformats.org/officeDocument/2006/relationships/image" Target="NULL"/><Relationship Id="rId17" Type="http://schemas.openxmlformats.org/officeDocument/2006/relationships/image" Target="../media/image30.png"/><Relationship Id="rId2" Type="http://schemas.openxmlformats.org/officeDocument/2006/relationships/image" Target="../media/image4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25.png"/><Relationship Id="rId10" Type="http://schemas.openxmlformats.org/officeDocument/2006/relationships/image" Target="../media/image13.png"/><Relationship Id="rId19" Type="http://schemas.openxmlformats.org/officeDocument/2006/relationships/image" Target="../media/image3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26.png"/><Relationship Id="rId22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3" Type="http://schemas.openxmlformats.org/officeDocument/2006/relationships/image" Target="../media/image6.png"/><Relationship Id="rId12" Type="http://schemas.openxmlformats.org/officeDocument/2006/relationships/image" Target="../media/image32.png"/><Relationship Id="rId17" Type="http://schemas.openxmlformats.org/officeDocument/2006/relationships/image" Target="../media/image45.png"/><Relationship Id="rId2" Type="http://schemas.openxmlformats.org/officeDocument/2006/relationships/image" Target="../media/image4.png"/><Relationship Id="rId16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6.png"/><Relationship Id="rId5" Type="http://schemas.openxmlformats.org/officeDocument/2006/relationships/image" Target="../media/image8.png"/><Relationship Id="rId15" Type="http://schemas.openxmlformats.org/officeDocument/2006/relationships/image" Target="../media/image48.png"/><Relationship Id="rId10" Type="http://schemas.openxmlformats.org/officeDocument/2006/relationships/image" Target="../media/image220.png"/><Relationship Id="rId4" Type="http://schemas.openxmlformats.org/officeDocument/2006/relationships/image" Target="../media/image7.png"/><Relationship Id="rId9" Type="http://schemas.openxmlformats.org/officeDocument/2006/relationships/image" Target="../media/image92.png"/><Relationship Id="rId1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7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3.png"/><Relationship Id="rId5" Type="http://schemas.openxmlformats.org/officeDocument/2006/relationships/image" Target="../media/image8.png"/><Relationship Id="rId15" Type="http://schemas.openxmlformats.org/officeDocument/2006/relationships/image" Target="../media/image150.png"/><Relationship Id="rId10" Type="http://schemas.openxmlformats.org/officeDocument/2006/relationships/image" Target="../media/image13.png"/><Relationship Id="rId19" Type="http://schemas.openxmlformats.org/officeDocument/2006/relationships/image" Target="../media/image27.jpe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1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12.png"/><Relationship Id="rId7" Type="http://schemas.openxmlformats.org/officeDocument/2006/relationships/image" Target="../media/image23.png"/><Relationship Id="rId12" Type="http://schemas.openxmlformats.org/officeDocument/2006/relationships/image" Target="../media/image2.png"/><Relationship Id="rId17" Type="http://schemas.openxmlformats.org/officeDocument/2006/relationships/image" Target="../media/image25.png"/><Relationship Id="rId2" Type="http://schemas.openxmlformats.org/officeDocument/2006/relationships/image" Target="../media/image4.png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0.png"/><Relationship Id="rId24" Type="http://schemas.openxmlformats.org/officeDocument/2006/relationships/image" Target="../media/image38.jpeg"/><Relationship Id="rId5" Type="http://schemas.openxmlformats.org/officeDocument/2006/relationships/image" Target="../media/image8.png"/><Relationship Id="rId15" Type="http://schemas.openxmlformats.org/officeDocument/2006/relationships/image" Target="../media/image141.png"/><Relationship Id="rId23" Type="http://schemas.openxmlformats.org/officeDocument/2006/relationships/image" Target="../media/image37.png"/><Relationship Id="rId10" Type="http://schemas.openxmlformats.org/officeDocument/2006/relationships/image" Target="../media/image80.png"/><Relationship Id="rId19" Type="http://schemas.openxmlformats.org/officeDocument/2006/relationships/image" Target="../media/image34.png"/><Relationship Id="rId4" Type="http://schemas.openxmlformats.org/officeDocument/2006/relationships/image" Target="../media/image7.png"/><Relationship Id="rId9" Type="http://schemas.openxmlformats.org/officeDocument/2006/relationships/image" Target="../media/image91.png"/><Relationship Id="rId14" Type="http://schemas.openxmlformats.org/officeDocument/2006/relationships/image" Target="../media/image32.png"/><Relationship Id="rId22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70.png"/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12" Type="http://schemas.openxmlformats.org/officeDocument/2006/relationships/image" Target="../media/image32.png"/><Relationship Id="rId17" Type="http://schemas.openxmlformats.org/officeDocument/2006/relationships/image" Target="../media/image12.png"/><Relationship Id="rId2" Type="http://schemas.openxmlformats.org/officeDocument/2006/relationships/image" Target="../media/image4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.png"/><Relationship Id="rId5" Type="http://schemas.openxmlformats.org/officeDocument/2006/relationships/image" Target="../media/image8.png"/><Relationship Id="rId15" Type="http://schemas.openxmlformats.org/officeDocument/2006/relationships/image" Target="../media/image24.png"/><Relationship Id="rId10" Type="http://schemas.openxmlformats.org/officeDocument/2006/relationships/image" Target="../media/image290.png"/><Relationship Id="rId19" Type="http://schemas.openxmlformats.org/officeDocument/2006/relationships/image" Target="../media/image380.png"/><Relationship Id="rId4" Type="http://schemas.openxmlformats.org/officeDocument/2006/relationships/image" Target="../media/image7.png"/><Relationship Id="rId9" Type="http://schemas.openxmlformats.org/officeDocument/2006/relationships/image" Target="../media/image9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66" y="4693198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20"/>
            <a:ext cx="0" cy="297991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482898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686115" y="4631879"/>
            <a:ext cx="0" cy="25185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588922" y="4419787"/>
            <a:ext cx="213978" cy="213978"/>
            <a:chOff x="5404964" y="4396133"/>
            <a:chExt cx="1800000" cy="1800000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93" name="Image 92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297" y="3468253"/>
            <a:ext cx="216000" cy="216000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6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7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pic>
        <p:nvPicPr>
          <p:cNvPr id="91" name="Image 90"/>
          <p:cNvPicPr/>
          <p:nvPr/>
        </p:nvPicPr>
        <p:blipFill>
          <a:blip r:embed="rId18"/>
          <a:stretch>
            <a:fillRect/>
          </a:stretch>
        </p:blipFill>
        <p:spPr>
          <a:xfrm>
            <a:off x="11086641" y="92184"/>
            <a:ext cx="854710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72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Robot à câbles RC4</a:t>
            </a:r>
          </a:p>
        </p:txBody>
      </p: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B498997-806C-6284-C427-2C6CD67C73E8}"/>
              </a:ext>
            </a:extLst>
          </p:cNvPr>
          <p:cNvGrpSpPr/>
          <p:nvPr/>
        </p:nvGrpSpPr>
        <p:grpSpPr>
          <a:xfrm>
            <a:off x="170158" y="1199142"/>
            <a:ext cx="11238675" cy="3962440"/>
            <a:chOff x="170158" y="1313442"/>
            <a:chExt cx="11238675" cy="3962440"/>
          </a:xfrm>
        </p:grpSpPr>
        <p:sp>
          <p:nvSpPr>
            <p:cNvPr id="6" name="Rectangle : coins arrondis 5">
              <a:extLst>
                <a:ext uri="{FF2B5EF4-FFF2-40B4-BE49-F238E27FC236}">
                  <a16:creationId xmlns:a16="http://schemas.microsoft.com/office/drawing/2014/main" id="{F7822C3A-6752-03D9-8DF8-C9BF49763BD8}"/>
                </a:ext>
              </a:extLst>
            </p:cNvPr>
            <p:cNvSpPr/>
            <p:nvPr/>
          </p:nvSpPr>
          <p:spPr>
            <a:xfrm>
              <a:off x="1056905" y="144467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Acquérir</a:t>
              </a:r>
            </a:p>
          </p:txBody>
        </p: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FEC70D79-FF53-E1E6-8F5D-7DB4552BDEB8}"/>
                </a:ext>
              </a:extLst>
            </p:cNvPr>
            <p:cNvSpPr/>
            <p:nvPr/>
          </p:nvSpPr>
          <p:spPr>
            <a:xfrm>
              <a:off x="1056905" y="2219824"/>
              <a:ext cx="1440000" cy="720000"/>
            </a:xfrm>
            <a:prstGeom prst="roundRect">
              <a:avLst>
                <a:gd name="adj" fmla="val 11914"/>
              </a:avLst>
            </a:prstGeom>
            <a:solidFill>
              <a:srgbClr val="DFE3EB"/>
            </a:solidFill>
            <a:ln w="19050">
              <a:solidFill>
                <a:srgbClr val="DFE3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Détecteur fin de course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de courant moteur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Codeur incrémental 8192 impulsions par tour</a:t>
              </a:r>
            </a:p>
            <a:p>
              <a:pPr algn="ctr"/>
              <a:r>
                <a:rPr lang="fr-FR" sz="700" dirty="0">
                  <a:solidFill>
                    <a:srgbClr val="004F77"/>
                  </a:solidFill>
                  <a:latin typeface="Arial Nova" panose="020B0504020202020204" pitchFamily="34" charset="0"/>
                </a:rPr>
                <a:t>Capteur d’effort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492C39D7-C7C7-3458-7E55-FC4FCBD955B0}"/>
                </a:ext>
              </a:extLst>
            </p:cNvPr>
            <p:cNvSpPr/>
            <p:nvPr/>
          </p:nvSpPr>
          <p:spPr>
            <a:xfrm>
              <a:off x="3229319" y="144314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04F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Traiter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5E73C37F-4A2D-AB41-B3A3-7332F9A357A2}"/>
                </a:ext>
              </a:extLst>
            </p:cNvPr>
            <p:cNvSpPr/>
            <p:nvPr/>
          </p:nvSpPr>
          <p:spPr>
            <a:xfrm>
              <a:off x="3218894" y="2236003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E4EBF0"/>
            </a:solidFill>
            <a:ln w="19050">
              <a:solidFill>
                <a:srgbClr val="E4EB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</a:t>
              </a:r>
            </a:p>
          </p:txBody>
        </p:sp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8BE8DB55-CD2C-9609-869B-BFB5FBA5A6D3}"/>
                </a:ext>
              </a:extLst>
            </p:cNvPr>
            <p:cNvSpPr/>
            <p:nvPr/>
          </p:nvSpPr>
          <p:spPr>
            <a:xfrm>
              <a:off x="5389319" y="1420801"/>
              <a:ext cx="1440000" cy="576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8A55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Communiquer</a:t>
              </a:r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E7C50B13-9945-267C-9C0F-3901C1922B55}"/>
                </a:ext>
              </a:extLst>
            </p:cNvPr>
            <p:cNvSpPr/>
            <p:nvPr/>
          </p:nvSpPr>
          <p:spPr>
            <a:xfrm>
              <a:off x="5389319" y="2214770"/>
              <a:ext cx="1406281" cy="534390"/>
            </a:xfrm>
            <a:prstGeom prst="roundRect">
              <a:avLst>
                <a:gd name="adj" fmla="val 11914"/>
              </a:avLst>
            </a:prstGeom>
            <a:solidFill>
              <a:srgbClr val="E8F3E8"/>
            </a:solidFill>
            <a:ln w="19050">
              <a:solidFill>
                <a:srgbClr val="E8F3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 err="1">
                  <a:solidFill>
                    <a:srgbClr val="08A559"/>
                  </a:solidFill>
                  <a:latin typeface="Arial Nova" panose="020B0504020202020204" pitchFamily="34" charset="0"/>
                </a:rPr>
                <a:t>Tranceiver</a:t>
              </a:r>
              <a:endParaRPr lang="fr-FR" sz="1200" dirty="0">
                <a:solidFill>
                  <a:srgbClr val="08A559"/>
                </a:solidFill>
                <a:latin typeface="Arial Nova" panose="020B0504020202020204" pitchFamily="34" charset="0"/>
              </a:endParaRPr>
            </a:p>
            <a:p>
              <a:pPr algn="ctr"/>
              <a:r>
                <a:rPr lang="fr-FR" sz="1200" dirty="0">
                  <a:solidFill>
                    <a:srgbClr val="08A559"/>
                  </a:solidFill>
                  <a:latin typeface="Arial Nova" panose="020B0504020202020204" pitchFamily="34" charset="0"/>
                </a:rPr>
                <a:t>Liaison USB</a:t>
              </a:r>
            </a:p>
          </p:txBody>
        </p:sp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8CFBB7BE-C306-859A-CF41-F04DD9BC455C}"/>
                </a:ext>
              </a:extLst>
            </p:cNvPr>
            <p:cNvSpPr/>
            <p:nvPr/>
          </p:nvSpPr>
          <p:spPr>
            <a:xfrm>
              <a:off x="1056905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FDAD5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Alimenter</a:t>
              </a:r>
            </a:p>
          </p:txBody>
        </p:sp>
        <p:sp>
          <p:nvSpPr>
            <p:cNvPr id="13" name="Rectangle : coins arrondis 12">
              <a:extLst>
                <a:ext uri="{FF2B5EF4-FFF2-40B4-BE49-F238E27FC236}">
                  <a16:creationId xmlns:a16="http://schemas.microsoft.com/office/drawing/2014/main" id="{D364B3FD-91A8-1B5F-5FD3-55E164E3B9AE}"/>
                </a:ext>
              </a:extLst>
            </p:cNvPr>
            <p:cNvSpPr/>
            <p:nvPr/>
          </p:nvSpPr>
          <p:spPr>
            <a:xfrm>
              <a:off x="1056905" y="4132287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FEE6CC"/>
            </a:solidFill>
            <a:ln w="19050">
              <a:solidFill>
                <a:srgbClr val="FEE6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FDAD57"/>
                  </a:solidFill>
                  <a:latin typeface="Arial Nova" panose="020B0504020202020204" pitchFamily="34" charset="0"/>
                </a:rPr>
                <a:t>Alimentation</a:t>
              </a:r>
            </a:p>
          </p:txBody>
        </p: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96A2B729-7EE6-8CA6-72B2-5A16AA5A785A}"/>
                </a:ext>
              </a:extLst>
            </p:cNvPr>
            <p:cNvSpPr/>
            <p:nvPr/>
          </p:nvSpPr>
          <p:spPr>
            <a:xfrm>
              <a:off x="3218894" y="3432769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0C73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Distribuer</a:t>
              </a:r>
            </a:p>
          </p:txBody>
        </p:sp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3841B1B6-C546-170C-78BF-906D65F5DAA8}"/>
                </a:ext>
              </a:extLst>
            </p:cNvPr>
            <p:cNvSpPr/>
            <p:nvPr/>
          </p:nvSpPr>
          <p:spPr>
            <a:xfrm>
              <a:off x="322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9EC7D3"/>
            </a:solidFill>
            <a:ln w="19050">
              <a:solidFill>
                <a:srgbClr val="9EC7D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Hacheur</a:t>
              </a:r>
            </a:p>
            <a:p>
              <a:pPr algn="ctr"/>
              <a:r>
                <a:rPr lang="fr-FR" sz="1200" dirty="0">
                  <a:solidFill>
                    <a:srgbClr val="0C7391"/>
                  </a:solidFill>
                  <a:latin typeface="Arial Nova" panose="020B0504020202020204" pitchFamily="34" charset="0"/>
                </a:rPr>
                <a:t>Carte EPOS </a:t>
              </a:r>
            </a:p>
          </p:txBody>
        </p:sp>
        <p:sp>
          <p:nvSpPr>
            <p:cNvPr id="16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437532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117990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CC</a:t>
              </a:r>
            </a:p>
          </p:txBody>
        </p:sp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440639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19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09748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 (18)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Tambour</a:t>
              </a:r>
            </a:p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Poulie</a:t>
              </a:r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7282EFC0-8E54-A4E0-6953-44E98A7B8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4826" y="1498649"/>
              <a:ext cx="434918" cy="152010"/>
            </a:xfrm>
            <a:prstGeom prst="rect">
              <a:avLst/>
            </a:prstGeom>
          </p:spPr>
        </p:pic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BE599621-6A35-D218-9184-0073520A41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6905" y="172275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5CB3708-D27C-9C0F-920D-E2174EF1D3C1}"/>
                </a:ext>
              </a:extLst>
            </p:cNvPr>
            <p:cNvCxnSpPr/>
            <p:nvPr/>
          </p:nvCxnSpPr>
          <p:spPr>
            <a:xfrm flipV="1">
              <a:off x="4669319" y="1708801"/>
              <a:ext cx="720000" cy="1536"/>
            </a:xfrm>
            <a:prstGeom prst="straightConnector1">
              <a:avLst/>
            </a:prstGeom>
            <a:ln w="25400" cap="rnd">
              <a:solidFill>
                <a:srgbClr val="004F7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6B85577F-75F2-AC91-9B29-7674830D4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38894" y="1313442"/>
              <a:ext cx="360000" cy="360000"/>
            </a:xfrm>
            <a:prstGeom prst="rect">
              <a:avLst/>
            </a:prstGeom>
          </p:spPr>
        </p:pic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D3E9C84-1558-D9D2-B9AE-51FFDFD2A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9319" y="3705996"/>
              <a:ext cx="720000" cy="1536"/>
            </a:xfrm>
            <a:prstGeom prst="straightConnector1">
              <a:avLst/>
            </a:prstGeom>
            <a:ln w="25400" cap="rnd">
              <a:solidFill>
                <a:srgbClr val="FDAD57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F7A18018-C728-6B01-3037-0421AF781FBB}"/>
                </a:ext>
              </a:extLst>
            </p:cNvPr>
            <p:cNvGrpSpPr/>
            <p:nvPr/>
          </p:nvGrpSpPr>
          <p:grpSpPr>
            <a:xfrm>
              <a:off x="1596905" y="3874910"/>
              <a:ext cx="360000" cy="360000"/>
              <a:chOff x="4197400" y="3547713"/>
              <a:chExt cx="1800000" cy="1800000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AF615AC5-8CF6-FF34-1EF7-5C5D2FE5B9E8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7" name="Image 26">
                <a:extLst>
                  <a:ext uri="{FF2B5EF4-FFF2-40B4-BE49-F238E27FC236}">
                    <a16:creationId xmlns:a16="http://schemas.microsoft.com/office/drawing/2014/main" id="{D99F6707-A222-D5E1-C4A9-E878E9F04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35145E60-25D8-7A86-65AE-7F3729EC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044" y="3561065"/>
              <a:ext cx="360000" cy="360000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3C7DD139-EB5F-1D13-171E-251FB77C6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76905" y="3288253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C6DF14C-2036-7CE5-3981-073062ECDD3C}"/>
                </a:ext>
              </a:extLst>
            </p:cNvPr>
            <p:cNvGrpSpPr/>
            <p:nvPr/>
          </p:nvGrpSpPr>
          <p:grpSpPr>
            <a:xfrm>
              <a:off x="3769319" y="3882769"/>
              <a:ext cx="360000" cy="360000"/>
              <a:chOff x="6955958" y="3325976"/>
              <a:chExt cx="1800000" cy="1800000"/>
            </a:xfrm>
          </p:grpSpPr>
          <p:sp>
            <p:nvSpPr>
              <p:cNvPr id="31" name="Ellipse 30">
                <a:extLst>
                  <a:ext uri="{FF2B5EF4-FFF2-40B4-BE49-F238E27FC236}">
                    <a16:creationId xmlns:a16="http://schemas.microsoft.com/office/drawing/2014/main" id="{45EAC513-94E2-F52A-9867-50C074B61EC3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32" name="Image 31">
                <a:extLst>
                  <a:ext uri="{FF2B5EF4-FFF2-40B4-BE49-F238E27FC236}">
                    <a16:creationId xmlns:a16="http://schemas.microsoft.com/office/drawing/2014/main" id="{A6F00602-AFC2-FCB3-3F88-7A5AD5508B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33" name="Image 32">
                <a:extLst>
                  <a:ext uri="{FF2B5EF4-FFF2-40B4-BE49-F238E27FC236}">
                    <a16:creationId xmlns:a16="http://schemas.microsoft.com/office/drawing/2014/main" id="{85ED782F-FA84-9BC0-D63A-077AE70978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693164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38894" y="3288253"/>
              <a:ext cx="360000" cy="360000"/>
            </a:xfrm>
            <a:prstGeom prst="rect">
              <a:avLst/>
            </a:prstGeom>
          </p:spPr>
        </p:pic>
        <p:grpSp>
          <p:nvGrpSpPr>
            <p:cNvPr id="36" name="Groupe 35">
              <a:extLst>
                <a:ext uri="{FF2B5EF4-FFF2-40B4-BE49-F238E27FC236}">
                  <a16:creationId xmlns:a16="http://schemas.microsoft.com/office/drawing/2014/main" id="{BD8878E5-16C6-2FDF-B910-1E65274FEC1D}"/>
                </a:ext>
              </a:extLst>
            </p:cNvPr>
            <p:cNvGrpSpPr/>
            <p:nvPr/>
          </p:nvGrpSpPr>
          <p:grpSpPr>
            <a:xfrm>
              <a:off x="5910458" y="3883180"/>
              <a:ext cx="360000" cy="360000"/>
              <a:chOff x="5775745" y="3144183"/>
              <a:chExt cx="1800000" cy="1800000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C113ED22-0889-C0BD-2F28-7410DE8E0143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8" name="Image 37">
                <a:extLst>
                  <a:ext uri="{FF2B5EF4-FFF2-40B4-BE49-F238E27FC236}">
                    <a16:creationId xmlns:a16="http://schemas.microsoft.com/office/drawing/2014/main" id="{82072050-3C9E-11DC-ED47-2342075E82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e 39">
              <a:extLst>
                <a:ext uri="{FF2B5EF4-FFF2-40B4-BE49-F238E27FC236}">
                  <a16:creationId xmlns:a16="http://schemas.microsoft.com/office/drawing/2014/main" id="{F18DC0DD-A0D9-123C-B18D-07152DCB18C1}"/>
                </a:ext>
              </a:extLst>
            </p:cNvPr>
            <p:cNvGrpSpPr/>
            <p:nvPr/>
          </p:nvGrpSpPr>
          <p:grpSpPr>
            <a:xfrm>
              <a:off x="7706729" y="3877009"/>
              <a:ext cx="360000" cy="360000"/>
              <a:chOff x="5447928" y="2816932"/>
              <a:chExt cx="1800000" cy="1800000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D64A62AB-5AFF-D5A7-6EF3-751BD61D55AB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42" name="Image 41">
                <a:extLst>
                  <a:ext uri="{FF2B5EF4-FFF2-40B4-BE49-F238E27FC236}">
                    <a16:creationId xmlns:a16="http://schemas.microsoft.com/office/drawing/2014/main" id="{5588C4E4-79A2-5961-E133-9605335E87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993108" y="3313520"/>
              <a:ext cx="360000" cy="360000"/>
            </a:xfrm>
            <a:prstGeom prst="rect">
              <a:avLst/>
            </a:prstGeom>
          </p:spPr>
        </p:pic>
        <p:cxnSp>
          <p:nvCxnSpPr>
            <p:cNvPr id="44" name="Connecteur : en angle 43">
              <a:extLst>
                <a:ext uri="{FF2B5EF4-FFF2-40B4-BE49-F238E27FC236}">
                  <a16:creationId xmlns:a16="http://schemas.microsoft.com/office/drawing/2014/main" id="{2C5943AA-979A-103D-FC4E-264A925A4FF0}"/>
                </a:ext>
              </a:extLst>
            </p:cNvPr>
            <p:cNvCxnSpPr>
              <a:cxnSpLocks/>
              <a:stCxn id="10" idx="3"/>
              <a:endCxn id="45" idx="3"/>
            </p:cNvCxnSpPr>
            <p:nvPr/>
          </p:nvCxnSpPr>
          <p:spPr>
            <a:xfrm flipH="1">
              <a:off x="6795600" y="1708801"/>
              <a:ext cx="33719" cy="1346496"/>
            </a:xfrm>
            <a:prstGeom prst="bentConnector3">
              <a:avLst>
                <a:gd name="adj1" fmla="val -1067152"/>
              </a:avLst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 : coins arrondis 44">
              <a:extLst>
                <a:ext uri="{FF2B5EF4-FFF2-40B4-BE49-F238E27FC236}">
                  <a16:creationId xmlns:a16="http://schemas.microsoft.com/office/drawing/2014/main" id="{4EDA86AC-B60C-0765-FBC6-4E7119B8D620}"/>
                </a:ext>
              </a:extLst>
            </p:cNvPr>
            <p:cNvSpPr/>
            <p:nvPr/>
          </p:nvSpPr>
          <p:spPr>
            <a:xfrm>
              <a:off x="5389319" y="2889618"/>
              <a:ext cx="1406281" cy="331358"/>
            </a:xfrm>
            <a:prstGeom prst="roundRect">
              <a:avLst>
                <a:gd name="adj" fmla="val 11914"/>
              </a:avLst>
            </a:prstGeom>
            <a:solidFill>
              <a:srgbClr val="08A55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Ordres (PWM)</a:t>
              </a:r>
            </a:p>
          </p:txBody>
        </p:sp>
        <p:cxnSp>
          <p:nvCxnSpPr>
            <p:cNvPr id="46" name="Connecteur : en angle 45">
              <a:extLst>
                <a:ext uri="{FF2B5EF4-FFF2-40B4-BE49-F238E27FC236}">
                  <a16:creationId xmlns:a16="http://schemas.microsoft.com/office/drawing/2014/main" id="{C9DF5005-6531-4D0B-0B32-A0A73479B4F0}"/>
                </a:ext>
              </a:extLst>
            </p:cNvPr>
            <p:cNvCxnSpPr>
              <a:cxnSpLocks/>
              <a:stCxn id="45" idx="1"/>
              <a:endCxn id="14" idx="0"/>
            </p:cNvCxnSpPr>
            <p:nvPr/>
          </p:nvCxnSpPr>
          <p:spPr>
            <a:xfrm rot="10800000" flipV="1">
              <a:off x="3938895" y="3055297"/>
              <a:ext cx="1450425" cy="377472"/>
            </a:xfrm>
            <a:prstGeom prst="bentConnector2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5684C887-250C-3EE4-51A9-97E49BAEE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3108" y="2837764"/>
              <a:ext cx="180000" cy="180000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A2DBB512-E0D6-1DCF-AD42-945E614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05152" y="3113393"/>
              <a:ext cx="180000" cy="180000"/>
            </a:xfrm>
            <a:prstGeom prst="rect">
              <a:avLst/>
            </a:prstGeom>
          </p:spPr>
        </p:pic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41C8C10B-28B1-AAD9-17B3-48F680D32BCC}"/>
                </a:ext>
              </a:extLst>
            </p:cNvPr>
            <p:cNvSpPr/>
            <p:nvPr/>
          </p:nvSpPr>
          <p:spPr>
            <a:xfrm>
              <a:off x="9634981" y="3429000"/>
              <a:ext cx="1365662" cy="1194790"/>
            </a:xfrm>
            <a:prstGeom prst="roundRect">
              <a:avLst>
                <a:gd name="adj" fmla="val 11914"/>
              </a:avLst>
            </a:prstGeom>
            <a:solidFill>
              <a:srgbClr val="B2CAD6"/>
            </a:solidFill>
            <a:ln w="19050">
              <a:solidFill>
                <a:srgbClr val="B2CAD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dirty="0">
                  <a:solidFill>
                    <a:srgbClr val="0D587E"/>
                  </a:solidFill>
                  <a:latin typeface="Arial Nova" panose="020B0504020202020204" pitchFamily="34" charset="0"/>
                </a:rPr>
                <a:t>Enrouleur</a:t>
              </a:r>
            </a:p>
          </p:txBody>
        </p: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620" y="3702769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C3681FD9-BFE4-7350-1964-9C093DDF1B5E}"/>
                </a:ext>
              </a:extLst>
            </p:cNvPr>
            <p:cNvGrpSpPr/>
            <p:nvPr/>
          </p:nvGrpSpPr>
          <p:grpSpPr>
            <a:xfrm>
              <a:off x="3770117" y="1925231"/>
              <a:ext cx="360000" cy="360000"/>
              <a:chOff x="6138169" y="4069439"/>
              <a:chExt cx="1800000" cy="1800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599396A5-DEE6-FF8C-4576-A72DC9E6130D}"/>
                  </a:ext>
                </a:extLst>
              </p:cNvPr>
              <p:cNvSpPr/>
              <p:nvPr/>
            </p:nvSpPr>
            <p:spPr>
              <a:xfrm>
                <a:off x="6138169" y="406943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54" name="Image 53">
                <a:extLst>
                  <a:ext uri="{FF2B5EF4-FFF2-40B4-BE49-F238E27FC236}">
                    <a16:creationId xmlns:a16="http://schemas.microsoft.com/office/drawing/2014/main" id="{F05DEF27-F929-BD20-2E07-1628A11DB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43433" y="4174703"/>
                <a:ext cx="1589472" cy="1589472"/>
              </a:xfrm>
              <a:prstGeom prst="rect">
                <a:avLst/>
              </a:prstGeom>
            </p:spPr>
          </p:pic>
        </p:grp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CEC25A5B-4B64-B67F-296D-04E6B189266D}"/>
                </a:ext>
              </a:extLst>
            </p:cNvPr>
            <p:cNvCxnSpPr/>
            <p:nvPr/>
          </p:nvCxnSpPr>
          <p:spPr>
            <a:xfrm flipV="1">
              <a:off x="6829319" y="1630730"/>
              <a:ext cx="720000" cy="1536"/>
            </a:xfrm>
            <a:prstGeom prst="straightConnector1">
              <a:avLst/>
            </a:prstGeom>
            <a:ln w="25400">
              <a:solidFill>
                <a:srgbClr val="08A559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16A8AD74-A603-AD54-1D93-18C13D944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4880" y="4119120"/>
              <a:ext cx="288000" cy="100660"/>
            </a:xfrm>
            <a:prstGeom prst="rect">
              <a:avLst/>
            </a:prstGeom>
          </p:spPr>
        </p:pic>
        <p:grpSp>
          <p:nvGrpSpPr>
            <p:cNvPr id="57" name="Groupe 56">
              <a:extLst>
                <a:ext uri="{FF2B5EF4-FFF2-40B4-BE49-F238E27FC236}">
                  <a16:creationId xmlns:a16="http://schemas.microsoft.com/office/drawing/2014/main" id="{CA7F3E2C-9FA7-42D8-DEF0-9439478A5709}"/>
                </a:ext>
              </a:extLst>
            </p:cNvPr>
            <p:cNvGrpSpPr/>
            <p:nvPr/>
          </p:nvGrpSpPr>
          <p:grpSpPr>
            <a:xfrm rot="5400000" flipV="1">
              <a:off x="10181964" y="4049013"/>
              <a:ext cx="835963" cy="1617775"/>
              <a:chOff x="9150640" y="2423323"/>
              <a:chExt cx="835963" cy="2135794"/>
            </a:xfrm>
          </p:grpSpPr>
          <p:sp>
            <p:nvSpPr>
              <p:cNvPr id="58" name="Flèche : virage 57">
                <a:extLst>
                  <a:ext uri="{FF2B5EF4-FFF2-40B4-BE49-F238E27FC236}">
                    <a16:creationId xmlns:a16="http://schemas.microsoft.com/office/drawing/2014/main" id="{A404FB7A-E23C-BD6A-6263-4B2DE2013DB7}"/>
                  </a:ext>
                </a:extLst>
              </p:cNvPr>
              <p:cNvSpPr/>
              <p:nvPr/>
            </p:nvSpPr>
            <p:spPr>
              <a:xfrm rot="5400000">
                <a:off x="8500725" y="3073238"/>
                <a:ext cx="2135794" cy="835963"/>
              </a:xfrm>
              <a:prstGeom prst="bentArrow">
                <a:avLst>
                  <a:gd name="adj1" fmla="val 31434"/>
                  <a:gd name="adj2" fmla="val 25000"/>
                  <a:gd name="adj3" fmla="val 17852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D9969D2B-BFBA-54A7-C4C5-06DFD5138BC1}"/>
                  </a:ext>
                </a:extLst>
              </p:cNvPr>
              <p:cNvSpPr txBox="1"/>
              <p:nvPr/>
            </p:nvSpPr>
            <p:spPr>
              <a:xfrm rot="16200000">
                <a:off x="8798744" y="3317013"/>
                <a:ext cx="1918043" cy="2308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9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en mouvement</a:t>
                </a:r>
              </a:p>
            </p:txBody>
          </p:sp>
        </p:grp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32A82909-C4F5-9AA0-D150-C388F421C774}"/>
                </a:ext>
              </a:extLst>
            </p:cNvPr>
            <p:cNvGrpSpPr/>
            <p:nvPr/>
          </p:nvGrpSpPr>
          <p:grpSpPr>
            <a:xfrm>
              <a:off x="8611878" y="2802701"/>
              <a:ext cx="1549219" cy="611677"/>
              <a:chOff x="9075408" y="2802701"/>
              <a:chExt cx="1549219" cy="611677"/>
            </a:xfrm>
          </p:grpSpPr>
          <p:sp>
            <p:nvSpPr>
              <p:cNvPr id="61" name="Flèche : virage 60">
                <a:extLst>
                  <a:ext uri="{FF2B5EF4-FFF2-40B4-BE49-F238E27FC236}">
                    <a16:creationId xmlns:a16="http://schemas.microsoft.com/office/drawing/2014/main" id="{FED08932-ADD7-D2A1-8E5A-D62CEEB1B93F}"/>
                  </a:ext>
                </a:extLst>
              </p:cNvPr>
              <p:cNvSpPr/>
              <p:nvPr/>
            </p:nvSpPr>
            <p:spPr>
              <a:xfrm rot="5400000">
                <a:off x="9563593" y="2353345"/>
                <a:ext cx="572849" cy="1549218"/>
              </a:xfrm>
              <a:prstGeom prst="bentArrow">
                <a:avLst>
                  <a:gd name="adj1" fmla="val 38639"/>
                  <a:gd name="adj2" fmla="val 38302"/>
                  <a:gd name="adj3" fmla="val 16744"/>
                  <a:gd name="adj4" fmla="val 20160"/>
                </a:avLst>
              </a:prstGeom>
              <a:solidFill>
                <a:srgbClr val="B2CA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2C25BFE2-5262-D3BC-BDD8-923C0B8002AD}"/>
                  </a:ext>
                </a:extLst>
              </p:cNvPr>
              <p:cNvSpPr txBox="1"/>
              <p:nvPr/>
            </p:nvSpPr>
            <p:spPr>
              <a:xfrm>
                <a:off x="9075408" y="2802701"/>
                <a:ext cx="147371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1200" dirty="0">
                    <a:solidFill>
                      <a:schemeClr val="bg1"/>
                    </a:solidFill>
                    <a:latin typeface="Arial Nova" panose="020B0504020202020204" pitchFamily="34" charset="0"/>
                  </a:rPr>
                  <a:t>Mobile à l’arrêt</a:t>
                </a:r>
              </a:p>
            </p:txBody>
          </p:sp>
        </p:grp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8DAAFC9A-79A3-4B2C-A73E-32BE33F6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8545" y="1650659"/>
              <a:ext cx="434918" cy="15201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/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230 V </a:t>
                  </a:r>
                  <a14:m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~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A29D106A-C634-EC49-818B-7FFD6B86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58" y="3899116"/>
                  <a:ext cx="1161960" cy="276999"/>
                </a:xfrm>
                <a:prstGeom prst="rect">
                  <a:avLst/>
                </a:prstGeom>
                <a:blipFill>
                  <a:blip r:embed="rId12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/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18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8529472-463C-B655-7D36-3F43A14EC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3619" y="3709151"/>
                  <a:ext cx="1161960" cy="276999"/>
                </a:xfrm>
                <a:prstGeom prst="rect">
                  <a:avLst/>
                </a:prstGeom>
                <a:blipFill>
                  <a:blip r:embed="rId13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C3984323-3DB7-9552-D8F6-CC335C936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46789" y="4072663"/>
              <a:ext cx="288000" cy="100660"/>
            </a:xfrm>
            <a:prstGeom prst="rect">
              <a:avLst/>
            </a:prstGeom>
          </p:spPr>
        </p:pic>
        <p:grpSp>
          <p:nvGrpSpPr>
            <p:cNvPr id="79" name="Groupe 78">
              <a:extLst>
                <a:ext uri="{FF2B5EF4-FFF2-40B4-BE49-F238E27FC236}">
                  <a16:creationId xmlns:a16="http://schemas.microsoft.com/office/drawing/2014/main" id="{E5E8BA72-62F0-623B-BB03-9C97E1215258}"/>
                </a:ext>
              </a:extLst>
            </p:cNvPr>
            <p:cNvGrpSpPr/>
            <p:nvPr/>
          </p:nvGrpSpPr>
          <p:grpSpPr>
            <a:xfrm rot="5400000">
              <a:off x="7557744" y="1380659"/>
              <a:ext cx="540000" cy="540000"/>
              <a:chOff x="8494276" y="748802"/>
              <a:chExt cx="1800000" cy="1800000"/>
            </a:xfrm>
          </p:grpSpPr>
          <p:sp>
            <p:nvSpPr>
              <p:cNvPr id="80" name="Ellipse 79">
                <a:extLst>
                  <a:ext uri="{FF2B5EF4-FFF2-40B4-BE49-F238E27FC236}">
                    <a16:creationId xmlns:a16="http://schemas.microsoft.com/office/drawing/2014/main" id="{8797782F-D293-857F-9535-3AEEA223291C}"/>
                  </a:ext>
                </a:extLst>
              </p:cNvPr>
              <p:cNvSpPr/>
              <p:nvPr/>
            </p:nvSpPr>
            <p:spPr>
              <a:xfrm>
                <a:off x="8494276" y="748802"/>
                <a:ext cx="1800000" cy="1800000"/>
              </a:xfrm>
              <a:prstGeom prst="ellipse">
                <a:avLst/>
              </a:prstGeom>
              <a:solidFill>
                <a:srgbClr val="08AF5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1" name="Image 80">
                <a:extLst>
                  <a:ext uri="{FF2B5EF4-FFF2-40B4-BE49-F238E27FC236}">
                    <a16:creationId xmlns:a16="http://schemas.microsoft.com/office/drawing/2014/main" id="{3C056DE1-E9CB-4E8C-3E56-45F4E72EDF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943232" y="938192"/>
                <a:ext cx="902088" cy="1440000"/>
              </a:xfrm>
              <a:prstGeom prst="rect">
                <a:avLst/>
              </a:prstGeom>
            </p:spPr>
          </p:pic>
        </p:grpSp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C45F2952-AB7B-E645-3734-B4D7C5C482F2}"/>
                </a:ext>
              </a:extLst>
            </p:cNvPr>
            <p:cNvGrpSpPr/>
            <p:nvPr/>
          </p:nvGrpSpPr>
          <p:grpSpPr>
            <a:xfrm flipH="1">
              <a:off x="4502938" y="4010490"/>
              <a:ext cx="288000" cy="288000"/>
              <a:chOff x="6054233" y="4960569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694CA716-B439-0D99-DD26-7939210E96CC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4F7A28F-AB1C-EEE3-A4AE-21627A8C72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/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24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ZoneTexte 85">
                  <a:extLst>
                    <a:ext uri="{FF2B5EF4-FFF2-40B4-BE49-F238E27FC236}">
                      <a16:creationId xmlns:a16="http://schemas.microsoft.com/office/drawing/2014/main" id="{0BE254AA-7402-4530-3CB3-372726A90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5869" y="3846667"/>
                  <a:ext cx="1161960" cy="276999"/>
                </a:xfrm>
                <a:prstGeom prst="rect">
                  <a:avLst/>
                </a:prstGeom>
                <a:blipFill>
                  <a:blip r:embed="rId16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9" name="Groupe 98">
              <a:extLst>
                <a:ext uri="{FF2B5EF4-FFF2-40B4-BE49-F238E27FC236}">
                  <a16:creationId xmlns:a16="http://schemas.microsoft.com/office/drawing/2014/main" id="{0ECA4CF8-4630-FE85-3DB7-8EAA30BBD558}"/>
                </a:ext>
              </a:extLst>
            </p:cNvPr>
            <p:cNvGrpSpPr/>
            <p:nvPr/>
          </p:nvGrpSpPr>
          <p:grpSpPr>
            <a:xfrm>
              <a:off x="1200023" y="1934397"/>
              <a:ext cx="1161844" cy="360000"/>
              <a:chOff x="1086457" y="1910466"/>
              <a:chExt cx="1161844" cy="360000"/>
            </a:xfrm>
          </p:grpSpPr>
          <p:grpSp>
            <p:nvGrpSpPr>
              <p:cNvPr id="87" name="Groupe 86">
                <a:extLst>
                  <a:ext uri="{FF2B5EF4-FFF2-40B4-BE49-F238E27FC236}">
                    <a16:creationId xmlns:a16="http://schemas.microsoft.com/office/drawing/2014/main" id="{E9153400-DF88-441B-1F32-AE824AB4C9D0}"/>
                  </a:ext>
                </a:extLst>
              </p:cNvPr>
              <p:cNvGrpSpPr/>
              <p:nvPr/>
            </p:nvGrpSpPr>
            <p:grpSpPr>
              <a:xfrm>
                <a:off x="1086457" y="1910466"/>
                <a:ext cx="360000" cy="360000"/>
                <a:chOff x="262758" y="2633974"/>
                <a:chExt cx="720000" cy="720000"/>
              </a:xfrm>
            </p:grpSpPr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903AB8DF-F4D2-7C8B-5ECC-CCE645EB9C9A}"/>
                    </a:ext>
                  </a:extLst>
                </p:cNvPr>
                <p:cNvSpPr/>
                <p:nvPr/>
              </p:nvSpPr>
              <p:spPr>
                <a:xfrm>
                  <a:off x="262758" y="2633974"/>
                  <a:ext cx="720000" cy="72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89" name="Image 88">
                  <a:extLst>
                    <a:ext uri="{FF2B5EF4-FFF2-40B4-BE49-F238E27FC236}">
                      <a16:creationId xmlns:a16="http://schemas.microsoft.com/office/drawing/2014/main" id="{D2C60E2E-75A4-B407-4649-EE5EC04406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63558" y="2734774"/>
                  <a:ext cx="518400" cy="518400"/>
                </a:xfrm>
                <a:prstGeom prst="rect">
                  <a:avLst/>
                </a:prstGeom>
              </p:spPr>
            </p:pic>
          </p:grp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633A414C-079F-72BC-C836-01640E3DA896}"/>
                  </a:ext>
                </a:extLst>
              </p:cNvPr>
              <p:cNvGrpSpPr/>
              <p:nvPr/>
            </p:nvGrpSpPr>
            <p:grpSpPr>
              <a:xfrm>
                <a:off x="1487379" y="1910466"/>
                <a:ext cx="360000" cy="360000"/>
                <a:chOff x="5404964" y="4396133"/>
                <a:chExt cx="1800000" cy="1800000"/>
              </a:xfrm>
            </p:grpSpPr>
            <p:sp>
              <p:nvSpPr>
                <p:cNvPr id="94" name="Ellipse 93">
                  <a:extLst>
                    <a:ext uri="{FF2B5EF4-FFF2-40B4-BE49-F238E27FC236}">
                      <a16:creationId xmlns:a16="http://schemas.microsoft.com/office/drawing/2014/main" id="{7DA91EB8-E9B2-6DC6-B932-B3F8200FCB4C}"/>
                    </a:ext>
                  </a:extLst>
                </p:cNvPr>
                <p:cNvSpPr/>
                <p:nvPr/>
              </p:nvSpPr>
              <p:spPr>
                <a:xfrm>
                  <a:off x="5404964" y="4396133"/>
                  <a:ext cx="1800000" cy="1800000"/>
                </a:xfrm>
                <a:prstGeom prst="ellipse">
                  <a:avLst/>
                </a:prstGeom>
                <a:solidFill>
                  <a:srgbClr val="00517A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pic>
              <p:nvPicPr>
                <p:cNvPr id="95" name="Image 94">
                  <a:extLst>
                    <a:ext uri="{FF2B5EF4-FFF2-40B4-BE49-F238E27FC236}">
                      <a16:creationId xmlns:a16="http://schemas.microsoft.com/office/drawing/2014/main" id="{C57FF404-E034-F790-1839-6255F70696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543445" y="4536296"/>
                  <a:ext cx="1358232" cy="1440000"/>
                </a:xfrm>
                <a:prstGeom prst="rect">
                  <a:avLst/>
                </a:prstGeom>
              </p:spPr>
            </p:pic>
          </p:grpSp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4934780D-118D-5BB6-1A09-C3BF6F8738BE}"/>
                  </a:ext>
                </a:extLst>
              </p:cNvPr>
              <p:cNvGrpSpPr/>
              <p:nvPr/>
            </p:nvGrpSpPr>
            <p:grpSpPr>
              <a:xfrm>
                <a:off x="1888301" y="1910466"/>
                <a:ext cx="360000" cy="360000"/>
                <a:chOff x="6054233" y="4960569"/>
                <a:chExt cx="1800000" cy="1800000"/>
              </a:xfrm>
            </p:grpSpPr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96D55BF4-A114-4647-D029-A60712B863CC}"/>
                    </a:ext>
                  </a:extLst>
                </p:cNvPr>
                <p:cNvSpPr/>
                <p:nvPr/>
              </p:nvSpPr>
              <p:spPr>
                <a:xfrm>
                  <a:off x="6054233" y="4960569"/>
                  <a:ext cx="1800000" cy="1800000"/>
                </a:xfrm>
                <a:prstGeom prst="ellipse">
                  <a:avLst/>
                </a:prstGeom>
                <a:solidFill>
                  <a:srgbClr val="00547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b="1"/>
                </a:p>
              </p:txBody>
            </p:sp>
            <p:pic>
              <p:nvPicPr>
                <p:cNvPr id="98" name="Image 97">
                  <a:extLst>
                    <a:ext uri="{FF2B5EF4-FFF2-40B4-BE49-F238E27FC236}">
                      <a16:creationId xmlns:a16="http://schemas.microsoft.com/office/drawing/2014/main" id="{1B7B664B-613A-7FD8-87CD-0348B80E0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298697" y="5322283"/>
                  <a:ext cx="1311072" cy="107657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E31DA6A4-FC36-37BB-DD67-889B787CE436}"/>
                </a:ext>
              </a:extLst>
            </p:cNvPr>
            <p:cNvGrpSpPr/>
            <p:nvPr/>
          </p:nvGrpSpPr>
          <p:grpSpPr>
            <a:xfrm>
              <a:off x="8750745" y="3992695"/>
              <a:ext cx="288000" cy="288000"/>
              <a:chOff x="5404964" y="4396133"/>
              <a:chExt cx="1800000" cy="1800000"/>
            </a:xfrm>
          </p:grpSpPr>
          <p:sp>
            <p:nvSpPr>
              <p:cNvPr id="106" name="Ellipse 105">
                <a:extLst>
                  <a:ext uri="{FF2B5EF4-FFF2-40B4-BE49-F238E27FC236}">
                    <a16:creationId xmlns:a16="http://schemas.microsoft.com/office/drawing/2014/main" id="{6B23EFC2-53E7-FF97-9D84-20FD6FA31F4A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7" name="Image 106">
                <a:extLst>
                  <a:ext uri="{FF2B5EF4-FFF2-40B4-BE49-F238E27FC236}">
                    <a16:creationId xmlns:a16="http://schemas.microsoft.com/office/drawing/2014/main" id="{C61D1169-B2D8-2A3E-5B42-0FC2EAC1D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082791" y="3556288"/>
              <a:ext cx="288000" cy="105516"/>
            </a:xfrm>
            <a:prstGeom prst="rect">
              <a:avLst/>
            </a:prstGeom>
          </p:spPr>
        </p:pic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82F139EB-71C2-3498-81E8-D233E1373C92}"/>
                </a:ext>
              </a:extLst>
            </p:cNvPr>
            <p:cNvGrpSpPr/>
            <p:nvPr/>
          </p:nvGrpSpPr>
          <p:grpSpPr>
            <a:xfrm>
              <a:off x="8318020" y="3857615"/>
              <a:ext cx="360000" cy="360000"/>
              <a:chOff x="10441958" y="3705191"/>
              <a:chExt cx="720000" cy="720000"/>
            </a:xfrm>
          </p:grpSpPr>
          <p:sp>
            <p:nvSpPr>
              <p:cNvPr id="3" name="Ellipse 2">
                <a:extLst>
                  <a:ext uri="{FF2B5EF4-FFF2-40B4-BE49-F238E27FC236}">
                    <a16:creationId xmlns:a16="http://schemas.microsoft.com/office/drawing/2014/main" id="{E5E9D7B9-5A35-EF22-2FBC-F30FBC07B151}"/>
                  </a:ext>
                </a:extLst>
              </p:cNvPr>
              <p:cNvSpPr/>
              <p:nvPr/>
            </p:nvSpPr>
            <p:spPr>
              <a:xfrm>
                <a:off x="10441958" y="3705191"/>
                <a:ext cx="720000" cy="72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fr-FR" dirty="0"/>
              </a:p>
            </p:txBody>
          </p:sp>
          <p:pic>
            <p:nvPicPr>
              <p:cNvPr id="5" name="Image 4">
                <a:extLst>
                  <a:ext uri="{FF2B5EF4-FFF2-40B4-BE49-F238E27FC236}">
                    <a16:creationId xmlns:a16="http://schemas.microsoft.com/office/drawing/2014/main" id="{72507372-5128-AD77-ED53-33E77A6F76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566042" y="3862171"/>
                <a:ext cx="471833" cy="471833"/>
              </a:xfrm>
              <a:prstGeom prst="rect">
                <a:avLst/>
              </a:prstGeom>
            </p:spPr>
          </p:pic>
        </p:grpSp>
        <p:grpSp>
          <p:nvGrpSpPr>
            <p:cNvPr id="51" name="Groupe 50">
              <a:extLst>
                <a:ext uri="{FF2B5EF4-FFF2-40B4-BE49-F238E27FC236}">
                  <a16:creationId xmlns:a16="http://schemas.microsoft.com/office/drawing/2014/main" id="{56AD5DBE-5808-C210-5149-21ED92B5262A}"/>
                </a:ext>
              </a:extLst>
            </p:cNvPr>
            <p:cNvGrpSpPr/>
            <p:nvPr/>
          </p:nvGrpSpPr>
          <p:grpSpPr>
            <a:xfrm>
              <a:off x="2402575" y="1920659"/>
              <a:ext cx="360000" cy="360000"/>
              <a:chOff x="-2063262" y="2086237"/>
              <a:chExt cx="1800000" cy="1800000"/>
            </a:xfrm>
          </p:grpSpPr>
          <p:sp>
            <p:nvSpPr>
              <p:cNvPr id="66" name="Ellipse 65">
                <a:extLst>
                  <a:ext uri="{FF2B5EF4-FFF2-40B4-BE49-F238E27FC236}">
                    <a16:creationId xmlns:a16="http://schemas.microsoft.com/office/drawing/2014/main" id="{30506464-BA73-A9A8-C287-8425A90416F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67" name="Image 66">
                <a:extLst>
                  <a:ext uri="{FF2B5EF4-FFF2-40B4-BE49-F238E27FC236}">
                    <a16:creationId xmlns:a16="http://schemas.microsoft.com/office/drawing/2014/main" id="{0C99C92F-85C7-12A8-2639-E5370EEA81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68" name="Groupe 67">
              <a:extLst>
                <a:ext uri="{FF2B5EF4-FFF2-40B4-BE49-F238E27FC236}">
                  <a16:creationId xmlns:a16="http://schemas.microsoft.com/office/drawing/2014/main" id="{7A0B8E77-5301-227F-FD54-9AE45C731434}"/>
                </a:ext>
              </a:extLst>
            </p:cNvPr>
            <p:cNvGrpSpPr/>
            <p:nvPr/>
          </p:nvGrpSpPr>
          <p:grpSpPr>
            <a:xfrm>
              <a:off x="8750745" y="4350312"/>
              <a:ext cx="288000" cy="288000"/>
              <a:chOff x="-2063262" y="2086237"/>
              <a:chExt cx="1800000" cy="1800000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AAD785D5-CCC0-76D1-9E0E-B47BECBF7593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0" name="Image 69">
                <a:extLst>
                  <a:ext uri="{FF2B5EF4-FFF2-40B4-BE49-F238E27FC236}">
                    <a16:creationId xmlns:a16="http://schemas.microsoft.com/office/drawing/2014/main" id="{D737B9A9-62A6-CFBB-B5E1-9F86F8EC08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pic>
          <p:nvPicPr>
            <p:cNvPr id="71" name="Image 70">
              <a:extLst>
                <a:ext uri="{FF2B5EF4-FFF2-40B4-BE49-F238E27FC236}">
                  <a16:creationId xmlns:a16="http://schemas.microsoft.com/office/drawing/2014/main" id="{744A36EB-CAFB-2298-449F-D861AD273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5025" y="4423911"/>
              <a:ext cx="288000" cy="100660"/>
            </a:xfrm>
            <a:prstGeom prst="rect">
              <a:avLst/>
            </a:prstGeom>
          </p:spPr>
        </p:pic>
      </p:grpSp>
      <p:grpSp>
        <p:nvGrpSpPr>
          <p:cNvPr id="113" name="Groupe 112">
            <a:extLst>
              <a:ext uri="{FF2B5EF4-FFF2-40B4-BE49-F238E27FC236}">
                <a16:creationId xmlns:a16="http://schemas.microsoft.com/office/drawing/2014/main" id="{52C089C3-9AA9-094F-E8FA-BEC6C5F80797}"/>
              </a:ext>
            </a:extLst>
          </p:cNvPr>
          <p:cNvGrpSpPr/>
          <p:nvPr/>
        </p:nvGrpSpPr>
        <p:grpSpPr>
          <a:xfrm>
            <a:off x="203861" y="4845333"/>
            <a:ext cx="6954225" cy="1396923"/>
            <a:chOff x="1363795" y="4921533"/>
            <a:chExt cx="6954225" cy="1396923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2DFAA51-C6D3-9FCC-9035-87E9C9207526}"/>
                </a:ext>
              </a:extLst>
            </p:cNvPr>
            <p:cNvSpPr/>
            <p:nvPr/>
          </p:nvSpPr>
          <p:spPr>
            <a:xfrm>
              <a:off x="1363795" y="4921533"/>
              <a:ext cx="6954225" cy="1396923"/>
            </a:xfrm>
            <a:prstGeom prst="rect">
              <a:avLst/>
            </a:prstGeom>
            <a:solidFill>
              <a:srgbClr val="DFE3E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 capteur d’effort est un capteur présent uniquement pour des raisons pédagogiques.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détecteurs de fin de course permettent l’initialisation des codeurs. 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codeurs sont indispensables pour connaître l’enroulement des câbles.</a:t>
              </a:r>
            </a:p>
            <a:p>
              <a:pPr marL="449263" algn="just">
                <a:lnSpc>
                  <a:spcPct val="150000"/>
                </a:lnSpc>
              </a:pPr>
              <a:r>
                <a:rPr lang="fr-FR" sz="1400" dirty="0">
                  <a:solidFill>
                    <a:srgbClr val="00547F"/>
                  </a:solidFill>
                </a:rPr>
                <a:t>Les capteur de courant sont utilisés par la boucle d’asservissement du moteur. </a:t>
              </a: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DA894BE2-9BF5-B8A6-89C8-0172BC3DDEE9}"/>
                </a:ext>
              </a:extLst>
            </p:cNvPr>
            <p:cNvGrpSpPr/>
            <p:nvPr/>
          </p:nvGrpSpPr>
          <p:grpSpPr>
            <a:xfrm>
              <a:off x="1484641" y="5041263"/>
              <a:ext cx="288000" cy="288000"/>
              <a:chOff x="-2063262" y="2086237"/>
              <a:chExt cx="1800000" cy="1800000"/>
            </a:xfrm>
          </p:grpSpPr>
          <p:sp>
            <p:nvSpPr>
              <p:cNvPr id="74" name="Ellipse 73">
                <a:extLst>
                  <a:ext uri="{FF2B5EF4-FFF2-40B4-BE49-F238E27FC236}">
                    <a16:creationId xmlns:a16="http://schemas.microsoft.com/office/drawing/2014/main" id="{11548EAF-197C-6CDB-A82E-4D0333560A14}"/>
                  </a:ext>
                </a:extLst>
              </p:cNvPr>
              <p:cNvSpPr/>
              <p:nvPr/>
            </p:nvSpPr>
            <p:spPr>
              <a:xfrm>
                <a:off x="-2063262" y="2086237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DFC763EF-799D-1126-2F97-F74E25B57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1609131" y="2149544"/>
                <a:ext cx="891738" cy="1673385"/>
              </a:xfrm>
              <a:prstGeom prst="rect">
                <a:avLst/>
              </a:prstGeom>
            </p:spPr>
          </p:pic>
        </p:grpSp>
        <p:grpSp>
          <p:nvGrpSpPr>
            <p:cNvPr id="90" name="Groupe 89">
              <a:extLst>
                <a:ext uri="{FF2B5EF4-FFF2-40B4-BE49-F238E27FC236}">
                  <a16:creationId xmlns:a16="http://schemas.microsoft.com/office/drawing/2014/main" id="{39CA4F3A-0CC6-5041-12E4-236CABBCDF7A}"/>
                </a:ext>
              </a:extLst>
            </p:cNvPr>
            <p:cNvGrpSpPr/>
            <p:nvPr/>
          </p:nvGrpSpPr>
          <p:grpSpPr>
            <a:xfrm>
              <a:off x="1484641" y="5353250"/>
              <a:ext cx="288000" cy="288000"/>
              <a:chOff x="262758" y="2633974"/>
              <a:chExt cx="720000" cy="720000"/>
            </a:xfrm>
          </p:grpSpPr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5430EF8A-90C1-B3D1-26FF-6D15AFB32F38}"/>
                  </a:ext>
                </a:extLst>
              </p:cNvPr>
              <p:cNvSpPr/>
              <p:nvPr/>
            </p:nvSpPr>
            <p:spPr>
              <a:xfrm>
                <a:off x="262758" y="2633974"/>
                <a:ext cx="720000" cy="72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12" name="Image 111">
                <a:extLst>
                  <a:ext uri="{FF2B5EF4-FFF2-40B4-BE49-F238E27FC236}">
                    <a16:creationId xmlns:a16="http://schemas.microsoft.com/office/drawing/2014/main" id="{6A5B490D-606A-9BCA-4A3E-4EB37ACA7C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63558" y="2734774"/>
                <a:ext cx="518400" cy="518400"/>
              </a:xfrm>
              <a:prstGeom prst="rect">
                <a:avLst/>
              </a:prstGeom>
            </p:spPr>
          </p:pic>
        </p:grpSp>
        <p:grpSp>
          <p:nvGrpSpPr>
            <p:cNvPr id="91" name="Groupe 90">
              <a:extLst>
                <a:ext uri="{FF2B5EF4-FFF2-40B4-BE49-F238E27FC236}">
                  <a16:creationId xmlns:a16="http://schemas.microsoft.com/office/drawing/2014/main" id="{15C75E46-C62B-74DC-A63F-6D5D5761CD65}"/>
                </a:ext>
              </a:extLst>
            </p:cNvPr>
            <p:cNvGrpSpPr/>
            <p:nvPr/>
          </p:nvGrpSpPr>
          <p:grpSpPr>
            <a:xfrm>
              <a:off x="1484641" y="5665237"/>
              <a:ext cx="288000" cy="288000"/>
              <a:chOff x="5404964" y="4396133"/>
              <a:chExt cx="1800000" cy="1800000"/>
            </a:xfrm>
          </p:grpSpPr>
          <p:sp>
            <p:nvSpPr>
              <p:cNvPr id="108" name="Ellipse 107">
                <a:extLst>
                  <a:ext uri="{FF2B5EF4-FFF2-40B4-BE49-F238E27FC236}">
                    <a16:creationId xmlns:a16="http://schemas.microsoft.com/office/drawing/2014/main" id="{AF5557D3-5DA1-E71C-432B-A7D85B18A97E}"/>
                  </a:ext>
                </a:extLst>
              </p:cNvPr>
              <p:cNvSpPr/>
              <p:nvPr/>
            </p:nvSpPr>
            <p:spPr>
              <a:xfrm>
                <a:off x="5404964" y="4396133"/>
                <a:ext cx="1800000" cy="1800000"/>
              </a:xfrm>
              <a:prstGeom prst="ellipse">
                <a:avLst/>
              </a:prstGeom>
              <a:solidFill>
                <a:srgbClr val="0051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109" name="Image 108">
                <a:extLst>
                  <a:ext uri="{FF2B5EF4-FFF2-40B4-BE49-F238E27FC236}">
                    <a16:creationId xmlns:a16="http://schemas.microsoft.com/office/drawing/2014/main" id="{29E4B1D6-F9ED-3FCA-34C2-A6EC5B52D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43445" y="4536296"/>
                <a:ext cx="1358232" cy="1440000"/>
              </a:xfrm>
              <a:prstGeom prst="rect">
                <a:avLst/>
              </a:prstGeom>
            </p:spPr>
          </p:pic>
        </p:grpSp>
        <p:grpSp>
          <p:nvGrpSpPr>
            <p:cNvPr id="92" name="Groupe 91">
              <a:extLst>
                <a:ext uri="{FF2B5EF4-FFF2-40B4-BE49-F238E27FC236}">
                  <a16:creationId xmlns:a16="http://schemas.microsoft.com/office/drawing/2014/main" id="{8B8478B6-64C7-1525-AF26-1E3243842FA0}"/>
                </a:ext>
              </a:extLst>
            </p:cNvPr>
            <p:cNvGrpSpPr/>
            <p:nvPr/>
          </p:nvGrpSpPr>
          <p:grpSpPr>
            <a:xfrm>
              <a:off x="1484641" y="5977224"/>
              <a:ext cx="288000" cy="288000"/>
              <a:chOff x="6054233" y="4960569"/>
              <a:chExt cx="1800000" cy="1800000"/>
            </a:xfrm>
          </p:grpSpPr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4A5D6224-4FFF-7E77-DEC8-E908D81B7C55}"/>
                  </a:ext>
                </a:extLst>
              </p:cNvPr>
              <p:cNvSpPr/>
              <p:nvPr/>
            </p:nvSpPr>
            <p:spPr>
              <a:xfrm>
                <a:off x="6054233" y="4960569"/>
                <a:ext cx="1800000" cy="1800000"/>
              </a:xfrm>
              <a:prstGeom prst="ellipse">
                <a:avLst/>
              </a:prstGeom>
              <a:solidFill>
                <a:srgbClr val="0054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b="1"/>
              </a:p>
            </p:txBody>
          </p:sp>
          <p:pic>
            <p:nvPicPr>
              <p:cNvPr id="101" name="Image 100">
                <a:extLst>
                  <a:ext uri="{FF2B5EF4-FFF2-40B4-BE49-F238E27FC236}">
                    <a16:creationId xmlns:a16="http://schemas.microsoft.com/office/drawing/2014/main" id="{D44A1A3D-8AE8-434E-87AC-8E12741D19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298697" y="5322283"/>
                <a:ext cx="1311072" cy="1076572"/>
              </a:xfrm>
              <a:prstGeom prst="rect">
                <a:avLst/>
              </a:prstGeom>
            </p:spPr>
          </p:pic>
        </p:grpSp>
      </p:grpSp>
      <p:pic>
        <p:nvPicPr>
          <p:cNvPr id="115" name="Image 114"/>
          <p:cNvPicPr/>
          <p:nvPr/>
        </p:nvPicPr>
        <p:blipFill>
          <a:blip r:embed="rId22"/>
          <a:stretch>
            <a:fillRect/>
          </a:stretch>
        </p:blipFill>
        <p:spPr>
          <a:xfrm>
            <a:off x="10403718" y="128649"/>
            <a:ext cx="1694815" cy="202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76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fr-FR" dirty="0"/>
                  <a:t>I3D – Chaine fonctionnelle de l’axe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4" name="Titre 3">
                <a:extLst>
                  <a:ext uri="{FF2B5EF4-FFF2-40B4-BE49-F238E27FC236}">
                    <a16:creationId xmlns:a16="http://schemas.microsoft.com/office/drawing/2014/main" id="{E5C1CAA4-BEC8-E034-06F5-82D8ED3BFB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00" t="-2759" b="-3103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B8345992-3C76-2616-3097-82F05E9F5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56322"/>
            <a:ext cx="12192000" cy="4745356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4ADC918F-90C7-E93D-A8FB-8D4CD2DA19A9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722652" y="1245870"/>
            <a:ext cx="987007" cy="182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22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I3D – Chaine fonctionnelle de la tête chauffante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4"/>
            <a:ext cx="1440000" cy="536003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Thermistance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40001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eMOTRONIC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sz="20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Résistance chauffante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57480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Bloc aluminium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Tête d’impression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chaude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Tête d’impression froide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5" name="Image 74">
            <a:extLst>
              <a:ext uri="{FF2B5EF4-FFF2-40B4-BE49-F238E27FC236}">
                <a16:creationId xmlns:a16="http://schemas.microsoft.com/office/drawing/2014/main" id="{C3984323-3DB7-9552-D8F6-CC335C936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02" y="4642941"/>
            <a:ext cx="288000" cy="100660"/>
          </a:xfrm>
          <a:prstGeom prst="rect">
            <a:avLst/>
          </a:prstGeom>
        </p:spPr>
      </p:pic>
      <p:grpSp>
        <p:nvGrpSpPr>
          <p:cNvPr id="79" name="Groupe 78">
            <a:extLst>
              <a:ext uri="{FF2B5EF4-FFF2-40B4-BE49-F238E27FC236}">
                <a16:creationId xmlns:a16="http://schemas.microsoft.com/office/drawing/2014/main" id="{E5E8BA72-62F0-623B-BB03-9C97E1215258}"/>
              </a:ext>
            </a:extLst>
          </p:cNvPr>
          <p:cNvGrpSpPr/>
          <p:nvPr/>
        </p:nvGrpSpPr>
        <p:grpSpPr>
          <a:xfrm rot="5400000">
            <a:off x="7557744" y="1266359"/>
            <a:ext cx="540000" cy="540000"/>
            <a:chOff x="8494276" y="748802"/>
            <a:chExt cx="1800000" cy="1800000"/>
          </a:xfrm>
        </p:grpSpPr>
        <p:sp>
          <p:nvSpPr>
            <p:cNvPr id="80" name="Ellipse 79">
              <a:extLst>
                <a:ext uri="{FF2B5EF4-FFF2-40B4-BE49-F238E27FC236}">
                  <a16:creationId xmlns:a16="http://schemas.microsoft.com/office/drawing/2014/main" id="{8797782F-D293-857F-9535-3AEEA223291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3C056DE1-E9CB-4E8C-3E56-45F4E72ED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6954225" cy="458305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>
              <a:lnSpc>
                <a:spcPct val="150000"/>
              </a:lnSpc>
            </a:pPr>
            <a:r>
              <a:rPr lang="fr-FR" sz="1400" dirty="0">
                <a:solidFill>
                  <a:srgbClr val="00547F"/>
                </a:solidFill>
              </a:rPr>
              <a:t>La thermistance permet d’assurer la régulation en température de la buse.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4230625" y="3701815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C15EA9-4198-B8DB-57C0-6420E633048A}"/>
              </a:ext>
            </a:extLst>
          </p:cNvPr>
          <p:cNvGrpSpPr/>
          <p:nvPr/>
        </p:nvGrpSpPr>
        <p:grpSpPr>
          <a:xfrm>
            <a:off x="1596905" y="1770769"/>
            <a:ext cx="360000" cy="360000"/>
            <a:chOff x="2661375" y="133118"/>
            <a:chExt cx="720000" cy="72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53B975CA-E54E-5439-8DF8-5442D2D5A07F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4AFF08F4-9A3F-379B-CD37-F985E5579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F9B3D931-CBC7-898B-6B71-7D90A7C401F3}"/>
              </a:ext>
            </a:extLst>
          </p:cNvPr>
          <p:cNvGrpSpPr/>
          <p:nvPr/>
        </p:nvGrpSpPr>
        <p:grpSpPr>
          <a:xfrm>
            <a:off x="5916000" y="3726883"/>
            <a:ext cx="360000" cy="360000"/>
            <a:chOff x="10288921" y="4962102"/>
            <a:chExt cx="1800000" cy="1800000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8E53805-9DF8-5BF6-6CF5-D053CEE86D2B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5144BCC3-5BCE-084B-31A4-3A8EABEBF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2746A10-06E0-18F6-D798-E5BC7D6AD5C8}"/>
              </a:ext>
            </a:extLst>
          </p:cNvPr>
          <p:cNvGrpSpPr/>
          <p:nvPr/>
        </p:nvGrpSpPr>
        <p:grpSpPr>
          <a:xfrm>
            <a:off x="8081703" y="4365490"/>
            <a:ext cx="288000" cy="288000"/>
            <a:chOff x="2661375" y="133118"/>
            <a:chExt cx="720000" cy="72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C7478A4-4970-1DA6-C997-09D1B55018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6E57C66C-0DED-F402-B8A0-B5053FD9E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D16C93A5-CA91-D497-642B-B8498520FA2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098537" y="3223934"/>
            <a:ext cx="163132" cy="336286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647385B-A0EE-BA81-AD81-EEACDDA2DFD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89737" y="3217594"/>
            <a:ext cx="163132" cy="336286"/>
          </a:xfrm>
          <a:prstGeom prst="rect">
            <a:avLst/>
          </a:prstGeom>
        </p:spPr>
      </p:pic>
      <p:grpSp>
        <p:nvGrpSpPr>
          <p:cNvPr id="66" name="Groupe 65">
            <a:extLst>
              <a:ext uri="{FF2B5EF4-FFF2-40B4-BE49-F238E27FC236}">
                <a16:creationId xmlns:a16="http://schemas.microsoft.com/office/drawing/2014/main" id="{795310B0-31AE-7004-0D4E-EA3F185CB336}"/>
              </a:ext>
            </a:extLst>
          </p:cNvPr>
          <p:cNvGrpSpPr/>
          <p:nvPr/>
        </p:nvGrpSpPr>
        <p:grpSpPr>
          <a:xfrm>
            <a:off x="607138" y="4990346"/>
            <a:ext cx="288000" cy="288000"/>
            <a:chOff x="2661375" y="133118"/>
            <a:chExt cx="720000" cy="72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6BB02F96-5624-EA0E-3E22-E9CC1CDD77D0}"/>
                </a:ext>
              </a:extLst>
            </p:cNvPr>
            <p:cNvSpPr/>
            <p:nvPr/>
          </p:nvSpPr>
          <p:spPr>
            <a:xfrm>
              <a:off x="2661375" y="133118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816A5883-1569-0957-EDCC-51E4B11AD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881875" y="205118"/>
              <a:ext cx="279001" cy="576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/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24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𝓟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rgbClr val="FFB25A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𝒆𝒍𝒆𝒄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5863B0B5-2860-F64C-0067-FC8D4998B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842" y="3600513"/>
                <a:ext cx="1161960" cy="461665"/>
              </a:xfrm>
              <a:prstGeom prst="rect">
                <a:avLst/>
              </a:prstGeom>
              <a:blipFill>
                <a:blip r:embed="rId16"/>
                <a:stretch>
                  <a:fillRect t="-1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B36E0AD-017E-725C-19A6-24C8AF9C3865}"/>
              </a:ext>
            </a:extLst>
          </p:cNvPr>
          <p:cNvCxnSpPr>
            <a:stCxn id="19" idx="2"/>
            <a:endCxn id="3" idx="2"/>
          </p:cNvCxnSpPr>
          <p:nvPr/>
        </p:nvCxnSpPr>
        <p:spPr>
          <a:xfrm rot="5400000" flipH="1">
            <a:off x="3610919" y="-63244"/>
            <a:ext cx="2607218" cy="6635245"/>
          </a:xfrm>
          <a:prstGeom prst="bentConnector4">
            <a:avLst>
              <a:gd name="adj1" fmla="val -8768"/>
              <a:gd name="adj2" fmla="val 118757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age 75"/>
          <p:cNvPicPr/>
          <p:nvPr/>
        </p:nvPicPr>
        <p:blipFill>
          <a:blip r:embed="rId17"/>
          <a:stretch>
            <a:fillRect/>
          </a:stretch>
        </p:blipFill>
        <p:spPr>
          <a:xfrm>
            <a:off x="10763033" y="126588"/>
            <a:ext cx="1231114" cy="227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965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312516"/>
              <a:ext cx="19552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Axe optique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0702146" y="3468253"/>
            <a:ext cx="252000" cy="252000"/>
            <a:chOff x="7467428" y="2677562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613513" y="4433721"/>
            <a:ext cx="216000" cy="216000"/>
            <a:chOff x="5404964" y="439613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19"/>
            <a:ext cx="0" cy="297991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523916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727133" y="4641307"/>
            <a:ext cx="0" cy="242423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23" y="4775512"/>
            <a:ext cx="252000" cy="88078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24" y="3260464"/>
            <a:ext cx="252000" cy="88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5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6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 94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pic>
        <p:nvPicPr>
          <p:cNvPr id="98" name="Image 97"/>
          <p:cNvPicPr/>
          <p:nvPr/>
        </p:nvPicPr>
        <p:blipFill>
          <a:blip r:embed="rId17"/>
          <a:stretch>
            <a:fillRect/>
          </a:stretch>
        </p:blipFill>
        <p:spPr>
          <a:xfrm>
            <a:off x="11086641" y="92184"/>
            <a:ext cx="854710" cy="1039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730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de Rotation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  <p:pic>
        <p:nvPicPr>
          <p:cNvPr id="103" name="Image 10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71" y="50189"/>
            <a:ext cx="1701165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3BECF8F0-470B-64AF-F87B-2E2F76E95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16675"/>
            <a:ext cx="12192000" cy="36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Bras Beta – Axe de translation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  <p:pic>
        <p:nvPicPr>
          <p:cNvPr id="95" name="Image 9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371" y="50189"/>
            <a:ext cx="1701165" cy="136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BAE861D4-68DD-CA63-3570-1C900B96B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0055"/>
            <a:ext cx="12192000" cy="371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11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B5EB54-500B-937F-F396-1BE4E775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Cheville NAO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0F83B8C-07C0-FD7D-AAEB-BFA5C65B2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44082EB-7DD4-5F30-8C37-BAC1AA0584A0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Capteur MRE (Sortie moteur et sortie réducteur)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Résistance Shunt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21F5227-DCD4-61A6-D671-1F74A984D7ED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B05B436F-180A-BCCB-3A7D-99DD11732CE0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DSPic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241944E-BD94-4E47-EB87-C7FA462341DA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7BBFDAC-8CFD-EED0-FBE7-C38B69FAC1B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Tranceiver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Liaison USB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8921265-510A-DD9B-2B39-2952E200455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15F1F49-5306-67F6-2F07-2C081CB4E16B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A563462-65BF-029D-787C-AB65CC01C483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EE00F091-664F-2AA2-0A36-53C44FBDE220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72500E-FC36-E5A9-76C1-95B59F6F990F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E8E4FC-54D3-742E-E43F-E89FF5D3F330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743233A-6594-B2C8-9B74-FD86638D12F8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2C372FB-BBD5-897C-5AD6-80DF1C48DD3A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simple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A0B6CFC9-7F34-1B78-E290-26F9CEC59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4D6833D-96F9-B7C2-46A3-21C7969625BF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640E5456-7D4A-5375-F9BF-30166371CAB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8C423284-2892-026F-E6B7-5FA0BCB54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A71FDD1-D6D7-7E15-BFB2-4439832F86D2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DBD2159E-81B3-EAFE-28C9-94D17D190AE8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BA5AE97-6DD3-E6EB-9291-04F3C5A13325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DCE4F703-6BF3-A34E-7B50-12279FE3F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CA6150B6-A9A3-6AF6-95D0-FDEF4B59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AE85491-7E7B-D0BF-A6E6-B4C4BD1BA4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5A5C8A11-56BB-F380-C912-4CE920DC321A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7EE3B49D-D89C-EA85-2C1F-1C8006C9B8C3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F24D7F17-4A07-C513-8DF1-D01D94F9A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F8B0ED4-A96F-2FEF-196F-47C9D10E96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4FB293C-4139-B96C-AF2D-526EDED5C748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F9329369-CD25-E03D-6A56-82C11DFA7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8D36B4-659F-E5A2-65AB-78BDF45CD8F0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3D261E25-7926-3C55-AF1F-712704795ED7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E90A6CE1-E2E4-D0D8-3C13-33075D9E1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681343BF-8CBA-0CD8-3ADB-159C9D36975F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F7C67972-7CE5-B093-CB4D-69EB32562953}"/>
              </a:ext>
            </a:extLst>
          </p:cNvPr>
          <p:cNvGrpSpPr/>
          <p:nvPr/>
        </p:nvGrpSpPr>
        <p:grpSpPr>
          <a:xfrm>
            <a:off x="7737744" y="3845486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CDA67957-DC53-11C9-AE8A-B98CBD66B708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A8CF4441-7C37-0B8A-5308-E12E0C27B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E21B00BA-FF58-FBAF-F808-BBEC8728AD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542D9C4D-A51A-6EF1-067E-F4C3BC106B0C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BAAD46D5-290E-E362-62AA-F5467A77C6DA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7850514A-3123-E97A-A3A6-699DB9F948D4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526C568D-C747-DC71-F89C-4BC3B1E1B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376AB47-315D-1AF8-2429-5B581E2A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9290421B-386A-5029-E88D-F878A756EBB0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tangage (ou Roulis)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9338CFA-F33C-AFEE-B5E8-0593B3F0BCB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ACEAD4A0-8D43-20EC-9937-CA46BA390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9D927620-08C8-C8F6-50E2-CA02EF4308D2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C4564CA-2C25-6E66-B35D-2199D87C524A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8F9E735-7334-79A1-152C-A06C25D6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2FD7FCE7-47D9-1845-314D-ADF7DAEC3E7F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Image 59">
            <a:extLst>
              <a:ext uri="{FF2B5EF4-FFF2-40B4-BE49-F238E27FC236}">
                <a16:creationId xmlns:a16="http://schemas.microsoft.com/office/drawing/2014/main" id="{637342EB-51E4-871A-9A96-759293685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4880" y="4119120"/>
            <a:ext cx="288000" cy="10066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ADAA1622-73F0-0A77-4D13-CB44FFA21C61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1ED295D5-80AA-B59D-25B2-D7CE7F29565E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0FAF4EC4-491E-FDD2-DFD7-1930A7EC84BA}"/>
                </a:ext>
              </a:extLst>
            </p:cNvPr>
            <p:cNvSpPr txBox="1"/>
            <p:nvPr/>
          </p:nvSpPr>
          <p:spPr>
            <a:xfrm rot="16200000">
              <a:off x="8798744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en mouvement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E04EA3E1-B14C-AEDA-A49E-A0B9DB8FE1BA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AC5A95FF-C1D7-EFEC-70A3-74BD08513FD0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77E902AB-98E8-5A96-2662-CD9A7AACDDEC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Cheville à l’arrêt</a:t>
              </a:r>
            </a:p>
          </p:txBody>
        </p:sp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3F830D9D-ACED-0430-C238-2C558F702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/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207A7AC4-9F41-8B81-8BF5-38C485B52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899116"/>
                <a:ext cx="1161960" cy="276999"/>
              </a:xfrm>
              <a:prstGeom prst="rect">
                <a:avLst/>
              </a:prstGeom>
              <a:blipFill>
                <a:blip r:embed="rId14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/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18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F7B4421C-B704-6FDA-7E2A-04EEF163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619" y="3709151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t="-2174" b="-130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e 88">
            <a:extLst>
              <a:ext uri="{FF2B5EF4-FFF2-40B4-BE49-F238E27FC236}">
                <a16:creationId xmlns:a16="http://schemas.microsoft.com/office/drawing/2014/main" id="{BB660CAD-ED70-B9C9-8FF0-2E5C66345286}"/>
              </a:ext>
            </a:extLst>
          </p:cNvPr>
          <p:cNvGrpSpPr/>
          <p:nvPr/>
        </p:nvGrpSpPr>
        <p:grpSpPr>
          <a:xfrm>
            <a:off x="1328814" y="1885069"/>
            <a:ext cx="360000" cy="360000"/>
            <a:chOff x="8612196" y="3801520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6078C8F5-7ACE-8637-1D41-26519F5E7D56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9703E254-5B90-E298-A77F-E0AC1FF0DB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E2DE54F0-C5B3-00E2-A8E8-498200B8B03B}"/>
              </a:ext>
            </a:extLst>
          </p:cNvPr>
          <p:cNvGrpSpPr/>
          <p:nvPr/>
        </p:nvGrpSpPr>
        <p:grpSpPr>
          <a:xfrm>
            <a:off x="6691216" y="4013282"/>
            <a:ext cx="288000" cy="288000"/>
            <a:chOff x="8612196" y="3801520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87E03D0C-8256-769B-7EC4-D18CCAE5DE3B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62B981E2-C81C-4EC7-5E4B-967F4D27B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C2F6975E-9F15-0D91-F690-EBC22E469E17}"/>
              </a:ext>
            </a:extLst>
          </p:cNvPr>
          <p:cNvGrpSpPr/>
          <p:nvPr/>
        </p:nvGrpSpPr>
        <p:grpSpPr>
          <a:xfrm>
            <a:off x="8844166" y="3971487"/>
            <a:ext cx="252000" cy="252000"/>
            <a:chOff x="8612196" y="3801520"/>
            <a:chExt cx="1800000" cy="1800000"/>
          </a:xfrm>
        </p:grpSpPr>
        <p:sp>
          <p:nvSpPr>
            <p:cNvPr id="102" name="Ellipse 101">
              <a:extLst>
                <a:ext uri="{FF2B5EF4-FFF2-40B4-BE49-F238E27FC236}">
                  <a16:creationId xmlns:a16="http://schemas.microsoft.com/office/drawing/2014/main" id="{8C8508C8-CDDE-7E8A-9DC2-97369A7B04C1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03" name="Image 102">
              <a:extLst>
                <a:ext uri="{FF2B5EF4-FFF2-40B4-BE49-F238E27FC236}">
                  <a16:creationId xmlns:a16="http://schemas.microsoft.com/office/drawing/2014/main" id="{C8DF7A1A-E80D-F5D0-41E9-02AF3543E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pic>
        <p:nvPicPr>
          <p:cNvPr id="104" name="Image 103">
            <a:extLst>
              <a:ext uri="{FF2B5EF4-FFF2-40B4-BE49-F238E27FC236}">
                <a16:creationId xmlns:a16="http://schemas.microsoft.com/office/drawing/2014/main" id="{62BE0285-C5D4-7B4C-F4AA-0947BBE93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365" y="4057009"/>
            <a:ext cx="288000" cy="10066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8F6A3CCA-43D5-D2F9-3F12-8ACD67DE8F4F}"/>
              </a:ext>
            </a:extLst>
          </p:cNvPr>
          <p:cNvGrpSpPr/>
          <p:nvPr/>
        </p:nvGrpSpPr>
        <p:grpSpPr>
          <a:xfrm flipH="1">
            <a:off x="1790117" y="1919553"/>
            <a:ext cx="360000" cy="360000"/>
            <a:chOff x="6054233" y="4960569"/>
            <a:chExt cx="1800000" cy="1800000"/>
          </a:xfrm>
        </p:grpSpPr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3AAC8449-8A05-A250-2A4A-820BAB3ED174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1391A914-89E8-6132-4628-0EDEF72C8B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890F97B8-DB4C-8E3A-AC73-288AA840CFE4}"/>
              </a:ext>
            </a:extLst>
          </p:cNvPr>
          <p:cNvGrpSpPr/>
          <p:nvPr/>
        </p:nvGrpSpPr>
        <p:grpSpPr>
          <a:xfrm rot="5400000">
            <a:off x="7557744" y="1380659"/>
            <a:ext cx="540000" cy="540000"/>
            <a:chOff x="8494276" y="748802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2B5B16F8-7858-4A08-7377-BDE7A71EC701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BFEDD504-77FA-288C-AC07-7256FF03D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57" name="Image 56">
            <a:extLst>
              <a:ext uri="{FF2B5EF4-FFF2-40B4-BE49-F238E27FC236}">
                <a16:creationId xmlns:a16="http://schemas.microsoft.com/office/drawing/2014/main" id="{7D6DDD32-7148-EDDF-EAB8-9017D426E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293" y="4097486"/>
            <a:ext cx="288000" cy="10066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DDC21378-86DE-32EA-22C3-4F4A4AA89685}"/>
              </a:ext>
            </a:extLst>
          </p:cNvPr>
          <p:cNvGrpSpPr/>
          <p:nvPr/>
        </p:nvGrpSpPr>
        <p:grpSpPr>
          <a:xfrm flipH="1">
            <a:off x="4502938" y="4010490"/>
            <a:ext cx="288000" cy="288000"/>
            <a:chOff x="6054233" y="4960569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9354105E-53B5-8F4F-8294-C8727774E110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D91D02AD-3BB7-DDCC-E181-8B300F5E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pic>
        <p:nvPicPr>
          <p:cNvPr id="83" name="Image 82" descr="H:\RessourcesTP\Cheville_NAO\ERM\DTNA11\Pages et Images structure CD\accuei1.jpg"/>
          <p:cNvPicPr/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10456594" y="47675"/>
            <a:ext cx="1730375" cy="166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310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Comax</a:t>
            </a:r>
            <a:endParaRPr lang="fr-FR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pic>
        <p:nvPicPr>
          <p:cNvPr id="102" name="Image 101">
            <a:extLst>
              <a:ext uri="{FF2B5EF4-FFF2-40B4-BE49-F238E27FC236}">
                <a16:creationId xmlns:a16="http://schemas.microsoft.com/office/drawing/2014/main" id="{C0AD7CA5-78A9-F8BC-51AF-B87E6E83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4048" y="56544"/>
            <a:ext cx="1235919" cy="1539834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1498925"/>
            <a:ext cx="11785602" cy="38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78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</a:t>
            </a:r>
            <a:r>
              <a:rPr lang="fr-FR" dirty="0" err="1"/>
              <a:t>Control’X</a:t>
            </a:r>
            <a:endParaRPr lang="fr-FR" dirty="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Détecteurs fin de course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tension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Règle magnétique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Processeur du PC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de commande NI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à découpage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Pont en H 4Q (Variateur ESCON)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Joint de Oldham</a:t>
            </a:r>
          </a:p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Poulie courroie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Chariot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4" y="2722269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Chariot en position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44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276999"/>
              </a:xfrm>
              <a:prstGeom prst="rect">
                <a:avLst/>
              </a:prstGeom>
              <a:blipFill>
                <a:blip r:embed="rId10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e 86">
            <a:extLst>
              <a:ext uri="{FF2B5EF4-FFF2-40B4-BE49-F238E27FC236}">
                <a16:creationId xmlns:a16="http://schemas.microsoft.com/office/drawing/2014/main" id="{E9153400-DF88-441B-1F32-AE824AB4C9D0}"/>
              </a:ext>
            </a:extLst>
          </p:cNvPr>
          <p:cNvGrpSpPr/>
          <p:nvPr/>
        </p:nvGrpSpPr>
        <p:grpSpPr>
          <a:xfrm>
            <a:off x="810280" y="1780222"/>
            <a:ext cx="360000" cy="360000"/>
            <a:chOff x="262758" y="2633974"/>
            <a:chExt cx="720000" cy="72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903AB8DF-F4D2-7C8B-5ECC-CCE645EB9C9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D2C60E2E-75A4-B407-4649-EE5EC044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82791" y="3441988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Les détecteurs de fin de course permettent l’initialisation des codeurs.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incrémental (ou la règle magnétique selon le choix) permet de contrôler la position du chariot. Le capteur de courant peut être utilisé pour une régulation de courant.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les autres capteurs sont à but pédagogique.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40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276999"/>
              </a:xfrm>
              <a:prstGeom prst="rect">
                <a:avLst/>
              </a:prstGeom>
              <a:blipFill>
                <a:blip r:embed="rId1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9A19CA4C-6716-A13D-581A-49247D9C8054}"/>
              </a:ext>
            </a:extLst>
          </p:cNvPr>
          <p:cNvGrpSpPr/>
          <p:nvPr/>
        </p:nvGrpSpPr>
        <p:grpSpPr>
          <a:xfrm>
            <a:off x="1613285" y="1770768"/>
            <a:ext cx="360000" cy="360000"/>
            <a:chOff x="3056845" y="1528414"/>
            <a:chExt cx="3454284" cy="3454284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E64C2532-4B47-B17E-3C77-C817CAE59FF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23F22FB1-C429-397E-B898-D9AF1DF15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2426887" y="2177380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90192F0C-E06B-A7A0-99A2-7C7C5CBAD7E6}"/>
              </a:ext>
            </a:extLst>
          </p:cNvPr>
          <p:cNvGrpSpPr/>
          <p:nvPr/>
        </p:nvGrpSpPr>
        <p:grpSpPr>
          <a:xfrm>
            <a:off x="10675426" y="3370013"/>
            <a:ext cx="288000" cy="288000"/>
            <a:chOff x="8612196" y="3801520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126D4A5-ABA9-E350-05D0-9D7192081282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B2474781-7BE1-7E02-9B96-01C2DA2C0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799383" y="3934954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E2DB5A2-88D8-9BD6-E420-B883EEA8731A}"/>
              </a:ext>
            </a:extLst>
          </p:cNvPr>
          <p:cNvGrpSpPr/>
          <p:nvPr/>
        </p:nvGrpSpPr>
        <p:grpSpPr>
          <a:xfrm>
            <a:off x="6807192" y="4243826"/>
            <a:ext cx="288000" cy="288000"/>
            <a:chOff x="3056845" y="1528414"/>
            <a:chExt cx="3454284" cy="3454284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FBCE808C-DE72-BDAB-20B9-B3F4648DADD5}"/>
                </a:ext>
              </a:extLst>
            </p:cNvPr>
            <p:cNvSpPr/>
            <p:nvPr/>
          </p:nvSpPr>
          <p:spPr>
            <a:xfrm>
              <a:off x="3056845" y="1528414"/>
              <a:ext cx="3454284" cy="3454284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4" name="Image 73">
              <a:extLst>
                <a:ext uri="{FF2B5EF4-FFF2-40B4-BE49-F238E27FC236}">
                  <a16:creationId xmlns:a16="http://schemas.microsoft.com/office/drawing/2014/main" id="{4DDD7701-B36E-5122-2296-250A5932B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27958" y="2056096"/>
              <a:ext cx="2912058" cy="239892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2443733" y="2577720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0679278" y="3696059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BE6A74D9-C192-5A17-F5FE-88BC5C4327DA}"/>
              </a:ext>
            </a:extLst>
          </p:cNvPr>
          <p:cNvGrpSpPr/>
          <p:nvPr/>
        </p:nvGrpSpPr>
        <p:grpSpPr>
          <a:xfrm>
            <a:off x="8038574" y="3730141"/>
            <a:ext cx="360000" cy="360000"/>
            <a:chOff x="7534505" y="2636912"/>
            <a:chExt cx="1800000" cy="1800000"/>
          </a:xfrm>
        </p:grpSpPr>
        <p:sp>
          <p:nvSpPr>
            <p:cNvPr id="142" name="Ellipse 141">
              <a:extLst>
                <a:ext uri="{FF2B5EF4-FFF2-40B4-BE49-F238E27FC236}">
                  <a16:creationId xmlns:a16="http://schemas.microsoft.com/office/drawing/2014/main" id="{66699E75-99C4-8197-BA1A-E52C8118131B}"/>
                </a:ext>
              </a:extLst>
            </p:cNvPr>
            <p:cNvSpPr/>
            <p:nvPr/>
          </p:nvSpPr>
          <p:spPr>
            <a:xfrm>
              <a:off x="7534505" y="263691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3" name="Image 142">
              <a:extLst>
                <a:ext uri="{FF2B5EF4-FFF2-40B4-BE49-F238E27FC236}">
                  <a16:creationId xmlns:a16="http://schemas.microsoft.com/office/drawing/2014/main" id="{4849A5C3-1A54-AD62-A58A-3C5A67A72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7630919" y="3092160"/>
              <a:ext cx="1607172" cy="889504"/>
            </a:xfrm>
            <a:prstGeom prst="rect">
              <a:avLst/>
            </a:prstGeom>
          </p:spPr>
        </p:pic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F42FC7BB-0D90-60BC-4620-E57EB1B5005E}"/>
              </a:ext>
            </a:extLst>
          </p:cNvPr>
          <p:cNvGrpSpPr/>
          <p:nvPr/>
        </p:nvGrpSpPr>
        <p:grpSpPr>
          <a:xfrm>
            <a:off x="8572631" y="3750151"/>
            <a:ext cx="360000" cy="360000"/>
            <a:chOff x="5537408" y="1765068"/>
            <a:chExt cx="1800000" cy="1800000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007B21D5-7097-F0FF-F65C-BD19FFB67165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3AF1F32-6023-D462-64ED-2F325B3B5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pic>
        <p:nvPicPr>
          <p:cNvPr id="106" name="Image 105" descr="SAM_0888-détourée"/>
          <p:cNvPicPr/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0" t="8019" r="4564" b="8962"/>
          <a:stretch/>
        </p:blipFill>
        <p:spPr bwMode="auto">
          <a:xfrm>
            <a:off x="10161097" y="171994"/>
            <a:ext cx="1971040" cy="9226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6669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Chaine fonctionnelle du MaxPID</a:t>
            </a:r>
            <a:br>
              <a:rPr lang="fr-FR" sz="3200" dirty="0"/>
            </a:br>
            <a:r>
              <a:rPr lang="fr-FR" sz="3200" dirty="0"/>
              <a:t>Attention, Différent du </a:t>
            </a:r>
            <a:r>
              <a:rPr lang="fr-FR" sz="3200" dirty="0" err="1"/>
              <a:t>Maxid</a:t>
            </a:r>
            <a:r>
              <a:rPr lang="fr-FR" sz="3200" dirty="0"/>
              <a:t>-E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Tous </a:t>
            </a:r>
            <a:r>
              <a:rPr lang="fr-FR" sz="1400">
                <a:solidFill>
                  <a:srgbClr val="00547F"/>
                </a:solidFill>
              </a:rPr>
              <a:t>les capteurs </a:t>
            </a:r>
            <a:r>
              <a:rPr lang="fr-FR" sz="1400" dirty="0">
                <a:solidFill>
                  <a:srgbClr val="00547F"/>
                </a:solidFill>
              </a:rPr>
              <a:t>sont nécessaires au bon fonctionnement du système.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86" y="1553029"/>
            <a:ext cx="11455228" cy="3751942"/>
          </a:xfrm>
          <a:prstGeom prst="rect">
            <a:avLst/>
          </a:prstGeom>
        </p:spPr>
      </p:pic>
      <p:pic>
        <p:nvPicPr>
          <p:cNvPr id="5" name="Image 4" descr="MAXPID"/>
          <p:cNvPicPr/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7" t="7030"/>
          <a:stretch>
            <a:fillRect/>
          </a:stretch>
        </p:blipFill>
        <p:spPr bwMode="auto">
          <a:xfrm>
            <a:off x="10443845" y="0"/>
            <a:ext cx="159131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82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Moteur à courant continu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3303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105523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Encodeur à effet Hall 2 canaux (48 tops/tour)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Voltmètre/Ampèremètre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3288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1217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Arduino MEGA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3065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1004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Arduino MEGA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0179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</a:t>
            </a:r>
          </a:p>
          <a:p>
            <a:pPr algn="ctr"/>
            <a:r>
              <a:rPr lang="fr-FR" sz="1050" dirty="0">
                <a:solidFill>
                  <a:srgbClr val="FDAD57"/>
                </a:solidFill>
                <a:latin typeface="Arial Nova" panose="020B0504020202020204" pitchFamily="34" charset="0"/>
              </a:rPr>
              <a:t>(Redresseur, Filtre, convertisseur)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3184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229319" y="4003689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</a:p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(Carte de puissance)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3232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0036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3263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398318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Réducteur 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(1:34)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384349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6084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5945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199142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5916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760610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446765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173953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5788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173953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199220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5945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7753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29409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723464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2999093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9634981" y="33147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Arbre réducteur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8911620" y="35884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1810931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5164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0181964" y="3934713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247763"/>
              <a:ext cx="191804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8594947" y="2417284"/>
            <a:ext cx="1971603" cy="882797"/>
            <a:chOff x="9058475" y="2836568"/>
            <a:chExt cx="1566152" cy="577810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5" y="2836568"/>
              <a:ext cx="1384681" cy="14101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Arbre en position angulaire initiale</a:t>
              </a:r>
            </a:p>
          </p:txBody>
        </p:sp>
      </p:grpSp>
      <p:pic>
        <p:nvPicPr>
          <p:cNvPr id="63" name="Image 62">
            <a:extLst>
              <a:ext uri="{FF2B5EF4-FFF2-40B4-BE49-F238E27FC236}">
                <a16:creationId xmlns:a16="http://schemas.microsoft.com/office/drawing/2014/main" id="{8DAAFC9A-79A3-4B2C-A73E-32BE33F62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45" y="1536359"/>
            <a:ext cx="434918" cy="152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3784816"/>
                <a:ext cx="1161960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1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611652"/>
                <a:ext cx="1161960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1216851" y="1780222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61781" y="4858776"/>
            <a:ext cx="8528438" cy="1018492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Le codeur est indispensable pour réaliser l’asservissement en position du moteur. </a:t>
            </a:r>
          </a:p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Il n’y a pas forcément de réducteur ou de codeur sur un MCC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711688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7,5 V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639956"/>
                <a:ext cx="1161960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2017649" y="1767756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EF7F7D8-2F1F-EFB2-7B01-FE36DBE37CAC}"/>
              </a:ext>
            </a:extLst>
          </p:cNvPr>
          <p:cNvGrpSpPr/>
          <p:nvPr/>
        </p:nvGrpSpPr>
        <p:grpSpPr>
          <a:xfrm>
            <a:off x="1531686" y="1762048"/>
            <a:ext cx="360000" cy="360000"/>
            <a:chOff x="8612196" y="3801520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592B6240-4C9F-EF53-43C9-2EF4042F1297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9B612B94-26B1-6868-1365-E552161EF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35931AB4-0EF3-CC11-6A37-25E736DC8855}"/>
              </a:ext>
            </a:extLst>
          </p:cNvPr>
          <p:cNvGrpSpPr/>
          <p:nvPr/>
        </p:nvGrpSpPr>
        <p:grpSpPr>
          <a:xfrm>
            <a:off x="2430172" y="1780222"/>
            <a:ext cx="360000" cy="360000"/>
            <a:chOff x="7698044" y="3453428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662F5EF4-F0F0-CACE-D022-BD474B949765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207B4028-D127-40B0-9A2E-251E6B641A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4569414" y="3996930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F437ECE9-9E2D-BFC7-A0DF-EF636FA1ABBB}"/>
              </a:ext>
            </a:extLst>
          </p:cNvPr>
          <p:cNvGrpSpPr/>
          <p:nvPr/>
        </p:nvGrpSpPr>
        <p:grpSpPr>
          <a:xfrm>
            <a:off x="4569414" y="4316881"/>
            <a:ext cx="288000" cy="288000"/>
            <a:chOff x="7698044" y="3453428"/>
            <a:chExt cx="1800000" cy="1800000"/>
          </a:xfrm>
        </p:grpSpPr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E6CC4587-1D7D-076B-B029-3A21569085CF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41791507-689A-EC44-DCDE-0324A105C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7528615" y="3732095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6" name="Image 55">
            <a:extLst>
              <a:ext uri="{FF2B5EF4-FFF2-40B4-BE49-F238E27FC236}">
                <a16:creationId xmlns:a16="http://schemas.microsoft.com/office/drawing/2014/main" id="{D4576F57-5AAB-FD75-0B39-CF56E4A144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8660" y="3217205"/>
            <a:ext cx="360000" cy="36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/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6D25FEB6-8D32-0047-ABCC-BC9DE89AF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732" y="3969305"/>
                <a:ext cx="1601173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Connecteur : en angle 74">
            <a:extLst>
              <a:ext uri="{FF2B5EF4-FFF2-40B4-BE49-F238E27FC236}">
                <a16:creationId xmlns:a16="http://schemas.microsoft.com/office/drawing/2014/main" id="{9A176452-8264-FDB3-BCB6-A57D3DD6A811}"/>
              </a:ext>
            </a:extLst>
          </p:cNvPr>
          <p:cNvCxnSpPr>
            <a:cxnSpLocks/>
            <a:stCxn id="43" idx="2"/>
            <a:endCxn id="6" idx="1"/>
          </p:cNvCxnSpPr>
          <p:nvPr/>
        </p:nvCxnSpPr>
        <p:spPr>
          <a:xfrm rot="5400000" flipH="1">
            <a:off x="3135586" y="-478302"/>
            <a:ext cx="1958842" cy="6116203"/>
          </a:xfrm>
          <a:prstGeom prst="bentConnector4">
            <a:avLst>
              <a:gd name="adj1" fmla="val -56683"/>
              <a:gd name="adj2" fmla="val 103738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6939108" y="362699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/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fr-FR" sz="11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fr-F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D9833143-E31B-E5B9-1329-DE97200F5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5959" y="3675960"/>
                <a:ext cx="1601173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435804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686</Words>
  <Application>Microsoft Office PowerPoint</Application>
  <PresentationFormat>Grand écran</PresentationFormat>
  <Paragraphs>211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 Nova</vt:lpstr>
      <vt:lpstr>Calibri</vt:lpstr>
      <vt:lpstr>Calibri Light</vt:lpstr>
      <vt:lpstr>Cambria Math</vt:lpstr>
      <vt:lpstr>Rétrospective</vt:lpstr>
      <vt:lpstr>BGR – Axe boule</vt:lpstr>
      <vt:lpstr>BGR – Axe optique</vt:lpstr>
      <vt:lpstr>Bras Beta – Axe de Rotation</vt:lpstr>
      <vt:lpstr>Bras Beta – Axe de translation</vt:lpstr>
      <vt:lpstr>Cheville NAO</vt:lpstr>
      <vt:lpstr>Comax</vt:lpstr>
      <vt:lpstr>Chaine fonctionnelle du Control’X</vt:lpstr>
      <vt:lpstr>Chaine fonctionnelle du MaxPID Attention, Différent du Maxid-E</vt:lpstr>
      <vt:lpstr>Chaine fonctionnelle du Moteur à courant continu</vt:lpstr>
      <vt:lpstr>Robot à câbles RC4</vt:lpstr>
      <vt:lpstr>I3D – Chaine fonctionnelle de l’axe Z_γ</vt:lpstr>
      <vt:lpstr>I3D – Chaine fonctionnelle de la tête chauffante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43</cp:revision>
  <cp:lastPrinted>2024-06-04T20:32:53Z</cp:lastPrinted>
  <dcterms:created xsi:type="dcterms:W3CDTF">2023-03-22T10:05:05Z</dcterms:created>
  <dcterms:modified xsi:type="dcterms:W3CDTF">2024-06-04T20:34:23Z</dcterms:modified>
</cp:coreProperties>
</file>