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78" r:id="rId5"/>
    <p:sldId id="269" r:id="rId6"/>
    <p:sldId id="266" r:id="rId7"/>
    <p:sldId id="267" r:id="rId8"/>
    <p:sldId id="270" r:id="rId9"/>
    <p:sldId id="271" r:id="rId10"/>
    <p:sldId id="272" r:id="rId11"/>
    <p:sldId id="273" r:id="rId12"/>
    <p:sldId id="277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20/09/2024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CC137-1122-D560-0D68-557CE5B0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FB85A4B-A498-835F-4375-7B2F278E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EEEFA-28F7-960D-F17B-89AA7E3A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8448D07-BF2E-C9B4-FD0C-0FF089A21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630" y="982663"/>
            <a:ext cx="7666740" cy="5253037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3505E62-4383-0CEB-D2A4-850C12C6AAA0}"/>
              </a:ext>
            </a:extLst>
          </p:cNvPr>
          <p:cNvCxnSpPr/>
          <p:nvPr/>
        </p:nvCxnSpPr>
        <p:spPr>
          <a:xfrm>
            <a:off x="7669530" y="2651760"/>
            <a:ext cx="0" cy="322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8B48BCA-2B40-5C22-CE98-FCA67557CFE5}"/>
              </a:ext>
            </a:extLst>
          </p:cNvPr>
          <p:cNvCxnSpPr>
            <a:cxnSpLocks/>
          </p:cNvCxnSpPr>
          <p:nvPr/>
        </p:nvCxnSpPr>
        <p:spPr>
          <a:xfrm>
            <a:off x="2366010" y="2651760"/>
            <a:ext cx="77647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70B4578-1D1C-477D-9619-ABB4E8C0C098}"/>
              </a:ext>
            </a:extLst>
          </p:cNvPr>
          <p:cNvCxnSpPr>
            <a:cxnSpLocks/>
          </p:cNvCxnSpPr>
          <p:nvPr/>
        </p:nvCxnSpPr>
        <p:spPr>
          <a:xfrm>
            <a:off x="9067800" y="2078730"/>
            <a:ext cx="0" cy="3783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7E93BEE-0ED4-FA0C-0DE6-59A10A8532B8}"/>
              </a:ext>
            </a:extLst>
          </p:cNvPr>
          <p:cNvCxnSpPr>
            <a:cxnSpLocks/>
          </p:cNvCxnSpPr>
          <p:nvPr/>
        </p:nvCxnSpPr>
        <p:spPr>
          <a:xfrm>
            <a:off x="2262630" y="2078730"/>
            <a:ext cx="806958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3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21BF26-995C-FC8E-33FA-381DB9E1A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04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Modélisation de connaissance du moteur à courant continu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67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6E949-891B-D2C7-A2ED-2FC1D841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𝑅𝑓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En négligeant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fr-FR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𝐽𝑅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021BF26-995C-FC8E-33FA-381DB9E1A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6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FEB72-2BF6-B3A2-A6C0-79491962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CEFE47-1235-D6F3-4E19-CCF7C9D3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18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D1A15-37C8-9733-A118-6FD57162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FFAC1-0CEA-8EE5-074B-FC0B1434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37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57" y="3630979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CDCE430-8170-2CE6-4A26-C936D08494C1}"/>
              </a:ext>
            </a:extLst>
          </p:cNvPr>
          <p:cNvCxnSpPr>
            <a:cxnSpLocks/>
          </p:cNvCxnSpPr>
          <p:nvPr/>
        </p:nvCxnSpPr>
        <p:spPr>
          <a:xfrm flipV="1">
            <a:off x="344679" y="359956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9F70887-3D42-3E84-4AFF-0CF8A5AD2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169808"/>
              </p:ext>
            </p:extLst>
          </p:nvPr>
        </p:nvGraphicFramePr>
        <p:xfrm>
          <a:off x="9213532" y="1012526"/>
          <a:ext cx="29110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515">
                  <a:extLst>
                    <a:ext uri="{9D8B030D-6E8A-4147-A177-3AD203B41FA5}">
                      <a16:colId xmlns:a16="http://schemas.microsoft.com/office/drawing/2014/main" val="1976441781"/>
                    </a:ext>
                  </a:extLst>
                </a:gridCol>
                <a:gridCol w="1455515">
                  <a:extLst>
                    <a:ext uri="{9D8B030D-6E8A-4147-A177-3AD203B41FA5}">
                      <a16:colId xmlns:a16="http://schemas.microsoft.com/office/drawing/2014/main" val="1365729874"/>
                    </a:ext>
                  </a:extLst>
                </a:gridCol>
              </a:tblGrid>
              <a:tr h="275858">
                <a:tc>
                  <a:txBody>
                    <a:bodyPr/>
                    <a:lstStyle/>
                    <a:p>
                      <a:r>
                        <a:rPr lang="fr-FR" sz="1400" dirty="0"/>
                        <a:t>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EFFORT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12259"/>
                  </a:ext>
                </a:extLst>
              </a:tr>
              <a:tr h="275858">
                <a:tc>
                  <a:txBody>
                    <a:bodyPr/>
                    <a:lstStyle/>
                    <a:p>
                      <a:r>
                        <a:rPr lang="fr-FR" sz="1400" dirty="0"/>
                        <a:t>Courant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6586"/>
                  </a:ext>
                </a:extLst>
              </a:tr>
              <a:tr h="275858">
                <a:tc>
                  <a:txBody>
                    <a:bodyPr/>
                    <a:lstStyle/>
                    <a:p>
                      <a:r>
                        <a:rPr lang="fr-FR" sz="1400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Couple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26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Mesures en faisant doubler R, L ou J.</a:t>
                </a:r>
              </a:p>
              <a:p>
                <a:r>
                  <a:rPr lang="fr-FR" dirty="0"/>
                  <a:t>Pas de frottement</a:t>
                </a:r>
              </a:p>
              <a:p>
                <a:endParaRPr lang="fr-FR" dirty="0"/>
              </a:p>
              <a:p>
                <a:r>
                  <a:rPr lang="fr-FR" dirty="0"/>
                  <a:t>La hauteur du pic de courant est donnée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Doubler l’inductance a peu d’effet sur la dynamique du système</a:t>
                </a:r>
              </a:p>
              <a:p>
                <a:r>
                  <a:rPr lang="fr-FR" dirty="0"/>
                  <a:t>Doubler l’inertie double le temps de réponse.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C4EBEAF-4BF6-1F19-F2C3-665B3351B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52309" y="3429000"/>
                <a:ext cx="5021895" cy="2806226"/>
              </a:xfrm>
              <a:blipFill>
                <a:blip r:embed="rId2"/>
                <a:stretch>
                  <a:fillRect l="-2306" t="-4130" r="-3034" b="-3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64FFE19A-849D-F259-585B-75797171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146" y="973810"/>
            <a:ext cx="3780000" cy="258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582" y="786403"/>
            <a:ext cx="3490272" cy="23140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5B9322-3BF6-6424-F58E-87A35FFA1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146" y="3645276"/>
            <a:ext cx="3780000" cy="258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9A4FD-C520-F341-0A52-ECB10E5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des grandeurs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EBEAF-4BF6-1F19-F2C3-665B3351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309" y="3040380"/>
            <a:ext cx="5021895" cy="3194846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Mesures en faisant doubler C ou </a:t>
            </a:r>
            <a:r>
              <a:rPr lang="fr-FR" dirty="0" err="1"/>
              <a:t>fv</a:t>
            </a:r>
            <a:r>
              <a:rPr lang="fr-FR" dirty="0"/>
              <a:t>.</a:t>
            </a:r>
          </a:p>
          <a:p>
            <a:pPr marL="1588" indent="0">
              <a:buNone/>
            </a:pPr>
            <a:endParaRPr lang="fr-FR" dirty="0"/>
          </a:p>
          <a:p>
            <a:r>
              <a:rPr lang="fr-FR" dirty="0"/>
              <a:t>C et </a:t>
            </a:r>
            <a:r>
              <a:rPr lang="fr-FR" dirty="0" err="1"/>
              <a:t>fv</a:t>
            </a:r>
            <a:r>
              <a:rPr lang="fr-FR" dirty="0"/>
              <a:t> n’ont (apparemment) pas influence sur la hauteur du pic.</a:t>
            </a:r>
          </a:p>
          <a:p>
            <a:r>
              <a:rPr lang="fr-FR" dirty="0"/>
              <a:t>Si on double C0 la vitesse atteinte est plus faible est le système est plus lent à atteindre la vitesse finale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575235-81DF-E51B-FE19-109A71B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86" y="364269"/>
            <a:ext cx="3490272" cy="23140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4D928D-43D2-F901-4AC1-A8DA4E49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65" y="1025414"/>
            <a:ext cx="3960000" cy="271328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84AAFC7-AFF6-8A00-BB82-6D2766E2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965" y="3521944"/>
            <a:ext cx="3960000" cy="271328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D7418165-4A26-A729-9814-66E7ECE29FF3}"/>
              </a:ext>
            </a:extLst>
          </p:cNvPr>
          <p:cNvGrpSpPr/>
          <p:nvPr/>
        </p:nvGrpSpPr>
        <p:grpSpPr>
          <a:xfrm>
            <a:off x="3060700" y="3881312"/>
            <a:ext cx="2350668" cy="2160563"/>
            <a:chOff x="154004" y="2242685"/>
            <a:chExt cx="1080000" cy="36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ADA135-105C-2C2C-1E64-C25A8D2943AE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81FB5-D513-2E3E-C2E0-4E1E51260D37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2B10BFE-3ADD-8E58-F56F-93BC4F5AF75F}"/>
              </a:ext>
            </a:extLst>
          </p:cNvPr>
          <p:cNvGrpSpPr/>
          <p:nvPr/>
        </p:nvGrpSpPr>
        <p:grpSpPr>
          <a:xfrm>
            <a:off x="3101975" y="4744721"/>
            <a:ext cx="1851024" cy="1297154"/>
            <a:chOff x="154004" y="2242685"/>
            <a:chExt cx="1080000" cy="36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0EBFAC-1418-853D-8084-2984367F2742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2AE915-FAF9-A3D3-BC38-55A8F06B73D8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BE55AC8-248D-1BEB-CA2C-0658C826BEAC}"/>
              </a:ext>
            </a:extLst>
          </p:cNvPr>
          <p:cNvGrpSpPr/>
          <p:nvPr/>
        </p:nvGrpSpPr>
        <p:grpSpPr>
          <a:xfrm>
            <a:off x="3101975" y="4168775"/>
            <a:ext cx="2309393" cy="1873100"/>
            <a:chOff x="154004" y="2242685"/>
            <a:chExt cx="1080000" cy="360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A617B9-46C5-1E14-F34D-34D2F418E087}"/>
                </a:ext>
              </a:extLst>
            </p:cNvPr>
            <p:cNvSpPr/>
            <p:nvPr/>
          </p:nvSpPr>
          <p:spPr>
            <a:xfrm>
              <a:off x="154004" y="2242685"/>
              <a:ext cx="1080000" cy="36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B35A05-D705-1C62-15F6-F53DBCE01E00}"/>
                </a:ext>
              </a:extLst>
            </p:cNvPr>
            <p:cNvSpPr/>
            <p:nvPr/>
          </p:nvSpPr>
          <p:spPr>
            <a:xfrm>
              <a:off x="154004" y="2422685"/>
              <a:ext cx="1080000" cy="34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6281393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514</Words>
  <Application>Microsoft Office PowerPoint</Application>
  <PresentationFormat>Grand écran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Présentation PowerPoint</vt:lpstr>
      <vt:lpstr>Hacheur</vt:lpstr>
      <vt:lpstr>02 Chaîne fonctionnelle</vt:lpstr>
      <vt:lpstr>Chaine fonctionnelle du Moteur à courant continu</vt:lpstr>
      <vt:lpstr>Analyse des grandeurs</vt:lpstr>
      <vt:lpstr>Analyse des grandeurs</vt:lpstr>
      <vt:lpstr>Présentation PowerPoint</vt:lpstr>
      <vt:lpstr>Présentation PowerPoint</vt:lpstr>
      <vt:lpstr>Présentation PowerPoint</vt:lpstr>
      <vt:lpstr>xx Modélisation de connaissance du moteur à courant continu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69</cp:revision>
  <dcterms:created xsi:type="dcterms:W3CDTF">2023-03-22T10:05:05Z</dcterms:created>
  <dcterms:modified xsi:type="dcterms:W3CDTF">2024-09-20T10:10:44Z</dcterms:modified>
</cp:coreProperties>
</file>