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6" r:id="rId4"/>
    <p:sldId id="267" r:id="rId5"/>
    <p:sldId id="268" r:id="rId6"/>
    <p:sldId id="269" r:id="rId7"/>
    <p:sldId id="270" r:id="rId8"/>
    <p:sldId id="258" r:id="rId9"/>
    <p:sldId id="271" r:id="rId10"/>
    <p:sldId id="257" r:id="rId11"/>
    <p:sldId id="26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FFE5E5"/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40" y="5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73569-516B-4EC0-8470-D52F9A8E9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E2A1FE-5C39-422E-B7FB-FFBDEF2B1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936AC-576F-4D03-AD14-588A318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40A60C-F167-4E3F-B5DB-641FB4DB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22A1A3-3D45-41CB-B52E-A1E9707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939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B12BF-2D5C-4002-B084-CF59C559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53B45-03E7-4D5C-AD51-964AFAED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F8468-3DA4-4343-9C8F-57DE6B01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72A17-E3E6-424C-B65B-2460327D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445AC-CD6A-4E2F-A815-69B93A0D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655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44B75-2A13-4FD4-A453-2A0C4AD7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96EABA-71E8-4CE5-9372-92A84D479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ACB92-F010-455D-8F97-499642C1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5E467-075D-4BE7-B47E-CDB91EAA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720BD-7A8A-478E-97F7-DFB9D79B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336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2D046-0E83-4782-A190-EB72D26F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62D3E-CD98-4932-BA96-A773885AF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831CAD-B4A2-4B03-BB79-A8597055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47509C-7D57-4C5B-B54F-539D2A62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22C05F-8824-4884-AB01-A7AB73EB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044B68-5CF5-4CF5-BD0C-2238578D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356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17DAA-8D22-4EC3-8B8C-8AA2C14A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27D2B6-1CAA-4B3F-914B-1A631162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1FE7E-5839-45A9-85EB-FFDF44529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BFE7C6-A7CC-4DE1-85A1-3618292F5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65B755-3E2C-4F90-A6FD-435DB56E3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61BD2B-E017-4B6D-B29F-190B3E59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9EA72F-0FAF-4486-BEE0-9C05CB27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F8C2C1-1D9D-4943-8A47-4E5D469A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674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7B75B-B9A1-4386-A01A-69DDC839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074F11-7F18-405D-9F3B-42CBF625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D3FC9B-DA3D-40A6-B18C-588B40DB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25D15D-5734-479F-9F38-2ACAE8AF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265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1B88A1-9AD1-4985-9FF5-AAADAE89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711007-6A21-4BBF-9F87-4A4FF4FB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EC0798-271D-4A0D-B6E7-AC4DB777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156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95BEF-CDCE-4774-8948-392D72D3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DA8C6-B7F8-4BE2-A765-AEEF8007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4514E5-D602-4D89-B0A6-23B26D0FC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42070B-5AEC-4CA8-A9D9-540360D4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8A0BAE-7CEE-467A-9CE3-03C9C0DF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CE42A7-850B-4772-8C56-FD8F7BD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68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923F8-2D8F-4552-845E-6DD1AA94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80A58E-70AB-470A-B27E-DF92009EF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6F1150-94EC-4A5F-9F6D-C834129E9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8D03C0-F8DE-4D7D-A070-A647B1DC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124A8-5304-49C4-99CA-BFCB2FF5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523C9E-2640-48C5-BB39-155623F9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978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9104E-FC85-4182-B805-DC5F8759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A1D346-0DD3-4185-8E49-4F87277C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37313-C278-4224-84FE-F95F325A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9D1D68-D64C-4AE3-B528-665D6FD5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C9375-447E-469C-AADA-AF7E4BC3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2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76B758-B88C-49D3-9625-7B9716D1C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5CE6B7-CB42-44DB-B984-9B197692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35123-473F-438C-85BB-93EAD321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172DA-1654-4CD8-9342-4B34065E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1CD69D-C2F5-4E55-B631-2477FEFB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77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26/11/2023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E6F96B-C676-41C8-8018-A596FC01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432F70-E4CC-4380-B78D-09563039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7E8A6-157C-44DE-B35E-B40A28CB5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5A56-9FCC-43E3-B6ED-50DB8CA1C8D6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09527-5C95-4A02-9F00-EBFDC9C34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B6C06-02F9-4521-ABF9-996E8939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69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4.png"/><Relationship Id="rId9" Type="http://schemas.openxmlformats.org/officeDocument/2006/relationships/image" Target="../media/image90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14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NULL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15" Type="http://schemas.openxmlformats.org/officeDocument/2006/relationships/image" Target="NULL"/><Relationship Id="rId9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2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40.png"/><Relationship Id="rId5" Type="http://schemas.openxmlformats.org/officeDocument/2006/relationships/image" Target="../media/image31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Barrière </a:t>
            </a:r>
            <a:r>
              <a:rPr lang="fr-FR" sz="6600" dirty="0" err="1"/>
              <a:t>Sympact</a:t>
            </a:r>
            <a:endParaRPr lang="fr-FR" sz="6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96FF1CE-9C2D-463D-86C3-D6503BF7F436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H="1">
            <a:off x="1935708" y="4950140"/>
            <a:ext cx="1065201" cy="91473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</p:spPr>
            <p:txBody>
              <a:bodyPr/>
              <a:lstStyle/>
              <a:p>
                <a:r>
                  <a:rPr lang="fr-FR" b="1" i="1" dirty="0"/>
                  <a:t>Paramétrage géométrique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b="1" i="1" dirty="0"/>
                  <a:t>Bilan des actions mécaniques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1"/>
                <a:r>
                  <a:rPr lang="fr-FR" dirty="0"/>
                  <a:t>Couple moteur </a:t>
                </a:r>
              </a:p>
              <a:p>
                <a:r>
                  <a:rPr lang="fr-FR" b="1" i="1" dirty="0"/>
                  <a:t>Théorème de la résultante statique</a:t>
                </a:r>
              </a:p>
              <a:p>
                <a:pPr lvl="1"/>
                <a:endParaRPr lang="fr-FR" b="1" i="1" dirty="0"/>
              </a:p>
              <a:p>
                <a:pPr lvl="1"/>
                <a:endParaRPr lang="fr-FR" b="1" i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  <a:blipFill>
                <a:blip r:embed="rId2"/>
                <a:stretch>
                  <a:fillRect l="-1623" t="-23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-59733" y="1260433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667425"/>
            <a:ext cx="2370197" cy="1935154"/>
            <a:chOff x="740286" y="3168660"/>
            <a:chExt cx="2370197" cy="1935154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Ellipse 68">
            <a:extLst>
              <a:ext uri="{FF2B5EF4-FFF2-40B4-BE49-F238E27FC236}">
                <a16:creationId xmlns:a16="http://schemas.microsoft.com/office/drawing/2014/main" id="{EC73B7E8-9435-4C9E-9E75-98A4C6CBAF35}"/>
              </a:ext>
            </a:extLst>
          </p:cNvPr>
          <p:cNvSpPr/>
          <p:nvPr/>
        </p:nvSpPr>
        <p:spPr>
          <a:xfrm>
            <a:off x="1902678" y="5672361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690BC6D-74DF-49C4-B2C9-74D33C026CF8}"/>
              </a:ext>
            </a:extLst>
          </p:cNvPr>
          <p:cNvSpPr/>
          <p:nvPr/>
        </p:nvSpPr>
        <p:spPr>
          <a:xfrm>
            <a:off x="2808396" y="4917110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C3225EE-5354-499A-A849-CE5F1E76C3CF}"/>
              </a:ext>
            </a:extLst>
          </p:cNvPr>
          <p:cNvGrpSpPr/>
          <p:nvPr/>
        </p:nvGrpSpPr>
        <p:grpSpPr>
          <a:xfrm>
            <a:off x="1871449" y="5897904"/>
            <a:ext cx="288000" cy="159879"/>
            <a:chOff x="5951539" y="3653979"/>
            <a:chExt cx="288000" cy="159879"/>
          </a:xfrm>
        </p:grpSpPr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337484C-D25E-4A4A-B39E-E6F4DC589306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000810D-1DC3-43D1-B68E-26082971866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9FA3A4DC-FAE2-4C95-AD90-73B3BAAD1D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2" name="Éclair 31">
            <a:extLst>
              <a:ext uri="{FF2B5EF4-FFF2-40B4-BE49-F238E27FC236}">
                <a16:creationId xmlns:a16="http://schemas.microsoft.com/office/drawing/2014/main" id="{3BE1E9CD-C832-E3D3-CA2F-8F95E6F6024E}"/>
              </a:ext>
            </a:extLst>
          </p:cNvPr>
          <p:cNvSpPr/>
          <p:nvPr/>
        </p:nvSpPr>
        <p:spPr>
          <a:xfrm flipH="1">
            <a:off x="3033939" y="4287969"/>
            <a:ext cx="349603" cy="54954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68DBBFE-9D50-8AA2-0C4C-09F5CECA5164}"/>
              </a:ext>
            </a:extLst>
          </p:cNvPr>
          <p:cNvSpPr txBox="1"/>
          <p:nvPr/>
        </p:nvSpPr>
        <p:spPr>
          <a:xfrm>
            <a:off x="3410782" y="4044107"/>
            <a:ext cx="7350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Pesanteur</a:t>
            </a:r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25AEAD33-5764-EBE6-120B-C219DCD3C4AF}"/>
              </a:ext>
            </a:extLst>
          </p:cNvPr>
          <p:cNvSpPr/>
          <p:nvPr/>
        </p:nvSpPr>
        <p:spPr>
          <a:xfrm rot="2700000" flipH="1">
            <a:off x="2320032" y="5661176"/>
            <a:ext cx="245809" cy="247912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D9DB9FD-1FAF-B507-8F96-D857CC5E9358}"/>
                  </a:ext>
                </a:extLst>
              </p:cNvPr>
              <p:cNvSpPr txBox="1"/>
              <p:nvPr/>
            </p:nvSpPr>
            <p:spPr>
              <a:xfrm>
                <a:off x="2692337" y="5700078"/>
                <a:ext cx="403124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kumimoji="0" lang="fr-F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D9DB9FD-1FAF-B507-8F96-D857CC5E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337" y="5700078"/>
                <a:ext cx="403124" cy="243015"/>
              </a:xfrm>
              <a:prstGeom prst="rect">
                <a:avLst/>
              </a:prstGeom>
              <a:blipFill>
                <a:blip r:embed="rId12"/>
                <a:stretch>
                  <a:fillRect l="-3030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6794E0-A04E-A948-A25E-169649308248}"/>
                  </a:ext>
                </a:extLst>
              </p:cNvPr>
              <p:cNvSpPr txBox="1"/>
              <p:nvPr/>
            </p:nvSpPr>
            <p:spPr>
              <a:xfrm>
                <a:off x="3000681" y="5273426"/>
                <a:ext cx="318164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fr-FR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6794E0-A04E-A948-A25E-16964930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81" y="5273426"/>
                <a:ext cx="318164" cy="243015"/>
              </a:xfrm>
              <a:prstGeom prst="rect">
                <a:avLst/>
              </a:prstGeom>
              <a:blipFill>
                <a:blip r:embed="rId13"/>
                <a:stretch>
                  <a:fillRect l="-34615" t="-10000" r="-5769" b="-4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50064332-C4A1-1EA1-CC73-B17FBA285A32}"/>
              </a:ext>
            </a:extLst>
          </p:cNvPr>
          <p:cNvSpPr/>
          <p:nvPr/>
        </p:nvSpPr>
        <p:spPr>
          <a:xfrm rot="8100000" flipH="1">
            <a:off x="2736479" y="5275935"/>
            <a:ext cx="245809" cy="247912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84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96FF1CE-9C2D-463D-86C3-D6503BF7F436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H="1">
            <a:off x="1935708" y="4950140"/>
            <a:ext cx="1065201" cy="91473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</p:spPr>
            <p:txBody>
              <a:bodyPr/>
              <a:lstStyle/>
              <a:p>
                <a:r>
                  <a:rPr lang="fr-FR" b="1" i="1" dirty="0"/>
                  <a:t>Paramétrage géométrique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b="1" i="1" dirty="0"/>
                  <a:t>Bilan des actions mécaniques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1"/>
                <a:r>
                  <a:rPr lang="fr-FR" dirty="0"/>
                  <a:t>Couple moteur </a:t>
                </a:r>
              </a:p>
              <a:p>
                <a:r>
                  <a:rPr lang="fr-FR" b="1" i="1" dirty="0"/>
                  <a:t>Théorème de la résultante statique</a:t>
                </a:r>
              </a:p>
              <a:p>
                <a:pPr lvl="1"/>
                <a:endParaRPr lang="fr-FR" b="1" i="1" dirty="0"/>
              </a:p>
              <a:p>
                <a:pPr lvl="1"/>
                <a:endParaRPr lang="fr-FR" b="1" i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  <a:blipFill>
                <a:blip r:embed="rId2"/>
                <a:stretch>
                  <a:fillRect l="-1623" t="-23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-59733" y="1260433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213277"/>
            <a:ext cx="2370197" cy="2389302"/>
            <a:chOff x="740286" y="2714512"/>
            <a:chExt cx="2370197" cy="238930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351BC57-2054-4354-94B5-2B50B98E6510}"/>
                </a:ext>
              </a:extLst>
            </p:cNvPr>
            <p:cNvSpPr/>
            <p:nvPr/>
          </p:nvSpPr>
          <p:spPr>
            <a:xfrm>
              <a:off x="2860570" y="3033955"/>
              <a:ext cx="241874" cy="24187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5421E9B-8DAB-4B5B-A4CC-D5728F743BE7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 flipH="1">
              <a:off x="2976065" y="3275829"/>
              <a:ext cx="5442" cy="82808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/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Ellipse 68">
            <a:extLst>
              <a:ext uri="{FF2B5EF4-FFF2-40B4-BE49-F238E27FC236}">
                <a16:creationId xmlns:a16="http://schemas.microsoft.com/office/drawing/2014/main" id="{EC73B7E8-9435-4C9E-9E75-98A4C6CBAF35}"/>
              </a:ext>
            </a:extLst>
          </p:cNvPr>
          <p:cNvSpPr/>
          <p:nvPr/>
        </p:nvSpPr>
        <p:spPr>
          <a:xfrm>
            <a:off x="1902678" y="5672361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690BC6D-74DF-49C4-B2C9-74D33C026CF8}"/>
              </a:ext>
            </a:extLst>
          </p:cNvPr>
          <p:cNvSpPr/>
          <p:nvPr/>
        </p:nvSpPr>
        <p:spPr>
          <a:xfrm>
            <a:off x="2808396" y="4917110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C3225EE-5354-499A-A849-CE5F1E76C3CF}"/>
              </a:ext>
            </a:extLst>
          </p:cNvPr>
          <p:cNvGrpSpPr/>
          <p:nvPr/>
        </p:nvGrpSpPr>
        <p:grpSpPr>
          <a:xfrm>
            <a:off x="1871449" y="5897904"/>
            <a:ext cx="288000" cy="159879"/>
            <a:chOff x="5951539" y="3653979"/>
            <a:chExt cx="288000" cy="159879"/>
          </a:xfrm>
        </p:grpSpPr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337484C-D25E-4A4A-B39E-E6F4DC589306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000810D-1DC3-43D1-B68E-26082971866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9FA3A4DC-FAE2-4C95-AD90-73B3BAAD1D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26609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Moteur à courant continu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496283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Potentiomètre rotatif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</a:t>
            </a:r>
          </a:p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(Redresseur, Filtre, convertisseur)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Variateur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asynchrone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Réducteur 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(1:20)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Transformation de </a:t>
            </a:r>
            <a:r>
              <a:rPr lang="fr-FR" sz="1100" dirty="0" err="1">
                <a:solidFill>
                  <a:srgbClr val="EE685D"/>
                </a:solidFill>
                <a:latin typeface="Arial Nova" panose="020B0504020202020204" pitchFamily="34" charset="0"/>
              </a:rPr>
              <a:t>mvt</a:t>
            </a:r>
            <a:endParaRPr lang="fr-FR" sz="1100" dirty="0">
              <a:solidFill>
                <a:srgbClr val="EE685D"/>
              </a:solidFill>
              <a:latin typeface="Arial Nova" panose="020B0504020202020204" pitchFamily="34" charset="0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Barrière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Barrière fermée (ouverte)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7" y="2417284"/>
            <a:ext cx="1971603" cy="882797"/>
            <a:chOff x="9058475" y="2836568"/>
            <a:chExt cx="1566152" cy="577810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5" y="2836568"/>
              <a:ext cx="1384681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Barrière ouverte (fermée)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1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potentiomètre rotatif n’est présent que pour des raisons pédagogiques. Des butées permettent au système de ne </a:t>
            </a:r>
            <a:r>
              <a:rPr lang="fr-FR" sz="1400">
                <a:solidFill>
                  <a:srgbClr val="00547F"/>
                </a:solidFill>
              </a:rPr>
              <a:t>pas dépasser la course.</a:t>
            </a:r>
            <a:endParaRPr lang="fr-FR" sz="1400" dirty="0">
              <a:solidFill>
                <a:srgbClr val="00547F"/>
              </a:solidFill>
            </a:endParaRP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1531686" y="1762048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6" name="Image 55">
            <a:extLst>
              <a:ext uri="{FF2B5EF4-FFF2-40B4-BE49-F238E27FC236}">
                <a16:creationId xmlns:a16="http://schemas.microsoft.com/office/drawing/2014/main" id="{D4576F57-5AAB-FD75-0B39-CF56E4A14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8660" y="321720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/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9A176452-8264-FDB3-BCB6-A57D3DD6A811}"/>
              </a:ext>
            </a:extLst>
          </p:cNvPr>
          <p:cNvCxnSpPr>
            <a:cxnSpLocks/>
            <a:stCxn id="43" idx="2"/>
            <a:endCxn id="6" idx="1"/>
          </p:cNvCxnSpPr>
          <p:nvPr/>
        </p:nvCxnSpPr>
        <p:spPr>
          <a:xfrm rot="5400000" flipH="1">
            <a:off x="3135586" y="-478302"/>
            <a:ext cx="1958842" cy="6116203"/>
          </a:xfrm>
          <a:prstGeom prst="bentConnector4">
            <a:avLst>
              <a:gd name="adj1" fmla="val -56683"/>
              <a:gd name="adj2" fmla="val 103738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939108" y="362699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/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3F6E0C2-9291-1B51-ED18-3EA8FCE274BD}"/>
              </a:ext>
            </a:extLst>
          </p:cNvPr>
          <p:cNvCxnSpPr/>
          <p:nvPr/>
        </p:nvCxnSpPr>
        <p:spPr>
          <a:xfrm flipV="1">
            <a:off x="0" y="195943"/>
            <a:ext cx="11734800" cy="55408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xx</a:t>
            </a:r>
            <a:br>
              <a:rPr lang="fr-FR" dirty="0"/>
            </a:br>
            <a:r>
              <a:rPr lang="fr-FR" dirty="0"/>
              <a:t>Couple Moteur en statique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Hypothèse : Moteur sur la barrière</a:t>
            </a:r>
          </a:p>
        </p:txBody>
      </p:sp>
    </p:spTree>
    <p:extLst>
      <p:ext uri="{BB962C8B-B14F-4D97-AF65-F5344CB8AC3E}">
        <p14:creationId xmlns:p14="http://schemas.microsoft.com/office/powerpoint/2010/main" val="66779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5B73478-E061-67DA-3F71-8FABEA2D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54FC8A54-CEDB-F548-7D0C-4684F3D73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5448" y="981887"/>
                <a:ext cx="6798757" cy="525333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Bilan d’action mécanique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2"/>
                <a:r>
                  <a:rPr lang="fr-FR" dirty="0"/>
                  <a:t>Masse fixe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pes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Masse mobile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pes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𝐴𝐺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b="0" dirty="0"/>
              </a:p>
              <a:p>
                <a:pPr lvl="2"/>
                <a:endParaRPr lang="fr-FR" b="0" dirty="0"/>
              </a:p>
              <a:p>
                <a:pPr lvl="1"/>
                <a:r>
                  <a:rPr lang="fr-FR" dirty="0"/>
                  <a:t>Ressort</a:t>
                </a:r>
              </a:p>
              <a:p>
                <a:pPr lvl="2"/>
                <a:r>
                  <a:rPr lang="fr-FR" dirty="0"/>
                  <a:t>Raideur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100°→100×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=1,745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r>
                  <a:rPr lang="fr-FR" dirty="0"/>
                  <a:t> pour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4,5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daN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dirty="0"/>
                  <a:t> La raideur est donc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1,745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=25,8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ra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à 62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=42−25,8×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fr-FR" dirty="0"/>
              </a:p>
              <a:p>
                <a:pPr lvl="2"/>
                <a:endParaRPr lang="fr-FR" dirty="0"/>
              </a:p>
              <a:p>
                <a:pPr lvl="1"/>
                <a:r>
                  <a:rPr lang="fr-FR" dirty="0"/>
                  <a:t>Couple moteur </a:t>
                </a:r>
              </a:p>
              <a:p>
                <a:pPr marL="200025" lvl="1" indent="0">
                  <a:buNone/>
                </a:pPr>
                <a:endParaRPr lang="fr-FR" dirty="0"/>
              </a:p>
              <a:p>
                <a:r>
                  <a:rPr lang="fr-FR" dirty="0"/>
                  <a:t>TMS en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dirty="0"/>
                  <a:t> en projection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+42−25,8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𝑔𝐿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2"/>
                <a:endParaRPr lang="fr-FR" dirty="0"/>
              </a:p>
            </p:txBody>
          </p:sp>
        </mc:Choice>
        <mc:Fallback xmlns="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54FC8A54-CEDB-F548-7D0C-4684F3D73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5448" y="981887"/>
                <a:ext cx="6798757" cy="5253339"/>
              </a:xfrm>
              <a:blipFill>
                <a:blip r:embed="rId2"/>
                <a:stretch>
                  <a:fillRect l="-2151" t="-2900" r="-15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>
            <a:extLst>
              <a:ext uri="{FF2B5EF4-FFF2-40B4-BE49-F238E27FC236}">
                <a16:creationId xmlns:a16="http://schemas.microsoft.com/office/drawing/2014/main" id="{B18E6DB7-949B-5ED3-F759-D8C1C274EC68}"/>
              </a:ext>
            </a:extLst>
          </p:cNvPr>
          <p:cNvGrpSpPr/>
          <p:nvPr/>
        </p:nvGrpSpPr>
        <p:grpSpPr>
          <a:xfrm>
            <a:off x="2233731" y="1165049"/>
            <a:ext cx="2813785" cy="2859959"/>
            <a:chOff x="-180530" y="281011"/>
            <a:chExt cx="2813785" cy="285995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E18B3969-D5DF-1C1C-D004-AC733058F18F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D4C7F7D7-EE92-6807-3FA3-DC7AC88D2F9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1B2738F0-CA0A-9E45-E27E-6000E229768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E4E9ACD-C89F-63E3-CE77-B46EFEFA63D1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13B32D00-FEAF-03B4-32CD-DAC339A2496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41179C6B-98D5-5E83-E90B-07B1F0B3B9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C7FF499-0538-B44B-92B5-07DFFDE91ADF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7356998-CB6E-8759-51BE-0A2C46FD8B6D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2CA6C8FA-DCB2-E2B4-A97E-0B5CAE8FC89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75B37315-E305-4BCC-CC66-8D7756BD464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23EC8CBC-F33D-DF30-9144-81D424096D21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5FAD9451-B49D-6278-3431-A723688FDFC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5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46EA4507-1D7C-CD41-D44C-9C1846B9BF9E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AEF0A129-D4B7-1F68-35EB-C8660F40A244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2B16244-F7C4-C883-1CA5-B70FA9E95E7D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0187643-EF05-A57B-2D33-DE4CEBBD90AE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FD4569C-BB90-5CAD-6376-F14018398658}"/>
              </a:ext>
            </a:extLst>
          </p:cNvPr>
          <p:cNvGrpSpPr/>
          <p:nvPr/>
        </p:nvGrpSpPr>
        <p:grpSpPr>
          <a:xfrm>
            <a:off x="299788" y="1165049"/>
            <a:ext cx="1890159" cy="2263951"/>
            <a:chOff x="1459499" y="1132845"/>
            <a:chExt cx="1890159" cy="2263951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65ABEFD6-8D76-D1E4-CCC3-67C924E7A3D6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B645B802-FB41-2E2C-0F0E-05B1F333F014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F47AF81-AF76-5ED3-FD9B-30196D88776D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30FC2FC-2975-827D-8689-D234579DC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612F5A97-7C61-F4EA-C419-8A1A158B1C1A}"/>
                </a:ext>
              </a:extLst>
            </p:cNvPr>
            <p:cNvCxnSpPr>
              <a:cxnSpLocks/>
              <a:stCxn id="38" idx="7"/>
              <a:endCxn id="29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2B20DE0-85B8-20E7-0C19-95D4272DBCE2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2C2700C5-C132-15A3-5A36-F17958A686F6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15955574-9DFB-5E05-F431-1EA2D51AC0B1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ED053B0-9573-61AD-609F-CB0BFCB5D7E2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889DD4F-9FA2-6F4D-8E1F-79245706BA84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0D0B9698-1041-E3C6-AF01-FB5B428DC2A3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03F877F9-D213-A165-2351-8AF5DFB82AE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8A076EC1-019A-5E98-692E-16BFE2BE0B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D1837195-C0A9-3EAC-F169-8A4CCD07E9D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B01D6176-1CCD-E03B-CDB3-90D2C3589CFC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D99DF573-C87D-B701-F1E5-8CCAB3D0C17A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90EDC05-277A-8770-F5D2-D42FB01CFD64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0E6C0B75-9262-19BC-DD26-490A33033FC6}"/>
              </a:ext>
            </a:extLst>
          </p:cNvPr>
          <p:cNvGrpSpPr/>
          <p:nvPr/>
        </p:nvGrpSpPr>
        <p:grpSpPr>
          <a:xfrm>
            <a:off x="-210099" y="4156122"/>
            <a:ext cx="3921096" cy="2781692"/>
            <a:chOff x="25988" y="3810593"/>
            <a:chExt cx="3921096" cy="2781692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545D627C-AE23-6117-C0F9-88CC40D3FC0A}"/>
                </a:ext>
              </a:extLst>
            </p:cNvPr>
            <p:cNvGrpSpPr/>
            <p:nvPr/>
          </p:nvGrpSpPr>
          <p:grpSpPr>
            <a:xfrm rot="5400000">
              <a:off x="226661" y="4081485"/>
              <a:ext cx="2622959" cy="2398642"/>
              <a:chOff x="3950371" y="643017"/>
              <a:chExt cx="2622959" cy="2398642"/>
            </a:xfrm>
          </p:grpSpPr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6B82C386-2905-C003-280D-FF1008741758}"/>
                  </a:ext>
                </a:extLst>
              </p:cNvPr>
              <p:cNvSpPr/>
              <p:nvPr/>
            </p:nvSpPr>
            <p:spPr>
              <a:xfrm>
                <a:off x="4174688" y="643017"/>
                <a:ext cx="2398642" cy="2398642"/>
              </a:xfrm>
              <a:prstGeom prst="arc">
                <a:avLst>
                  <a:gd name="adj1" fmla="val 11122892"/>
                  <a:gd name="adj2" fmla="val 13838638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1993415E-7D2C-BA05-AEF5-1ADAFDD3AB6A}"/>
                  </a:ext>
                </a:extLst>
              </p:cNvPr>
              <p:cNvGrpSpPr/>
              <p:nvPr/>
            </p:nvGrpSpPr>
            <p:grpSpPr>
              <a:xfrm>
                <a:off x="3950371" y="1973224"/>
                <a:ext cx="432048" cy="288031"/>
                <a:chOff x="2286259" y="3513708"/>
                <a:chExt cx="432048" cy="288031"/>
              </a:xfrm>
            </p:grpSpPr>
            <p:sp>
              <p:nvSpPr>
                <p:cNvPr id="54" name="Forme libre : forme 53">
                  <a:extLst>
                    <a:ext uri="{FF2B5EF4-FFF2-40B4-BE49-F238E27FC236}">
                      <a16:creationId xmlns:a16="http://schemas.microsoft.com/office/drawing/2014/main" id="{2F1EA07E-523D-1CC4-434B-41D2740F70D2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86AD3930-647D-AA9C-8B8F-F0E75C5409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A527D7D3-1B8D-DE88-8B34-B1E32CF98B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37BF54A9-0F31-D038-84D4-AF301BDC2518}"/>
                  </a:ext>
                </a:extLst>
              </p:cNvPr>
              <p:cNvSpPr/>
              <p:nvPr/>
            </p:nvSpPr>
            <p:spPr>
              <a:xfrm rot="16200000">
                <a:off x="4466309" y="78069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00B050"/>
                    </a:solidFill>
                  </a:rPr>
                  <a:t>1</a:t>
                </a:r>
                <a:endParaRPr lang="fr-FR" sz="20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F6D0991C-9F7B-AF0D-5B8A-3902AE3A8115}"/>
                  </a:ext>
                </a:extLst>
              </p:cNvPr>
              <p:cNvSpPr/>
              <p:nvPr/>
            </p:nvSpPr>
            <p:spPr>
              <a:xfrm rot="16200000">
                <a:off x="4022396" y="168522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0</a:t>
                </a:r>
                <a:endParaRPr lang="fr-FR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Éclair 56">
              <a:extLst>
                <a:ext uri="{FF2B5EF4-FFF2-40B4-BE49-F238E27FC236}">
                  <a16:creationId xmlns:a16="http://schemas.microsoft.com/office/drawing/2014/main" id="{CBDB9CC7-9A0D-FDC9-09B5-62E64420141B}"/>
                </a:ext>
              </a:extLst>
            </p:cNvPr>
            <p:cNvSpPr/>
            <p:nvPr/>
          </p:nvSpPr>
          <p:spPr>
            <a:xfrm rot="17370897">
              <a:off x="1868020" y="474384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Éclair 57">
              <a:extLst>
                <a:ext uri="{FF2B5EF4-FFF2-40B4-BE49-F238E27FC236}">
                  <a16:creationId xmlns:a16="http://schemas.microsoft.com/office/drawing/2014/main" id="{71100D0A-EFE8-A2C3-BCD6-AA1DD4EB5A73}"/>
                </a:ext>
              </a:extLst>
            </p:cNvPr>
            <p:cNvSpPr/>
            <p:nvPr/>
          </p:nvSpPr>
          <p:spPr>
            <a:xfrm rot="4229103" flipH="1">
              <a:off x="2724514" y="4693240"/>
              <a:ext cx="432048" cy="432048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C55EFF5A-1A75-3B57-7565-8DFEEF9F5646}"/>
                </a:ext>
              </a:extLst>
            </p:cNvPr>
            <p:cNvSpPr txBox="1"/>
            <p:nvPr/>
          </p:nvSpPr>
          <p:spPr>
            <a:xfrm>
              <a:off x="1090690" y="4958830"/>
              <a:ext cx="7916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Moteur</a:t>
              </a:r>
            </a:p>
            <a:p>
              <a:pPr algn="ctr"/>
              <a:r>
                <a:rPr lang="fr-FR" sz="1200" dirty="0"/>
                <a:t>Ressort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F1F15C4D-0187-BE71-D7A0-7919D313D280}"/>
                </a:ext>
              </a:extLst>
            </p:cNvPr>
            <p:cNvSpPr txBox="1"/>
            <p:nvPr/>
          </p:nvSpPr>
          <p:spPr>
            <a:xfrm>
              <a:off x="3155411" y="4877440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61" name="Éclair 60">
              <a:extLst>
                <a:ext uri="{FF2B5EF4-FFF2-40B4-BE49-F238E27FC236}">
                  <a16:creationId xmlns:a16="http://schemas.microsoft.com/office/drawing/2014/main" id="{13EDDC63-9EDA-9CF8-0C52-16B2A73C4542}"/>
                </a:ext>
              </a:extLst>
            </p:cNvPr>
            <p:cNvSpPr/>
            <p:nvPr/>
          </p:nvSpPr>
          <p:spPr>
            <a:xfrm rot="9323003" flipH="1">
              <a:off x="1304535" y="4441171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44B8F01C-2013-50F1-3979-FAA5FF18B53D}"/>
                    </a:ext>
                  </a:extLst>
                </p:cNvPr>
                <p:cNvSpPr txBox="1"/>
                <p:nvPr/>
              </p:nvSpPr>
              <p:spPr>
                <a:xfrm>
                  <a:off x="2001853" y="3810593"/>
                  <a:ext cx="877714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</a:t>
                  </a:r>
                  <a14:m>
                    <m:oMath xmlns:m="http://schemas.openxmlformats.org/officeDocument/2006/math">
                      <m:r>
                        <a:rPr lang="fr-F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44B8F01C-2013-50F1-3979-FAA5FF18B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1853" y="3810593"/>
                  <a:ext cx="877714" cy="461088"/>
                </a:xfrm>
                <a:prstGeom prst="rect">
                  <a:avLst/>
                </a:prstGeom>
                <a:blipFill>
                  <a:blip r:embed="rId14"/>
                  <a:stretch>
                    <a:fillRect l="-6944" t="-10667" b="-10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58DA519F-3464-433D-B005-0826FB309117}"/>
                    </a:ext>
                  </a:extLst>
                </p:cNvPr>
                <p:cNvSpPr txBox="1"/>
                <p:nvPr/>
              </p:nvSpPr>
              <p:spPr>
                <a:xfrm>
                  <a:off x="25988" y="4560694"/>
                  <a:ext cx="1525392" cy="304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58DA519F-3464-433D-B005-0826FB309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8" y="4560694"/>
                  <a:ext cx="1525392" cy="30431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BBC83D2F-1189-535F-4DC7-8E27614B3AFD}"/>
                    </a:ext>
                  </a:extLst>
                </p:cNvPr>
                <p:cNvSpPr txBox="1"/>
                <p:nvPr/>
              </p:nvSpPr>
              <p:spPr>
                <a:xfrm>
                  <a:off x="1507747" y="4975512"/>
                  <a:ext cx="1525392" cy="304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BBC83D2F-1189-535F-4DC7-8E27614B3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47" y="4975512"/>
                  <a:ext cx="1525392" cy="30431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448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E9659-8EBA-3FE7-D276-60D63D9E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EEB571-C498-A2BF-6047-C4ACB282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50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111341B9-F083-48EC-8679-F8559883AA97}"/>
              </a:ext>
            </a:extLst>
          </p:cNvPr>
          <p:cNvGrpSpPr/>
          <p:nvPr/>
        </p:nvGrpSpPr>
        <p:grpSpPr>
          <a:xfrm rot="13500000">
            <a:off x="6370203" y="1730518"/>
            <a:ext cx="1323247" cy="2241111"/>
            <a:chOff x="2969496" y="2472069"/>
            <a:chExt cx="1323247" cy="224111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81DCB13-ED5F-4562-8772-DEE82E353EF2}"/>
                </a:ext>
              </a:extLst>
            </p:cNvPr>
            <p:cNvGrpSpPr/>
            <p:nvPr/>
          </p:nvGrpSpPr>
          <p:grpSpPr>
            <a:xfrm>
              <a:off x="2969496" y="2966483"/>
              <a:ext cx="1323247" cy="1746697"/>
              <a:chOff x="2969496" y="2966483"/>
              <a:chExt cx="1323247" cy="1746697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1AEC4BF-C237-4F63-8904-EBF0763721EC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69C9B081-AC10-47FF-94F8-1C5A71DC4D11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rot="8100000" flipV="1">
                <a:off x="2969496" y="3389933"/>
                <a:ext cx="1323247" cy="1323247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080DCA9A-2D88-4F26-BF72-9DC64F2DE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2BB10017-9C11-4F83-8D69-B639B70235E9}"/>
              </a:ext>
            </a:extLst>
          </p:cNvPr>
          <p:cNvSpPr/>
          <p:nvPr/>
        </p:nvSpPr>
        <p:spPr>
          <a:xfrm>
            <a:off x="6024000" y="35099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7BBABFD2-4BEB-4612-B52D-3D07AE948464}"/>
              </a:ext>
            </a:extLst>
          </p:cNvPr>
          <p:cNvGrpSpPr/>
          <p:nvPr/>
        </p:nvGrpSpPr>
        <p:grpSpPr>
          <a:xfrm>
            <a:off x="5951539" y="3653979"/>
            <a:ext cx="288000" cy="159879"/>
            <a:chOff x="5951539" y="3653979"/>
            <a:chExt cx="288000" cy="159879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F890B058-2B22-4257-879D-930B5F95D0CC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D7EB28DE-BF7A-478D-8CD5-AB5AA426560E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1FA2817-8B57-4198-83FA-E759B815AE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CC3D764-5F01-41DB-BE3A-627E299C9B80}"/>
              </a:ext>
            </a:extLst>
          </p:cNvPr>
          <p:cNvCxnSpPr>
            <a:cxnSpLocks/>
          </p:cNvCxnSpPr>
          <p:nvPr/>
        </p:nvCxnSpPr>
        <p:spPr>
          <a:xfrm flipH="1">
            <a:off x="6168000" y="35819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/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E1D620D0-C93F-4123-95C9-1776445B2146}"/>
              </a:ext>
            </a:extLst>
          </p:cNvPr>
          <p:cNvCxnSpPr>
            <a:cxnSpLocks/>
          </p:cNvCxnSpPr>
          <p:nvPr/>
        </p:nvCxnSpPr>
        <p:spPr>
          <a:xfrm flipV="1">
            <a:off x="6162811" y="28995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CBF2E5E5-6155-41EB-A0E2-99A324B266F7}"/>
              </a:ext>
            </a:extLst>
          </p:cNvPr>
          <p:cNvSpPr/>
          <p:nvPr/>
        </p:nvSpPr>
        <p:spPr>
          <a:xfrm>
            <a:off x="6842582" y="304439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/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2263225D-BA7F-43C4-902F-004FA1E713E0}"/>
              </a:ext>
            </a:extLst>
          </p:cNvPr>
          <p:cNvSpPr/>
          <p:nvPr/>
        </p:nvSpPr>
        <p:spPr>
          <a:xfrm>
            <a:off x="5810070" y="3235249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E5ABD407-D565-432F-BD53-DE6B5579CC9E}"/>
              </a:ext>
            </a:extLst>
          </p:cNvPr>
          <p:cNvGrpSpPr/>
          <p:nvPr/>
        </p:nvGrpSpPr>
        <p:grpSpPr>
          <a:xfrm>
            <a:off x="3943586" y="2708964"/>
            <a:ext cx="722488" cy="722488"/>
            <a:chOff x="3943586" y="2708964"/>
            <a:chExt cx="722488" cy="722488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8D1083C-2E05-461D-8ACD-DEE9B585F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5BEC8B95-D015-47E0-94BC-084AA341808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6ECB418F-FF97-49AA-BDB1-E78C9C6A54F1}"/>
              </a:ext>
            </a:extLst>
          </p:cNvPr>
          <p:cNvGrpSpPr/>
          <p:nvPr/>
        </p:nvGrpSpPr>
        <p:grpSpPr>
          <a:xfrm rot="20521398">
            <a:off x="3814215" y="2617044"/>
            <a:ext cx="722488" cy="722488"/>
            <a:chOff x="3943586" y="2708964"/>
            <a:chExt cx="722488" cy="722488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9EDB4D56-0B69-4AF2-AACD-C710002EE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A176A15-DE95-4E32-9D99-8E42FB7927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/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blipFill>
                <a:blip r:embed="rId8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/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blipFill>
                <a:blip r:embed="rId9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/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blipFill>
                <a:blip r:embed="rId11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/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blipFill>
                <a:blip r:embed="rId12"/>
                <a:stretch>
                  <a:fillRect l="-24000" r="-8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F67594AB-19AD-4C18-8F9B-D969D5BF1854}"/>
              </a:ext>
            </a:extLst>
          </p:cNvPr>
          <p:cNvSpPr/>
          <p:nvPr/>
        </p:nvSpPr>
        <p:spPr>
          <a:xfrm>
            <a:off x="3891138" y="3373761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4549BC30-FE85-4CFD-A3C0-A1E70E057D1E}"/>
              </a:ext>
            </a:extLst>
          </p:cNvPr>
          <p:cNvSpPr/>
          <p:nvPr/>
        </p:nvSpPr>
        <p:spPr>
          <a:xfrm>
            <a:off x="3927138" y="3409761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F716900E-A143-4E23-9EBB-8E1D1A97BF7E}"/>
              </a:ext>
            </a:extLst>
          </p:cNvPr>
          <p:cNvSpPr/>
          <p:nvPr/>
        </p:nvSpPr>
        <p:spPr>
          <a:xfrm>
            <a:off x="3409371" y="2884256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/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𝜑</m:t>
                      </m:r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blipFill>
                <a:blip r:embed="rId15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lipse 4">
            <a:extLst>
              <a:ext uri="{FF2B5EF4-FFF2-40B4-BE49-F238E27FC236}">
                <a16:creationId xmlns:a16="http://schemas.microsoft.com/office/drawing/2014/main" id="{7688820B-C3EA-44EF-A384-202BFA32C98E}"/>
              </a:ext>
            </a:extLst>
          </p:cNvPr>
          <p:cNvSpPr/>
          <p:nvPr/>
        </p:nvSpPr>
        <p:spPr>
          <a:xfrm>
            <a:off x="7897027" y="1743999"/>
            <a:ext cx="241874" cy="241874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848688C-E56F-4F54-849E-C375CB8F831B}"/>
              </a:ext>
            </a:extLst>
          </p:cNvPr>
          <p:cNvSpPr/>
          <p:nvPr/>
        </p:nvSpPr>
        <p:spPr>
          <a:xfrm>
            <a:off x="7529173" y="2170657"/>
            <a:ext cx="199096" cy="199096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62E948D-69F7-4EDD-A056-8E6B9C929262}"/>
              </a:ext>
            </a:extLst>
          </p:cNvPr>
          <p:cNvSpPr/>
          <p:nvPr/>
        </p:nvSpPr>
        <p:spPr>
          <a:xfrm>
            <a:off x="7368252" y="2437342"/>
            <a:ext cx="89217" cy="8921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80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180EB02-00B1-B3EE-6CFB-2B305FFF8CA9}"/>
              </a:ext>
            </a:extLst>
          </p:cNvPr>
          <p:cNvCxnSpPr>
            <a:cxnSpLocks/>
          </p:cNvCxnSpPr>
          <p:nvPr/>
        </p:nvCxnSpPr>
        <p:spPr>
          <a:xfrm flipH="1" flipV="1">
            <a:off x="6486426" y="2254307"/>
            <a:ext cx="1032230" cy="759328"/>
          </a:xfrm>
          <a:prstGeom prst="line">
            <a:avLst/>
          </a:prstGeom>
          <a:noFill/>
          <a:ln w="9525">
            <a:solidFill>
              <a:srgbClr val="7030A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13676C5-7A00-39A3-34A8-A81B416722B5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 flipH="1" flipV="1">
            <a:off x="6045088" y="1928547"/>
            <a:ext cx="1032230" cy="75932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410D3907-8BAE-BA71-C743-A778EDC7FEBB}"/>
              </a:ext>
            </a:extLst>
          </p:cNvPr>
          <p:cNvGrpSpPr/>
          <p:nvPr/>
        </p:nvGrpSpPr>
        <p:grpSpPr>
          <a:xfrm rot="13500000">
            <a:off x="6629023" y="2007921"/>
            <a:ext cx="288000" cy="1796903"/>
            <a:chOff x="3631019" y="2472069"/>
            <a:chExt cx="288000" cy="179690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D3BA2312-0AA5-41BE-C4CD-F9FF3A4CD7C4}"/>
                </a:ext>
              </a:extLst>
            </p:cNvPr>
            <p:cNvGrpSpPr/>
            <p:nvPr/>
          </p:nvGrpSpPr>
          <p:grpSpPr>
            <a:xfrm>
              <a:off x="3631019" y="2966483"/>
              <a:ext cx="288000" cy="1302489"/>
              <a:chOff x="3631019" y="2966483"/>
              <a:chExt cx="288000" cy="13024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7634A3F9-8944-BD0B-C990-9332C9F314C3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E2AB44E-C510-769F-956F-4E4CAFF95B86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>
                <a:off x="3631120" y="3115880"/>
                <a:ext cx="0" cy="1153092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497AF29-DBA8-ACEF-9CEE-981F91FF4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70C1B35E-E669-A533-5B34-87AB998B9D6D}"/>
              </a:ext>
            </a:extLst>
          </p:cNvPr>
          <p:cNvSpPr/>
          <p:nvPr/>
        </p:nvSpPr>
        <p:spPr>
          <a:xfrm>
            <a:off x="5968217" y="3719230"/>
            <a:ext cx="254643" cy="94628"/>
          </a:xfrm>
          <a:custGeom>
            <a:avLst/>
            <a:gdLst>
              <a:gd name="connsiteX0" fmla="*/ 0 w 254643"/>
              <a:gd name="connsiteY0" fmla="*/ 0 h 140389"/>
              <a:gd name="connsiteX1" fmla="*/ 92598 w 254643"/>
              <a:gd name="connsiteY1" fmla="*/ 138897 h 140389"/>
              <a:gd name="connsiteX2" fmla="*/ 138897 w 254643"/>
              <a:gd name="connsiteY2" fmla="*/ 75236 h 140389"/>
              <a:gd name="connsiteX3" fmla="*/ 202557 w 254643"/>
              <a:gd name="connsiteY3" fmla="*/ 104173 h 140389"/>
              <a:gd name="connsiteX4" fmla="*/ 254643 w 254643"/>
              <a:gd name="connsiteY4" fmla="*/ 5788 h 14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43" h="140389">
                <a:moveTo>
                  <a:pt x="0" y="0"/>
                </a:moveTo>
                <a:cubicBezTo>
                  <a:pt x="34724" y="63179"/>
                  <a:pt x="69448" y="126358"/>
                  <a:pt x="92598" y="138897"/>
                </a:cubicBezTo>
                <a:cubicBezTo>
                  <a:pt x="115748" y="151436"/>
                  <a:pt x="120571" y="81023"/>
                  <a:pt x="138897" y="75236"/>
                </a:cubicBezTo>
                <a:cubicBezTo>
                  <a:pt x="157223" y="69449"/>
                  <a:pt x="183266" y="115748"/>
                  <a:pt x="202557" y="104173"/>
                </a:cubicBezTo>
                <a:cubicBezTo>
                  <a:pt x="221848" y="92598"/>
                  <a:pt x="238245" y="49193"/>
                  <a:pt x="254643" y="5788"/>
                </a:cubicBezTo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01F44C3-DC3C-4123-DEEB-9A31FC50BE65}"/>
              </a:ext>
            </a:extLst>
          </p:cNvPr>
          <p:cNvSpPr/>
          <p:nvPr/>
        </p:nvSpPr>
        <p:spPr>
          <a:xfrm>
            <a:off x="6024000" y="35099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1BC84DB-FC31-604D-5B3B-357145722E1F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096000" y="3653979"/>
            <a:ext cx="0" cy="5987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19DF929-1747-DFBA-F69C-048259938561}"/>
              </a:ext>
            </a:extLst>
          </p:cNvPr>
          <p:cNvCxnSpPr>
            <a:cxnSpLocks/>
          </p:cNvCxnSpPr>
          <p:nvPr/>
        </p:nvCxnSpPr>
        <p:spPr>
          <a:xfrm rot="5400000">
            <a:off x="6095539" y="3572539"/>
            <a:ext cx="0" cy="28800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CF4D067-E9FE-B5B5-CDEA-86173B9F38C7}"/>
              </a:ext>
            </a:extLst>
          </p:cNvPr>
          <p:cNvGrpSpPr/>
          <p:nvPr/>
        </p:nvGrpSpPr>
        <p:grpSpPr>
          <a:xfrm>
            <a:off x="6882867" y="2493424"/>
            <a:ext cx="287079" cy="287079"/>
            <a:chOff x="6882867" y="2493424"/>
            <a:chExt cx="287079" cy="287079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7FBEFAC3-E263-A00C-1652-54FA82D4FA38}"/>
                </a:ext>
              </a:extLst>
            </p:cNvPr>
            <p:cNvSpPr/>
            <p:nvPr/>
          </p:nvSpPr>
          <p:spPr>
            <a:xfrm>
              <a:off x="6882867" y="2493424"/>
              <a:ext cx="287079" cy="28707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21D81E8-FB26-E032-FBCB-85C7A524FF1E}"/>
                </a:ext>
              </a:extLst>
            </p:cNvPr>
            <p:cNvSpPr/>
            <p:nvPr/>
          </p:nvSpPr>
          <p:spPr>
            <a:xfrm>
              <a:off x="6954406" y="2564963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A091921-646C-42DB-B304-41B156FE4534}"/>
              </a:ext>
            </a:extLst>
          </p:cNvPr>
          <p:cNvCxnSpPr>
            <a:cxnSpLocks/>
            <a:stCxn id="17" idx="7"/>
            <a:endCxn id="16" idx="7"/>
          </p:cNvCxnSpPr>
          <p:nvPr/>
        </p:nvCxnSpPr>
        <p:spPr>
          <a:xfrm flipV="1">
            <a:off x="7077318" y="2535466"/>
            <a:ext cx="50586" cy="5058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F4B1F64-D820-EB83-94CC-62893726A0DF}"/>
              </a:ext>
            </a:extLst>
          </p:cNvPr>
          <p:cNvCxnSpPr>
            <a:cxnSpLocks/>
            <a:stCxn id="12" idx="0"/>
            <a:endCxn id="20" idx="4"/>
          </p:cNvCxnSpPr>
          <p:nvPr/>
        </p:nvCxnSpPr>
        <p:spPr>
          <a:xfrm flipV="1">
            <a:off x="6096000" y="2051459"/>
            <a:ext cx="0" cy="145852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E5BA96B7-69BE-31F8-DA12-67D025C48C89}"/>
              </a:ext>
            </a:extLst>
          </p:cNvPr>
          <p:cNvSpPr/>
          <p:nvPr/>
        </p:nvSpPr>
        <p:spPr>
          <a:xfrm>
            <a:off x="6024000" y="1907459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96522BE-B7F5-5967-844E-734BCDF52B44}"/>
              </a:ext>
            </a:extLst>
          </p:cNvPr>
          <p:cNvCxnSpPr>
            <a:cxnSpLocks/>
          </p:cNvCxnSpPr>
          <p:nvPr/>
        </p:nvCxnSpPr>
        <p:spPr>
          <a:xfrm flipH="1">
            <a:off x="6168000" y="35819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2E4F8C3-F434-96D1-D957-61C00BD93DB1}"/>
                  </a:ext>
                </a:extLst>
              </p:cNvPr>
              <p:cNvSpPr txBox="1"/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2E4F8C3-F434-96D1-D957-61C00BD93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FB84DBE-85C0-EB17-D7EC-DF910C1DAC11}"/>
                  </a:ext>
                </a:extLst>
              </p:cNvPr>
              <p:cNvSpPr txBox="1"/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FB84DBE-85C0-EB17-D7EC-DF910C1DA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9FC3B66-3F19-4AE1-7F97-556E3D403FB9}"/>
                  </a:ext>
                </a:extLst>
              </p:cNvPr>
              <p:cNvSpPr txBox="1"/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9FC3B66-3F19-4AE1-7F97-556E3D403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8DBE11C-25F7-7C45-0B50-720E95ECDD79}"/>
                  </a:ext>
                </a:extLst>
              </p:cNvPr>
              <p:cNvSpPr txBox="1"/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8DBE11C-25F7-7C45-0B50-720E95ECD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blipFill>
                <a:blip r:embed="rId5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A04DD4F-A6C3-4DFF-8AE5-9F63F8CD3252}"/>
              </a:ext>
            </a:extLst>
          </p:cNvPr>
          <p:cNvCxnSpPr>
            <a:cxnSpLocks/>
          </p:cNvCxnSpPr>
          <p:nvPr/>
        </p:nvCxnSpPr>
        <p:spPr>
          <a:xfrm flipV="1">
            <a:off x="6162811" y="28995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A18217CD-B5E3-AB90-D8FD-963728356255}"/>
              </a:ext>
            </a:extLst>
          </p:cNvPr>
          <p:cNvSpPr/>
          <p:nvPr/>
        </p:nvSpPr>
        <p:spPr>
          <a:xfrm>
            <a:off x="6842582" y="304439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42E8A4A-5B95-D7C8-0501-A72DDAEF9862}"/>
                  </a:ext>
                </a:extLst>
              </p:cNvPr>
              <p:cNvSpPr txBox="1"/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42E8A4A-5B95-D7C8-0501-A72DDAEF9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AB41663-5B8D-9A4A-226A-2A44CA316B08}"/>
                  </a:ext>
                </a:extLst>
              </p:cNvPr>
              <p:cNvSpPr txBox="1"/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AB41663-5B8D-9A4A-226A-2A44CA316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blipFill>
                <a:blip r:embed="rId7"/>
                <a:stretch>
                  <a:fillRect l="-9677" r="-3226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>
            <a:extLst>
              <a:ext uri="{FF2B5EF4-FFF2-40B4-BE49-F238E27FC236}">
                <a16:creationId xmlns:a16="http://schemas.microsoft.com/office/drawing/2014/main" id="{F0C758A2-633D-23D1-7123-15229428B139}"/>
              </a:ext>
            </a:extLst>
          </p:cNvPr>
          <p:cNvSpPr/>
          <p:nvPr/>
        </p:nvSpPr>
        <p:spPr>
          <a:xfrm>
            <a:off x="5821263" y="2915918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00E591-C4A6-6597-F15D-D731261EE333}"/>
              </a:ext>
            </a:extLst>
          </p:cNvPr>
          <p:cNvSpPr/>
          <p:nvPr/>
        </p:nvSpPr>
        <p:spPr>
          <a:xfrm>
            <a:off x="6503049" y="2041465"/>
            <a:ext cx="225543" cy="22554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2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E832B82-9FF6-8CE6-68F7-60FE79BA0DB2}"/>
              </a:ext>
            </a:extLst>
          </p:cNvPr>
          <p:cNvSpPr/>
          <p:nvPr/>
        </p:nvSpPr>
        <p:spPr>
          <a:xfrm>
            <a:off x="7126815" y="2245846"/>
            <a:ext cx="225543" cy="22554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3</a:t>
            </a:r>
            <a:endParaRPr lang="fr-FR" b="1" dirty="0">
              <a:solidFill>
                <a:srgbClr val="00B050"/>
              </a:solidFill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FC123FA-199A-4867-4D58-D5D32A6D6571}"/>
              </a:ext>
            </a:extLst>
          </p:cNvPr>
          <p:cNvGrpSpPr/>
          <p:nvPr/>
        </p:nvGrpSpPr>
        <p:grpSpPr>
          <a:xfrm>
            <a:off x="3943586" y="2708964"/>
            <a:ext cx="722488" cy="722488"/>
            <a:chOff x="3943586" y="2708964"/>
            <a:chExt cx="722488" cy="722488"/>
          </a:xfrm>
        </p:grpSpPr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172A1B7-08AE-6F2F-BC4D-938C3D0F8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9B9F05A-9017-149C-5305-0795ADA89F8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7E4E4F7D-14BB-9E21-9A32-3F0EE0A69103}"/>
              </a:ext>
            </a:extLst>
          </p:cNvPr>
          <p:cNvGrpSpPr/>
          <p:nvPr/>
        </p:nvGrpSpPr>
        <p:grpSpPr>
          <a:xfrm rot="20521398">
            <a:off x="3814215" y="2617044"/>
            <a:ext cx="722488" cy="722488"/>
            <a:chOff x="3943586" y="2708964"/>
            <a:chExt cx="722488" cy="722488"/>
          </a:xfrm>
        </p:grpSpPr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C55B5F98-2D17-9054-0811-5FCB1CC3C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7841EC68-471B-1A81-0E80-7B5D271C36A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D22CFE20-8FA9-2439-AC47-CEA33EAD4CF2}"/>
              </a:ext>
            </a:extLst>
          </p:cNvPr>
          <p:cNvGrpSpPr/>
          <p:nvPr/>
        </p:nvGrpSpPr>
        <p:grpSpPr>
          <a:xfrm rot="19800000">
            <a:off x="3713252" y="2571836"/>
            <a:ext cx="722488" cy="722488"/>
            <a:chOff x="3943586" y="2708964"/>
            <a:chExt cx="722488" cy="722488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010DCDB7-B0D0-1030-F081-3F7382310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D962AE48-A5F1-6D92-99CC-097AD679E48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89B714C-CD8A-1B97-5148-2A31B57C08C7}"/>
                  </a:ext>
                </a:extLst>
              </p:cNvPr>
              <p:cNvSpPr txBox="1"/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89B714C-CD8A-1B97-5148-2A31B57C0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blipFill>
                <a:blip r:embed="rId8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153749F-BF8F-52BC-E7C5-7858116BC315}"/>
                  </a:ext>
                </a:extLst>
              </p:cNvPr>
              <p:cNvSpPr txBox="1"/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153749F-BF8F-52BC-E7C5-7858116BC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blipFill>
                <a:blip r:embed="rId9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6C7715B-028D-DE2D-2F09-E2B075ACFBED}"/>
                  </a:ext>
                </a:extLst>
              </p:cNvPr>
              <p:cNvSpPr txBox="1"/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6C7715B-028D-DE2D-2F09-E2B075ACF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blipFill>
                <a:blip r:embed="rId10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01A7A0C-CEFA-13BE-1840-F838C3CC2B1E}"/>
                  </a:ext>
                </a:extLst>
              </p:cNvPr>
              <p:cNvSpPr txBox="1"/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01A7A0C-CEFA-13BE-1840-F838C3CC2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blipFill>
                <a:blip r:embed="rId11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C45A7F48-01C9-4FCA-E52D-29FDC97827EC}"/>
                  </a:ext>
                </a:extLst>
              </p:cNvPr>
              <p:cNvSpPr txBox="1"/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C45A7F48-01C9-4FCA-E52D-29FDC9782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blipFill>
                <a:blip r:embed="rId12"/>
                <a:stretch>
                  <a:fillRect l="-24000" r="-8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lipse 46">
            <a:extLst>
              <a:ext uri="{FF2B5EF4-FFF2-40B4-BE49-F238E27FC236}">
                <a16:creationId xmlns:a16="http://schemas.microsoft.com/office/drawing/2014/main" id="{0024204D-8EC1-760D-68FA-F32FAC052699}"/>
              </a:ext>
            </a:extLst>
          </p:cNvPr>
          <p:cNvSpPr/>
          <p:nvPr/>
        </p:nvSpPr>
        <p:spPr>
          <a:xfrm>
            <a:off x="3891138" y="3373761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4E6A135-2523-8F7F-7445-B509F57F8B41}"/>
              </a:ext>
            </a:extLst>
          </p:cNvPr>
          <p:cNvSpPr/>
          <p:nvPr/>
        </p:nvSpPr>
        <p:spPr>
          <a:xfrm>
            <a:off x="3927138" y="3409761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FA47477D-B9E3-CD7F-2EC3-E4A1DDC330E9}"/>
                  </a:ext>
                </a:extLst>
              </p:cNvPr>
              <p:cNvSpPr txBox="1"/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FA47477D-B9E3-CD7F-2EC3-E4A1DDC33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blipFill>
                <a:blip r:embed="rId13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C2F33B79-916F-90D0-9699-D7ABF630B34F}"/>
              </a:ext>
            </a:extLst>
          </p:cNvPr>
          <p:cNvSpPr/>
          <p:nvPr/>
        </p:nvSpPr>
        <p:spPr>
          <a:xfrm>
            <a:off x="3587295" y="3065670"/>
            <a:ext cx="720000" cy="720000"/>
          </a:xfrm>
          <a:prstGeom prst="arc">
            <a:avLst>
              <a:gd name="adj1" fmla="val 19762850"/>
              <a:gd name="adj2" fmla="val 0"/>
            </a:avLst>
          </a:prstGeom>
          <a:ln>
            <a:solidFill>
              <a:srgbClr val="7030A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628F6DF2-C779-7256-1F50-7D3BE626F692}"/>
              </a:ext>
            </a:extLst>
          </p:cNvPr>
          <p:cNvSpPr/>
          <p:nvPr/>
        </p:nvSpPr>
        <p:spPr>
          <a:xfrm>
            <a:off x="3409371" y="2884256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9F8A80B-CEBA-FF29-DEFB-681300EC3D87}"/>
                  </a:ext>
                </a:extLst>
              </p:cNvPr>
              <p:cNvSpPr txBox="1"/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9F8A80B-CEBA-FF29-DEFB-681300EC3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blipFill>
                <a:blip r:embed="rId14"/>
                <a:stretch>
                  <a:fillRect l="-35294" r="-23529"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BDAE280-837F-4C88-D34F-E90707630C73}"/>
                  </a:ext>
                </a:extLst>
              </p:cNvPr>
              <p:cNvSpPr txBox="1"/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BDAE280-837F-4C88-D34F-E9070763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blipFill>
                <a:blip r:embed="rId15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01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8587" y="2517957"/>
                <a:ext cx="3350856" cy="1742812"/>
              </a:xfrm>
            </p:spPr>
            <p:txBody>
              <a:bodyPr>
                <a:normAutofit/>
              </a:bodyPr>
              <a:lstStyle/>
              <a:p>
                <a:r>
                  <a:rPr lang="fr-FR" sz="2000" b="1" i="1" dirty="0"/>
                  <a:t>Paramétrage géométrique</a:t>
                </a:r>
                <a:endParaRPr lang="fr-FR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b="1" i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b="1" i="1" dirty="0"/>
              </a:p>
              <a:p>
                <a:pPr lvl="1"/>
                <a:endParaRPr lang="fr-FR" sz="1800" b="1" i="1" dirty="0"/>
              </a:p>
              <a:p>
                <a:pPr lvl="1"/>
                <a:endParaRPr lang="fr-FR" sz="1800" b="1" i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8587" y="2517957"/>
                <a:ext cx="3350856" cy="1742812"/>
              </a:xfrm>
              <a:blipFill>
                <a:blip r:embed="rId2"/>
                <a:stretch>
                  <a:fillRect l="-1636" t="-34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6154188" y="2685129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254102"/>
            <a:ext cx="2370197" cy="2270523"/>
            <a:chOff x="740286" y="2833291"/>
            <a:chExt cx="2370197" cy="2270523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6218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5A46F57F-C963-933C-CB45-59BFD1A54E3A}"/>
                    </a:ext>
                  </a:extLst>
                </p:cNvPr>
                <p:cNvSpPr txBox="1"/>
                <p:nvPr/>
              </p:nvSpPr>
              <p:spPr>
                <a:xfrm>
                  <a:off x="2881633" y="2833291"/>
                  <a:ext cx="20774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5A46F57F-C963-933C-CB45-59BFD1A54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33" y="2833291"/>
                  <a:ext cx="20774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C51D85B-73C6-2B2A-0AAB-D1AEC33BE629}"/>
                </a:ext>
              </a:extLst>
            </p:cNvPr>
            <p:cNvSpPr/>
            <p:nvPr/>
          </p:nvSpPr>
          <p:spPr>
            <a:xfrm>
              <a:off x="2890286" y="3024059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BF14533-FFBD-35A4-B09B-1945958232CD}"/>
              </a:ext>
            </a:extLst>
          </p:cNvPr>
          <p:cNvGrpSpPr/>
          <p:nvPr/>
        </p:nvGrpSpPr>
        <p:grpSpPr>
          <a:xfrm>
            <a:off x="3241830" y="2382525"/>
            <a:ext cx="2274342" cy="2013676"/>
            <a:chOff x="1871449" y="4044107"/>
            <a:chExt cx="2274342" cy="2013676"/>
          </a:xfrm>
        </p:grpSpPr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796FF1CE-9C2D-463D-86C3-D6503BF7F436}"/>
                </a:ext>
              </a:extLst>
            </p:cNvPr>
            <p:cNvCxnSpPr>
              <a:cxnSpLocks/>
              <a:stCxn id="70" idx="7"/>
              <a:endCxn id="69" idx="3"/>
            </p:cNvCxnSpPr>
            <p:nvPr/>
          </p:nvCxnSpPr>
          <p:spPr>
            <a:xfrm flipH="1">
              <a:off x="1935708" y="4950140"/>
              <a:ext cx="1065201" cy="914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C73B7E8-9435-4C9E-9E75-98A4C6CBAF35}"/>
                </a:ext>
              </a:extLst>
            </p:cNvPr>
            <p:cNvSpPr/>
            <p:nvPr/>
          </p:nvSpPr>
          <p:spPr>
            <a:xfrm>
              <a:off x="1902678" y="5672361"/>
              <a:ext cx="225543" cy="22554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1690BC6D-74DF-49C4-B2C9-74D33C026CF8}"/>
                </a:ext>
              </a:extLst>
            </p:cNvPr>
            <p:cNvSpPr/>
            <p:nvPr/>
          </p:nvSpPr>
          <p:spPr>
            <a:xfrm>
              <a:off x="2808396" y="4917110"/>
              <a:ext cx="225543" cy="22554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8C3225EE-5354-499A-A849-CE5F1E76C3CF}"/>
                </a:ext>
              </a:extLst>
            </p:cNvPr>
            <p:cNvGrpSpPr/>
            <p:nvPr/>
          </p:nvGrpSpPr>
          <p:grpSpPr>
            <a:xfrm>
              <a:off x="1871449" y="5897904"/>
              <a:ext cx="288000" cy="159879"/>
              <a:chOff x="5951539" y="3653979"/>
              <a:chExt cx="288000" cy="159879"/>
            </a:xfrm>
          </p:grpSpPr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2337484C-D25E-4A4A-B39E-E6F4DC589306}"/>
                  </a:ext>
                </a:extLst>
              </p:cNvPr>
              <p:cNvSpPr/>
              <p:nvPr/>
            </p:nvSpPr>
            <p:spPr>
              <a:xfrm>
                <a:off x="5968217" y="3719230"/>
                <a:ext cx="254643" cy="94628"/>
              </a:xfrm>
              <a:custGeom>
                <a:avLst/>
                <a:gdLst>
                  <a:gd name="connsiteX0" fmla="*/ 0 w 254643"/>
                  <a:gd name="connsiteY0" fmla="*/ 0 h 140389"/>
                  <a:gd name="connsiteX1" fmla="*/ 92598 w 254643"/>
                  <a:gd name="connsiteY1" fmla="*/ 138897 h 140389"/>
                  <a:gd name="connsiteX2" fmla="*/ 138897 w 254643"/>
                  <a:gd name="connsiteY2" fmla="*/ 75236 h 140389"/>
                  <a:gd name="connsiteX3" fmla="*/ 202557 w 254643"/>
                  <a:gd name="connsiteY3" fmla="*/ 104173 h 140389"/>
                  <a:gd name="connsiteX4" fmla="*/ 254643 w 254643"/>
                  <a:gd name="connsiteY4" fmla="*/ 5788 h 14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643" h="140389">
                    <a:moveTo>
                      <a:pt x="0" y="0"/>
                    </a:moveTo>
                    <a:cubicBezTo>
                      <a:pt x="34724" y="63179"/>
                      <a:pt x="69448" y="126358"/>
                      <a:pt x="92598" y="138897"/>
                    </a:cubicBezTo>
                    <a:cubicBezTo>
                      <a:pt x="115748" y="151436"/>
                      <a:pt x="120571" y="81023"/>
                      <a:pt x="138897" y="75236"/>
                    </a:cubicBezTo>
                    <a:cubicBezTo>
                      <a:pt x="157223" y="69449"/>
                      <a:pt x="183266" y="115748"/>
                      <a:pt x="202557" y="104173"/>
                    </a:cubicBezTo>
                    <a:cubicBezTo>
                      <a:pt x="221848" y="92598"/>
                      <a:pt x="238245" y="49193"/>
                      <a:pt x="254643" y="5788"/>
                    </a:cubicBezTo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3000810D-1DC3-43D1-B68E-260829718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53979"/>
                <a:ext cx="0" cy="598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9FA3A4DC-FAE2-4C95-AD90-73B3BAAD1D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5539" y="3572539"/>
                <a:ext cx="0" cy="288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2" name="Éclair 31">
              <a:extLst>
                <a:ext uri="{FF2B5EF4-FFF2-40B4-BE49-F238E27FC236}">
                  <a16:creationId xmlns:a16="http://schemas.microsoft.com/office/drawing/2014/main" id="{3BE1E9CD-C832-E3D3-CA2F-8F95E6F6024E}"/>
                </a:ext>
              </a:extLst>
            </p:cNvPr>
            <p:cNvSpPr/>
            <p:nvPr/>
          </p:nvSpPr>
          <p:spPr>
            <a:xfrm flipH="1">
              <a:off x="3033939" y="4287969"/>
              <a:ext cx="349603" cy="549540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868DBBFE-9D50-8AA2-0C4C-09F5CECA5164}"/>
                </a:ext>
              </a:extLst>
            </p:cNvPr>
            <p:cNvSpPr txBox="1"/>
            <p:nvPr/>
          </p:nvSpPr>
          <p:spPr>
            <a:xfrm>
              <a:off x="3410782" y="4044107"/>
              <a:ext cx="73500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Pesanteur</a:t>
              </a:r>
            </a:p>
          </p:txBody>
        </p:sp>
        <p:sp>
          <p:nvSpPr>
            <p:cNvPr id="34" name="Éclair 33">
              <a:extLst>
                <a:ext uri="{FF2B5EF4-FFF2-40B4-BE49-F238E27FC236}">
                  <a16:creationId xmlns:a16="http://schemas.microsoft.com/office/drawing/2014/main" id="{25AEAD33-5764-EBE6-120B-C219DCD3C4AF}"/>
                </a:ext>
              </a:extLst>
            </p:cNvPr>
            <p:cNvSpPr/>
            <p:nvPr/>
          </p:nvSpPr>
          <p:spPr>
            <a:xfrm rot="2700000" flipH="1">
              <a:off x="2320032" y="5661176"/>
              <a:ext cx="245809" cy="247912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FD9DB9FD-1FAF-B507-8F96-D857CC5E9358}"/>
                    </a:ext>
                  </a:extLst>
                </p:cNvPr>
                <p:cNvSpPr txBox="1"/>
                <p:nvPr/>
              </p:nvSpPr>
              <p:spPr>
                <a:xfrm>
                  <a:off x="2692337" y="5700078"/>
                  <a:ext cx="403124" cy="243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fr-FR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FD9DB9FD-1FAF-B507-8F96-D857CC5E9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37" y="5700078"/>
                  <a:ext cx="403124" cy="243015"/>
                </a:xfrm>
                <a:prstGeom prst="rect">
                  <a:avLst/>
                </a:prstGeom>
                <a:blipFill>
                  <a:blip r:embed="rId13"/>
                  <a:stretch>
                    <a:fillRect l="-2985" b="-1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AB6794E0-A04E-A948-A25E-169649308248}"/>
                    </a:ext>
                  </a:extLst>
                </p:cNvPr>
                <p:cNvSpPr txBox="1"/>
                <p:nvPr/>
              </p:nvSpPr>
              <p:spPr>
                <a:xfrm>
                  <a:off x="3000681" y="5273426"/>
                  <a:ext cx="318164" cy="243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+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a14:m>
                  <a:endPara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AB6794E0-A04E-A948-A25E-169649308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0681" y="5273426"/>
                  <a:ext cx="318164" cy="243015"/>
                </a:xfrm>
                <a:prstGeom prst="rect">
                  <a:avLst/>
                </a:prstGeom>
                <a:blipFill>
                  <a:blip r:embed="rId14"/>
                  <a:stretch>
                    <a:fillRect l="-34615" t="-10000" r="-5769" b="-4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Éclair 36">
              <a:extLst>
                <a:ext uri="{FF2B5EF4-FFF2-40B4-BE49-F238E27FC236}">
                  <a16:creationId xmlns:a16="http://schemas.microsoft.com/office/drawing/2014/main" id="{50064332-C4A1-1EA1-CC73-B17FBA285A32}"/>
                </a:ext>
              </a:extLst>
            </p:cNvPr>
            <p:cNvSpPr/>
            <p:nvPr/>
          </p:nvSpPr>
          <p:spPr>
            <a:xfrm rot="8100000" flipH="1">
              <a:off x="2736479" y="5275935"/>
              <a:ext cx="245809" cy="247912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FAA8250-1733-E6D4-43D5-9D95D530E99F}"/>
              </a:ext>
            </a:extLst>
          </p:cNvPr>
          <p:cNvCxnSpPr>
            <a:cxnSpLocks/>
          </p:cNvCxnSpPr>
          <p:nvPr/>
        </p:nvCxnSpPr>
        <p:spPr>
          <a:xfrm flipH="1">
            <a:off x="2480888" y="2674875"/>
            <a:ext cx="0" cy="841147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4829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383</Words>
  <Application>Microsoft Office PowerPoint</Application>
  <PresentationFormat>Grand écran</PresentationFormat>
  <Paragraphs>164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Arial Nova</vt:lpstr>
      <vt:lpstr>Calibri</vt:lpstr>
      <vt:lpstr>Calibri Light</vt:lpstr>
      <vt:lpstr>Cambria Math</vt:lpstr>
      <vt:lpstr>Wingdings</vt:lpstr>
      <vt:lpstr>Rétrospective</vt:lpstr>
      <vt:lpstr>Thème Office</vt:lpstr>
      <vt:lpstr>Barrière Sympact</vt:lpstr>
      <vt:lpstr>02 Chaîne fonctionnelle</vt:lpstr>
      <vt:lpstr>Chaine fonctionnelle du Moteur à courant continu</vt:lpstr>
      <vt:lpstr>xx Couple Moteur en statique</vt:lpstr>
      <vt:lpstr>Modélisation</vt:lpstr>
      <vt:lpstr>Présentation PowerPoint</vt:lpstr>
      <vt:lpstr>Présentation PowerPoint</vt:lpstr>
      <vt:lpstr>Présentation PowerPoint</vt:lpstr>
      <vt:lpstr>Problème 1</vt:lpstr>
      <vt:lpstr>Problème 1</vt:lpstr>
      <vt:lpstr>Problème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66</cp:revision>
  <dcterms:created xsi:type="dcterms:W3CDTF">2023-03-22T10:05:05Z</dcterms:created>
  <dcterms:modified xsi:type="dcterms:W3CDTF">2023-11-26T20:48:59Z</dcterms:modified>
</cp:coreProperties>
</file>