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5" r:id="rId4"/>
    <p:sldId id="269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40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18/09/2023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18/09/2023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3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eogebra.org/material/iframe/id/hjj3hzjn/width/600/height/810/border/888888/sfsb/true/smb/false/stb/false/stbh/false/ai/false/asb/false/sri/true/rc/false/ld/false/sdz/false/ctl/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1.png"/><Relationship Id="rId2" Type="http://schemas.openxmlformats.org/officeDocument/2006/relationships/image" Target="../media/image23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0.png"/><Relationship Id="rId5" Type="http://schemas.openxmlformats.org/officeDocument/2006/relationships/image" Target="../media/image26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5.png"/><Relationship Id="rId9" Type="http://schemas.openxmlformats.org/officeDocument/2006/relationships/image" Target="../media/image90.png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Moteur à courant continu + Réducteur + Codeur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6735-B7AA-DF4D-6D22-3F5825E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incrémental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7CBD41B-BB63-B831-BB5D-02A4A9B4EDAC}"/>
              </a:ext>
            </a:extLst>
          </p:cNvPr>
          <p:cNvGrpSpPr/>
          <p:nvPr/>
        </p:nvGrpSpPr>
        <p:grpSpPr>
          <a:xfrm>
            <a:off x="4291923" y="997996"/>
            <a:ext cx="3878969" cy="3530766"/>
            <a:chOff x="54053" y="1590722"/>
            <a:chExt cx="3878969" cy="3530766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F24C30B-6366-58CD-9FCC-33D6C4AB583C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280170A-4DD3-9C1A-9F74-4FD9AF8CE6AC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7E86F57-C160-966B-F667-80E0ED199AC8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8141982A-276B-D040-43C5-B2466D7C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028A41E8-3826-25BC-D1E5-E1852DA06153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DDE04D50-D174-E38A-BBA6-4617F74C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>
                    <a:extLst>
                      <a:ext uri="{FF2B5EF4-FFF2-40B4-BE49-F238E27FC236}">
                        <a16:creationId xmlns:a16="http://schemas.microsoft.com/office/drawing/2014/main" id="{4D73DA4C-5DFD-AFA3-8A5D-CAF63F52B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157C9472-75EA-7A85-999E-68B27040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F77B051C-37F4-CDA8-3DB7-36034D614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ABB03E8-D867-5415-91AC-41F81A16C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4E223B6B-EFB9-B2C1-6B0E-073520870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2D5C5AF9-5FB1-16C0-7629-1BFBC6204A46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19" name="Connecteur droit avec flèche 18">
                    <a:extLst>
                      <a:ext uri="{FF2B5EF4-FFF2-40B4-BE49-F238E27FC236}">
                        <a16:creationId xmlns:a16="http://schemas.microsoft.com/office/drawing/2014/main" id="{0C52F50E-B450-789F-A62E-5C5F29B9B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24E13E04-58AF-B810-B9E9-423A8CCD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avec flèche 20">
                    <a:extLst>
                      <a:ext uri="{FF2B5EF4-FFF2-40B4-BE49-F238E27FC236}">
                        <a16:creationId xmlns:a16="http://schemas.microsoft.com/office/drawing/2014/main" id="{6A932043-B1C5-A185-7019-928E086D0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>
                    <a:extLst>
                      <a:ext uri="{FF2B5EF4-FFF2-40B4-BE49-F238E27FC236}">
                        <a16:creationId xmlns:a16="http://schemas.microsoft.com/office/drawing/2014/main" id="{A30ABDD7-7623-539D-EE02-30055BB89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6F1BCD2-AD9A-C920-3204-5DCD5D0D9FC4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8039B0B8-A3AB-2775-85E7-45F19966464A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42AB8E83-19C1-ADE1-C689-2A67A002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6F56829-5B2E-BC49-44BA-6BF2937322D4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12CEC3D0-A715-015D-E09B-FD8AA6FC5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440F4449-361A-13AA-63B2-899125EDE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34DDF3EF-78F8-C258-0090-F6BB8809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1DAD2CE3-D726-B821-3D12-8DC120BE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8E03280-1E08-C827-F609-D274E1EF5947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E255F9C4-1387-7C86-2E89-46C0AFCF0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D9F79FD6-CA7C-38AD-34A7-B4B41274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126BFADD-F7BA-974E-926E-DE54CD8CF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4D137CC6-64E2-38BE-F29D-87BB4399D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64194CC8-54D9-4B52-3111-C9750C7EE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684AA73-F830-A4FD-51C3-27E185DDB8DB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3"/>
                  <a:stretch>
                    <a:fillRect l="-30303" t="-4444" r="-9697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714" t="-4348" r="-4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86DB34-509C-ABE5-0C09-0406D5F87836}"/>
                </a:ext>
              </a:extLst>
            </p:cNvPr>
            <p:cNvSpPr/>
            <p:nvPr/>
          </p:nvSpPr>
          <p:spPr>
            <a:xfrm>
              <a:off x="802829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90AAC-E849-B626-63A1-493AD6EC53D0}"/>
                </a:ext>
              </a:extLst>
            </p:cNvPr>
            <p:cNvSpPr/>
            <p:nvPr/>
          </p:nvSpPr>
          <p:spPr>
            <a:xfrm>
              <a:off x="1474531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A6D9DE-B4C9-48F3-3E3B-3FF20FE82299}"/>
                </a:ext>
              </a:extLst>
            </p:cNvPr>
            <p:cNvSpPr/>
            <p:nvPr/>
          </p:nvSpPr>
          <p:spPr>
            <a:xfrm>
              <a:off x="1983846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7AC894-CE58-5C1D-5265-4B712874BD26}"/>
                </a:ext>
              </a:extLst>
            </p:cNvPr>
            <p:cNvSpPr/>
            <p:nvPr/>
          </p:nvSpPr>
          <p:spPr>
            <a:xfrm>
              <a:off x="2665345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/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7018" r="-8889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/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41739" r="-8889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/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8696" r="-8696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/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7895" r="-6522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F66BDCA8-82DF-2D67-5421-39A6D6DAC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7" y="1081949"/>
            <a:ext cx="3867349" cy="519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/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blipFill>
                <a:blip r:embed="rId13"/>
                <a:stretch>
                  <a:fillRect t="-1099" b="-1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CDEB4F1-666E-FC07-1AFB-05CC80E9D919}"/>
              </a:ext>
            </a:extLst>
          </p:cNvPr>
          <p:cNvSpPr txBox="1"/>
          <p:nvPr/>
        </p:nvSpPr>
        <p:spPr>
          <a:xfrm>
            <a:off x="4271347" y="5901565"/>
            <a:ext cx="622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hlinkClick r:id="rId14"/>
              </a:rPr>
              <a:t>https://www.geogebra.org/material/iframe/id/hjj3hzjn/width/600/height/810/border/888888/sfsb/true/smb/false/stb/false/stbh/false/ai/false/asb/false/sri/true/rc/false/ld/false/sdz/false/ctl/false</a:t>
            </a:r>
            <a:endParaRPr lang="fr-FR" sz="1050" dirty="0"/>
          </a:p>
        </p:txBody>
      </p:sp>
      <p:pic>
        <p:nvPicPr>
          <p:cNvPr id="1026" name="Picture 2" descr="rotary encoder">
            <a:extLst>
              <a:ext uri="{FF2B5EF4-FFF2-40B4-BE49-F238E27FC236}">
                <a16:creationId xmlns:a16="http://schemas.microsoft.com/office/drawing/2014/main" id="{798DB5CE-F7D9-79EC-7342-DF427EB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025" y="2487499"/>
            <a:ext cx="1891322" cy="18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24A52BF-3476-3D6B-5A9D-14B756A05D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99303" y="3899749"/>
            <a:ext cx="1704805" cy="1644028"/>
          </a:xfrm>
          <a:prstGeom prst="rect">
            <a:avLst/>
          </a:prstGeom>
        </p:spPr>
      </p:pic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1E023AB-A22B-08E1-DA07-F2F66C5B6B45}"/>
              </a:ext>
            </a:extLst>
          </p:cNvPr>
          <p:cNvCxnSpPr/>
          <p:nvPr/>
        </p:nvCxnSpPr>
        <p:spPr>
          <a:xfrm flipV="1">
            <a:off x="4542710" y="4564466"/>
            <a:ext cx="0" cy="979714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4A1213D-B62A-2231-BF8E-3A9C317E26A2}"/>
              </a:ext>
            </a:extLst>
          </p:cNvPr>
          <p:cNvCxnSpPr>
            <a:cxnSpLocks/>
          </p:cNvCxnSpPr>
          <p:nvPr/>
        </p:nvCxnSpPr>
        <p:spPr>
          <a:xfrm>
            <a:off x="4542710" y="5543777"/>
            <a:ext cx="3606451" cy="0"/>
          </a:xfrm>
          <a:prstGeom prst="straightConnector1">
            <a:avLst/>
          </a:prstGeom>
          <a:ln w="28575">
            <a:solidFill>
              <a:srgbClr val="00547F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6599965-4109-9D4E-F29B-68384CF621E0}"/>
              </a:ext>
            </a:extLst>
          </p:cNvPr>
          <p:cNvCxnSpPr>
            <a:cxnSpLocks/>
          </p:cNvCxnSpPr>
          <p:nvPr/>
        </p:nvCxnSpPr>
        <p:spPr>
          <a:xfrm>
            <a:off x="4545992" y="5534042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FA58F1D-DCD4-223F-DF88-0B32BA938328}"/>
              </a:ext>
            </a:extLst>
          </p:cNvPr>
          <p:cNvCxnSpPr>
            <a:cxnSpLocks/>
          </p:cNvCxnSpPr>
          <p:nvPr/>
        </p:nvCxnSpPr>
        <p:spPr>
          <a:xfrm flipH="1">
            <a:off x="4929963" y="1947449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9FC57A-CC49-88AF-9AB6-AF5D3BAC9FFE}"/>
              </a:ext>
            </a:extLst>
          </p:cNvPr>
          <p:cNvCxnSpPr>
            <a:cxnSpLocks/>
          </p:cNvCxnSpPr>
          <p:nvPr/>
        </p:nvCxnSpPr>
        <p:spPr>
          <a:xfrm>
            <a:off x="4929963" y="5376013"/>
            <a:ext cx="384538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BF4F36F-730A-D7E2-F22A-EE609E72C4FA}"/>
              </a:ext>
            </a:extLst>
          </p:cNvPr>
          <p:cNvCxnSpPr>
            <a:cxnSpLocks/>
          </p:cNvCxnSpPr>
          <p:nvPr/>
        </p:nvCxnSpPr>
        <p:spPr>
          <a:xfrm flipH="1">
            <a:off x="5317217" y="1979316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B68E826-FC6E-7222-12CC-6840C7FCE3A6}"/>
              </a:ext>
            </a:extLst>
          </p:cNvPr>
          <p:cNvCxnSpPr>
            <a:cxnSpLocks/>
          </p:cNvCxnSpPr>
          <p:nvPr/>
        </p:nvCxnSpPr>
        <p:spPr>
          <a:xfrm flipH="1">
            <a:off x="5648058" y="1917108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0EE8430E-6D30-10A8-B4CD-61A92F973011}"/>
              </a:ext>
            </a:extLst>
          </p:cNvPr>
          <p:cNvCxnSpPr>
            <a:cxnSpLocks/>
          </p:cNvCxnSpPr>
          <p:nvPr/>
        </p:nvCxnSpPr>
        <p:spPr>
          <a:xfrm flipH="1">
            <a:off x="6000628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25D6B452-DC21-5281-6CBF-FBFAC5854E67}"/>
              </a:ext>
            </a:extLst>
          </p:cNvPr>
          <p:cNvCxnSpPr>
            <a:cxnSpLocks/>
          </p:cNvCxnSpPr>
          <p:nvPr/>
        </p:nvCxnSpPr>
        <p:spPr>
          <a:xfrm>
            <a:off x="5314501" y="521798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F85BBA92-56F0-F580-1132-FBAE44E42482}"/>
              </a:ext>
            </a:extLst>
          </p:cNvPr>
          <p:cNvCxnSpPr>
            <a:cxnSpLocks/>
          </p:cNvCxnSpPr>
          <p:nvPr/>
        </p:nvCxnSpPr>
        <p:spPr>
          <a:xfrm>
            <a:off x="5644210" y="5059953"/>
            <a:ext cx="333557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AE2E37C1-7BC4-D77A-9AB0-3CE1FEC2F9BE}"/>
              </a:ext>
            </a:extLst>
          </p:cNvPr>
          <p:cNvCxnSpPr>
            <a:cxnSpLocks/>
          </p:cNvCxnSpPr>
          <p:nvPr/>
        </p:nvCxnSpPr>
        <p:spPr>
          <a:xfrm flipH="1">
            <a:off x="6383652" y="1943777"/>
            <a:ext cx="0" cy="36000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B75F6D20-4980-2AAF-0E4A-31690F964B0B}"/>
              </a:ext>
            </a:extLst>
          </p:cNvPr>
          <p:cNvCxnSpPr>
            <a:cxnSpLocks/>
          </p:cNvCxnSpPr>
          <p:nvPr/>
        </p:nvCxnSpPr>
        <p:spPr>
          <a:xfrm>
            <a:off x="6009979" y="4901923"/>
            <a:ext cx="356173" cy="0"/>
          </a:xfrm>
          <a:prstGeom prst="straightConnector1">
            <a:avLst/>
          </a:prstGeom>
          <a:ln w="28575">
            <a:solidFill>
              <a:srgbClr val="C0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9147FAF2-CF24-9022-229E-016E5835B95B}"/>
              </a:ext>
            </a:extLst>
          </p:cNvPr>
          <p:cNvSpPr txBox="1"/>
          <p:nvPr/>
        </p:nvSpPr>
        <p:spPr>
          <a:xfrm>
            <a:off x="4106507" y="4308617"/>
            <a:ext cx="1006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Incréments</a:t>
            </a:r>
          </a:p>
        </p:txBody>
      </p:sp>
    </p:spTree>
    <p:extLst>
      <p:ext uri="{BB962C8B-B14F-4D97-AF65-F5344CB8AC3E}">
        <p14:creationId xmlns:p14="http://schemas.microsoft.com/office/powerpoint/2010/main" val="40097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&amp;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0" y="3178847"/>
            <a:ext cx="6087964" cy="294798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Lorsque A change de sens : </a:t>
            </a:r>
          </a:p>
          <a:p>
            <a:pPr lvl="1"/>
            <a:r>
              <a:rPr lang="fr-FR" sz="2000" dirty="0"/>
              <a:t>Si A et B sont vrais j’incrémente</a:t>
            </a:r>
          </a:p>
          <a:p>
            <a:pPr lvl="1"/>
            <a:r>
              <a:rPr lang="fr-FR" sz="2000" dirty="0"/>
              <a:t>Si A et B sont faux j’incrémente</a:t>
            </a:r>
          </a:p>
          <a:p>
            <a:pPr lvl="1"/>
            <a:endParaRPr lang="fr-FR" sz="2000" dirty="0"/>
          </a:p>
          <a:p>
            <a:r>
              <a:rPr lang="fr-FR" sz="2400" dirty="0"/>
              <a:t>Lorsque B change de sens :</a:t>
            </a:r>
          </a:p>
          <a:p>
            <a:pPr lvl="1"/>
            <a:r>
              <a:rPr lang="fr-FR" sz="2000" dirty="0"/>
              <a:t>Si A est faux et B est vrai j’incrémente</a:t>
            </a:r>
          </a:p>
          <a:p>
            <a:pPr lvl="1"/>
            <a:r>
              <a:rPr lang="fr-FR" sz="2000" dirty="0"/>
              <a:t>Si A est vrai et B est faux j’incrémente</a:t>
            </a:r>
          </a:p>
          <a:p>
            <a:pPr lvl="2"/>
            <a:r>
              <a:rPr lang="fr-FR" sz="1600" dirty="0"/>
              <a:t>… il faudrait donc définir une fonction basée sur l’interruption de la voie B pour disposer de la pleine résolution.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7C20-EF42-3D9A-B63F-6A13D2A2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7" y="1161187"/>
            <a:ext cx="2714480" cy="16927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7744A88-6EA5-AC3D-FCEE-5EBA81E8BF18}"/>
              </a:ext>
            </a:extLst>
          </p:cNvPr>
          <p:cNvGrpSpPr/>
          <p:nvPr/>
        </p:nvGrpSpPr>
        <p:grpSpPr>
          <a:xfrm>
            <a:off x="371687" y="1975733"/>
            <a:ext cx="3878969" cy="2749453"/>
            <a:chOff x="54053" y="1590722"/>
            <a:chExt cx="3878969" cy="274945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D749E8-C503-06A1-AC55-E5EBA5A8A102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0EA70B1-A50B-8901-729C-5C8DBDD964A7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F72198CE-C5D5-BEEF-E8CC-276C6BB37B09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E8CE5D90-EEB5-8C31-E594-72669BBA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D503075C-E19C-4269-E2FF-AD2B0F78364A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584567EB-B2D4-0D77-9C80-DDFE3BEAF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1AE7E884-447D-7B93-5EE8-D42D3B2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C09F4B58-8EAB-3D1A-C828-A0AFC6CC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>
                    <a:extLst>
                      <a:ext uri="{FF2B5EF4-FFF2-40B4-BE49-F238E27FC236}">
                        <a16:creationId xmlns:a16="http://schemas.microsoft.com/office/drawing/2014/main" id="{83DDD5E2-387A-3224-7948-2F14E33BA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>
                    <a:extLst>
                      <a:ext uri="{FF2B5EF4-FFF2-40B4-BE49-F238E27FC236}">
                        <a16:creationId xmlns:a16="http://schemas.microsoft.com/office/drawing/2014/main" id="{13AF828B-363D-16E2-82A4-49F766E17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>
                    <a:extLst>
                      <a:ext uri="{FF2B5EF4-FFF2-40B4-BE49-F238E27FC236}">
                        <a16:creationId xmlns:a16="http://schemas.microsoft.com/office/drawing/2014/main" id="{57790DEB-A3A4-D496-0249-94778D5F1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E127A8C-E8BB-2916-B01F-15BCABDCF02F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FB7E74BD-D266-E105-544A-7456984C9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8DBB1C3-186F-579C-BBD3-7CF2DEB4C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86136C5B-E2E4-D87B-4A26-60A72C30A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F8024AD1-E7AB-EE97-50EF-EB4178B9C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BC667F5A-D40B-874F-3FE2-4AF241042EDF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C1BE0836-4709-4653-4D44-8F6E1E56944C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7238DD7-9EAD-589D-B043-A65B91D7B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29C3243A-EB44-3671-CB29-50E246DFB201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08CE6A28-E333-7931-EA0C-DF2EBF5FD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93B96DF-8D14-0039-1F64-24190F398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F47F4C34-5DA6-4820-8E5B-01880C096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0386654-1CE0-BA7F-E3BA-8AB716A40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63E63F8-557E-4D94-7931-4172CAB976EF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62068031-9F12-5246-F7AE-B42782F84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56E00265-D1BA-ABFE-7BC4-EDEC73A4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F0E6229A-8D21-F2F2-E49E-7D21E0481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5C8981B-C47B-252E-19D8-C62CAACD4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6B87B092-7BA4-DF34-2F56-D455C9053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0B1295-86E3-6BEC-4B87-6D00B755FE33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4242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30303" t="-2174" r="-9697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t="-6667" r="-4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C203C-8A1C-F537-DF18-85ACA370F9D3}"/>
                </a:ext>
              </a:extLst>
            </p:cNvPr>
            <p:cNvSpPr/>
            <p:nvPr/>
          </p:nvSpPr>
          <p:spPr>
            <a:xfrm>
              <a:off x="976399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D3B96B-C0D5-AEAD-7E90-7EDD901C6254}"/>
                </a:ext>
              </a:extLst>
            </p:cNvPr>
            <p:cNvSpPr/>
            <p:nvPr/>
          </p:nvSpPr>
          <p:spPr>
            <a:xfrm>
              <a:off x="1674518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267850F3-B281-E069-476F-F11F2C9C5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124" y="935569"/>
            <a:ext cx="5378726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AB49-EF4F-85D1-4097-4ADC552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Hacheur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CB14A-EB14-E448-02E1-D00F6C39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TTT</a:t>
            </a:r>
          </a:p>
        </p:txBody>
      </p:sp>
    </p:spTree>
    <p:extLst>
      <p:ext uri="{BB962C8B-B14F-4D97-AF65-F5344CB8AC3E}">
        <p14:creationId xmlns:p14="http://schemas.microsoft.com/office/powerpoint/2010/main" val="44898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du moteur. 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B39CA18C-C050-2248-E6F6-D99BB87303C8}"/>
              </a:ext>
            </a:extLst>
          </p:cNvPr>
          <p:cNvSpPr txBox="1"/>
          <p:nvPr/>
        </p:nvSpPr>
        <p:spPr>
          <a:xfrm>
            <a:off x="4452429" y="3639956"/>
            <a:ext cx="11619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B25A"/>
                </a:solidFill>
                <a:latin typeface="Arial Nova" panose="020B0504020202020204" pitchFamily="34" charset="0"/>
              </a:rPr>
              <a:t> 7,5 V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81724" y="4093477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69" idx="4"/>
            <a:endCxn id="6" idx="1"/>
          </p:cNvCxnSpPr>
          <p:nvPr/>
        </p:nvCxnSpPr>
        <p:spPr>
          <a:xfrm rot="5400000" flipH="1">
            <a:off x="2600765" y="56519"/>
            <a:ext cx="2781099" cy="5868819"/>
          </a:xfrm>
          <a:prstGeom prst="bentConnector4">
            <a:avLst>
              <a:gd name="adj1" fmla="val -12482"/>
              <a:gd name="adj2" fmla="val 115003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328</Words>
  <Application>Microsoft Office PowerPoint</Application>
  <PresentationFormat>Grand écran</PresentationFormat>
  <Paragraphs>69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 Nova</vt:lpstr>
      <vt:lpstr>Calibri</vt:lpstr>
      <vt:lpstr>Calibri Light</vt:lpstr>
      <vt:lpstr>Cambria Math</vt:lpstr>
      <vt:lpstr>Wingdings</vt:lpstr>
      <vt:lpstr>Rétrospective</vt:lpstr>
      <vt:lpstr>Moteur à courant continu + Réducteur + Codeur</vt:lpstr>
      <vt:lpstr>Codeur incrémental</vt:lpstr>
      <vt:lpstr>Codeur &amp; Arduino</vt:lpstr>
      <vt:lpstr>Hacheur</vt:lpstr>
      <vt:lpstr>02 Chaîne fonctionnelle</vt:lpstr>
      <vt:lpstr>Chaine fonctionnelle du Control’X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58</cp:revision>
  <dcterms:created xsi:type="dcterms:W3CDTF">2023-03-22T10:05:05Z</dcterms:created>
  <dcterms:modified xsi:type="dcterms:W3CDTF">2023-09-18T12:50:19Z</dcterms:modified>
</cp:coreProperties>
</file>