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5" r:id="rId3"/>
    <p:sldId id="266" r:id="rId4"/>
    <p:sldId id="267" r:id="rId5"/>
    <p:sldId id="279" r:id="rId6"/>
    <p:sldId id="269" r:id="rId7"/>
    <p:sldId id="268" r:id="rId8"/>
    <p:sldId id="270" r:id="rId9"/>
    <p:sldId id="272" r:id="rId10"/>
    <p:sldId id="271" r:id="rId11"/>
    <p:sldId id="278" r:id="rId12"/>
    <p:sldId id="274" r:id="rId13"/>
    <p:sldId id="275" r:id="rId14"/>
    <p:sldId id="276" r:id="rId15"/>
    <p:sldId id="277" r:id="rId16"/>
    <p:sldId id="28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AED1"/>
    <a:srgbClr val="00547F"/>
    <a:srgbClr val="DFE3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33" d="100"/>
          <a:sy n="33" d="100"/>
        </p:scale>
        <p:origin x="968" y="53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05/03/2024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413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05/03/2024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3010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05/03/2024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1129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fr-FR" dirty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71463" indent="-269875">
              <a:defRPr/>
            </a:lvl1pPr>
            <a:lvl2pPr marL="449263" indent="-249238">
              <a:buClr>
                <a:schemeClr val="accent1"/>
              </a:buClr>
              <a:buSzPct val="80000"/>
              <a:defRPr/>
            </a:lvl2pPr>
            <a:lvl3pPr>
              <a:buClr>
                <a:schemeClr val="accent2"/>
              </a:buClr>
              <a:buSzPct val="80000"/>
              <a:defRPr/>
            </a:lvl3pPr>
            <a:lvl4pPr>
              <a:buClr>
                <a:schemeClr val="accent3"/>
              </a:buClr>
              <a:buSzPct val="80000"/>
              <a:defRPr/>
            </a:lvl4pPr>
            <a:lvl5pPr>
              <a:buClr>
                <a:schemeClr val="accent4"/>
              </a:buClr>
              <a:buSzPct val="80000"/>
              <a:defRPr/>
            </a:lvl5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05/03/2024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73859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05/03/2024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3236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05/03/2024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828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05/03/2024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5718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05/03/2024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2387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05/03/2024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4261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7F135F6-2A09-4FDD-9ECA-096E230CA0FA}" type="datetimeFigureOut">
              <a:rPr lang="fr-FR" smtClean="0"/>
              <a:t>05/03/2024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1946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F135F6-2A09-4FDD-9ECA-096E230CA0FA}" type="datetimeFigureOut">
              <a:rPr lang="fr-FR" smtClean="0"/>
              <a:t>05/03/2024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6A38F-5C8E-497F-8761-3C4E0EEEA33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9534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"/>
            <a:ext cx="12192000" cy="8827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795" y="981887"/>
            <a:ext cx="11956410" cy="525333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845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7F135F6-2A09-4FDD-9ECA-096E230CA0FA}" type="datetimeFigureOut">
              <a:rPr lang="fr-FR" smtClean="0"/>
              <a:t>05/03/2024</a:t>
            </a:fld>
            <a:endParaRPr lang="fr-F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84474" y="6459785"/>
            <a:ext cx="66262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0429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7A6A38F-5C8E-497F-8761-3C4E0EEEA33A}" type="slidenum">
              <a:rPr lang="fr-FR" smtClean="0"/>
              <a:t>‹N°›</a:t>
            </a:fld>
            <a:endParaRPr lang="fr-FR" dirty="0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117795" y="891152"/>
            <a:ext cx="1195641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199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271463" indent="-271463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2"/>
        </a:buClr>
        <a:buSzPct val="80000"/>
        <a:buFont typeface="Wingdings" panose="05000000000000000000" pitchFamily="2" charset="2"/>
        <a:buChar char="q"/>
        <a:defRPr lang="fr-FR" sz="2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49263" indent="-249238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Wingdings" panose="05000000000000000000" pitchFamily="2" charset="2"/>
        <a:buChar char="q"/>
        <a:defRPr lang="fr-FR" sz="24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627063" indent="-242888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2"/>
        </a:buClr>
        <a:buSzPct val="80000"/>
        <a:buFont typeface="Wingdings" panose="05000000000000000000" pitchFamily="2" charset="2"/>
        <a:buChar char="q"/>
        <a:defRPr lang="fr-FR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804863" indent="-238125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SzPct val="80000"/>
        <a:buFont typeface="Wingdings" panose="05000000000000000000" pitchFamily="2" charset="2"/>
        <a:buChar char="q"/>
        <a:defRPr lang="fr-FR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82663" indent="-233363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4"/>
        </a:buClr>
        <a:buSzPct val="80000"/>
        <a:buFont typeface="Wingdings" panose="05000000000000000000" pitchFamily="2" charset="2"/>
        <a:buChar char="q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6.png"/><Relationship Id="rId7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9.png"/><Relationship Id="rId5" Type="http://schemas.openxmlformats.org/officeDocument/2006/relationships/image" Target="../media/image26.png"/><Relationship Id="rId10" Type="http://schemas.openxmlformats.org/officeDocument/2006/relationships/image" Target="../media/image20.png"/><Relationship Id="rId4" Type="http://schemas.openxmlformats.org/officeDocument/2006/relationships/image" Target="../media/image11.png"/><Relationship Id="rId9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1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12" Type="http://schemas.openxmlformats.org/officeDocument/2006/relationships/image" Target="../media/image50.png"/><Relationship Id="rId17" Type="http://schemas.openxmlformats.org/officeDocument/2006/relationships/image" Target="../media/image55.png"/><Relationship Id="rId2" Type="http://schemas.openxmlformats.org/officeDocument/2006/relationships/image" Target="../media/image40.png"/><Relationship Id="rId16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49.png"/><Relationship Id="rId5" Type="http://schemas.openxmlformats.org/officeDocument/2006/relationships/image" Target="../media/image43.png"/><Relationship Id="rId15" Type="http://schemas.openxmlformats.org/officeDocument/2006/relationships/image" Target="../media/image53.pn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Relationship Id="rId14" Type="http://schemas.openxmlformats.org/officeDocument/2006/relationships/image" Target="../media/image5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21" Type="http://schemas.openxmlformats.org/officeDocument/2006/relationships/image" Target="../media/image21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A169B8C-C613-5194-0894-54831B3305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Comax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12914DB3-05EE-DC10-8133-D85DE6A654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Éléments de corrigés des </a:t>
            </a:r>
            <a:r>
              <a:rPr lang="fr-FR" dirty="0" err="1"/>
              <a:t>tp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898434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/>
              <a:t>Objectif :</a:t>
            </a:r>
          </a:p>
          <a:p>
            <a:pPr lvl="1"/>
            <a:r>
              <a:rPr lang="fr-FR" dirty="0"/>
              <a:t> On souhaite déterminer le couple maximal et la vitesse maximale d’un moteur pour pouvoir déplacer une charge de XXX kg en moins de XXXX s. </a:t>
            </a:r>
          </a:p>
          <a:p>
            <a:pPr lvl="1"/>
            <a:endParaRPr lang="fr-FR" dirty="0"/>
          </a:p>
          <a:p>
            <a:r>
              <a:rPr lang="fr-FR" dirty="0"/>
              <a:t>Modèle </a:t>
            </a:r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Expérimentation : première approche pour avoir une estimation de la puissance</a:t>
            </a:r>
          </a:p>
          <a:p>
            <a:pPr lvl="1"/>
            <a:r>
              <a:rPr lang="fr-FR" dirty="0"/>
              <a:t>Protocole Expérimental</a:t>
            </a:r>
          </a:p>
          <a:p>
            <a:pPr lvl="2"/>
            <a:r>
              <a:rPr lang="fr-FR" dirty="0"/>
              <a:t>Montée, avec un chargement maximal, et un échelon de position</a:t>
            </a:r>
          </a:p>
          <a:p>
            <a:pPr lvl="2"/>
            <a:r>
              <a:rPr lang="fr-FR" dirty="0"/>
              <a:t>Mesure de la vitesse grâce au codeur</a:t>
            </a:r>
          </a:p>
          <a:p>
            <a:pPr lvl="2"/>
            <a:r>
              <a:rPr lang="fr-FR" dirty="0"/>
              <a:t>Meure du couple moteur grâce au courant…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p:grpSp>
        <p:nvGrpSpPr>
          <p:cNvPr id="86" name="Groupe 85"/>
          <p:cNvGrpSpPr/>
          <p:nvPr/>
        </p:nvGrpSpPr>
        <p:grpSpPr>
          <a:xfrm>
            <a:off x="3241822" y="2261019"/>
            <a:ext cx="7593285" cy="1462084"/>
            <a:chOff x="4452429" y="3393409"/>
            <a:chExt cx="7593285" cy="1462084"/>
          </a:xfrm>
        </p:grpSpPr>
        <p:sp>
          <p:nvSpPr>
            <p:cNvPr id="45" name="Rectangle : coins arrondis 90">
              <a:extLst>
                <a:ext uri="{FF2B5EF4-FFF2-40B4-BE49-F238E27FC236}">
                  <a16:creationId xmlns:a16="http://schemas.microsoft.com/office/drawing/2014/main" id="{6015CC9C-F06A-6145-07AB-90D570197E3C}"/>
                </a:ext>
              </a:extLst>
            </p:cNvPr>
            <p:cNvSpPr/>
            <p:nvPr/>
          </p:nvSpPr>
          <p:spPr>
            <a:xfrm>
              <a:off x="9648386" y="4190096"/>
              <a:ext cx="1365662" cy="652851"/>
            </a:xfrm>
            <a:prstGeom prst="roundRect">
              <a:avLst>
                <a:gd name="adj" fmla="val 11914"/>
              </a:avLst>
            </a:prstGeom>
            <a:solidFill>
              <a:srgbClr val="F7B8B3"/>
            </a:solidFill>
            <a:ln w="19050">
              <a:solidFill>
                <a:srgbClr val="F7B8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>
                  <a:solidFill>
                    <a:srgbClr val="EE685D"/>
                  </a:solidFill>
                  <a:latin typeface="Arial Nova" panose="020B0504020202020204" pitchFamily="34" charset="0"/>
                </a:rPr>
                <a:t>Axe linéaire « Poulie courroie »</a:t>
              </a:r>
            </a:p>
          </p:txBody>
        </p:sp>
        <p:sp>
          <p:nvSpPr>
            <p:cNvPr id="48" name="Rectangle : coins arrondis 15">
              <a:extLst>
                <a:ext uri="{FF2B5EF4-FFF2-40B4-BE49-F238E27FC236}">
                  <a16:creationId xmlns:a16="http://schemas.microsoft.com/office/drawing/2014/main" id="{B8181AD4-9AB8-CA7B-EFBF-8B9CD4369264}"/>
                </a:ext>
              </a:extLst>
            </p:cNvPr>
            <p:cNvSpPr/>
            <p:nvPr/>
          </p:nvSpPr>
          <p:spPr>
            <a:xfrm>
              <a:off x="5380883" y="3542688"/>
              <a:ext cx="1440000" cy="540000"/>
            </a:xfrm>
            <a:prstGeom prst="roundRect">
              <a:avLst>
                <a:gd name="adj" fmla="val 11914"/>
              </a:avLst>
            </a:prstGeom>
            <a:noFill/>
            <a:ln w="19050">
              <a:solidFill>
                <a:srgbClr val="6834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rgbClr val="68348B"/>
                  </a:solidFill>
                  <a:latin typeface="Arial Nova" panose="020B0504020202020204" pitchFamily="34" charset="0"/>
                </a:rPr>
                <a:t>Convertir</a:t>
              </a:r>
            </a:p>
          </p:txBody>
        </p:sp>
        <p:sp>
          <p:nvSpPr>
            <p:cNvPr id="49" name="Rectangle : coins arrondis 16">
              <a:extLst>
                <a:ext uri="{FF2B5EF4-FFF2-40B4-BE49-F238E27FC236}">
                  <a16:creationId xmlns:a16="http://schemas.microsoft.com/office/drawing/2014/main" id="{7E462E27-42D7-734B-5E6F-B78EF40987B6}"/>
                </a:ext>
              </a:extLst>
            </p:cNvPr>
            <p:cNvSpPr/>
            <p:nvPr/>
          </p:nvSpPr>
          <p:spPr>
            <a:xfrm>
              <a:off x="5389319" y="4223146"/>
              <a:ext cx="1440000" cy="540000"/>
            </a:xfrm>
            <a:prstGeom prst="roundRect">
              <a:avLst>
                <a:gd name="adj" fmla="val 11914"/>
              </a:avLst>
            </a:prstGeom>
            <a:solidFill>
              <a:srgbClr val="C3AED1"/>
            </a:solidFill>
            <a:ln w="19050">
              <a:solidFill>
                <a:srgbClr val="C3AED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100" dirty="0">
                  <a:solidFill>
                    <a:srgbClr val="68348B"/>
                  </a:solidFill>
                  <a:latin typeface="Arial Nova" panose="020B0504020202020204" pitchFamily="34" charset="0"/>
                </a:rPr>
                <a:t>Moteur à courant continu</a:t>
              </a:r>
            </a:p>
          </p:txBody>
        </p:sp>
        <p:sp>
          <p:nvSpPr>
            <p:cNvPr id="50" name="Rectangle : coins arrondis 17">
              <a:extLst>
                <a:ext uri="{FF2B5EF4-FFF2-40B4-BE49-F238E27FC236}">
                  <a16:creationId xmlns:a16="http://schemas.microsoft.com/office/drawing/2014/main" id="{AA76E29F-1BCE-DD76-499C-CE8F3E850A8E}"/>
                </a:ext>
              </a:extLst>
            </p:cNvPr>
            <p:cNvSpPr/>
            <p:nvPr/>
          </p:nvSpPr>
          <p:spPr>
            <a:xfrm>
              <a:off x="7542872" y="3545795"/>
              <a:ext cx="1365662" cy="534390"/>
            </a:xfrm>
            <a:prstGeom prst="roundRect">
              <a:avLst>
                <a:gd name="adj" fmla="val 11914"/>
              </a:avLst>
            </a:prstGeom>
            <a:noFill/>
            <a:ln w="19050">
              <a:solidFill>
                <a:srgbClr val="EE685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rgbClr val="EE685D"/>
                  </a:solidFill>
                  <a:latin typeface="Arial Nova" panose="020B0504020202020204" pitchFamily="34" charset="0"/>
                </a:rPr>
                <a:t>Transmettre</a:t>
              </a:r>
            </a:p>
          </p:txBody>
        </p:sp>
        <p:sp>
          <p:nvSpPr>
            <p:cNvPr id="51" name="Rectangle : coins arrondis 18">
              <a:extLst>
                <a:ext uri="{FF2B5EF4-FFF2-40B4-BE49-F238E27FC236}">
                  <a16:creationId xmlns:a16="http://schemas.microsoft.com/office/drawing/2014/main" id="{A66FC087-C9BC-9FD1-6C13-AD7571852AD4}"/>
                </a:ext>
              </a:extLst>
            </p:cNvPr>
            <p:cNvSpPr/>
            <p:nvPr/>
          </p:nvSpPr>
          <p:spPr>
            <a:xfrm>
              <a:off x="7549319" y="4202642"/>
              <a:ext cx="1365662" cy="652851"/>
            </a:xfrm>
            <a:prstGeom prst="roundRect">
              <a:avLst>
                <a:gd name="adj" fmla="val 11914"/>
              </a:avLst>
            </a:prstGeom>
            <a:solidFill>
              <a:srgbClr val="F7B8B3"/>
            </a:solidFill>
            <a:ln w="19050">
              <a:solidFill>
                <a:srgbClr val="F7B8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900" dirty="0">
                  <a:solidFill>
                    <a:srgbClr val="EE685D"/>
                  </a:solidFill>
                  <a:latin typeface="Arial Nova" panose="020B0504020202020204" pitchFamily="34" charset="0"/>
                </a:rPr>
                <a:t>Train épicycloïdal</a:t>
              </a:r>
            </a:p>
          </p:txBody>
        </p:sp>
        <p:cxnSp>
          <p:nvCxnSpPr>
            <p:cNvPr id="54" name="Connecteur droit avec flèche 53">
              <a:extLst>
                <a:ext uri="{FF2B5EF4-FFF2-40B4-BE49-F238E27FC236}">
                  <a16:creationId xmlns:a16="http://schemas.microsoft.com/office/drawing/2014/main" id="{6E52C4D0-B55B-30AA-F92B-6E09F0A4D9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9319" y="3798320"/>
              <a:ext cx="720000" cy="1536"/>
            </a:xfrm>
            <a:prstGeom prst="straightConnector1">
              <a:avLst/>
            </a:prstGeom>
            <a:ln w="25400" cap="rnd">
              <a:solidFill>
                <a:srgbClr val="0C739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5" name="Image 54">
              <a:extLst>
                <a:ext uri="{FF2B5EF4-FFF2-40B4-BE49-F238E27FC236}">
                  <a16:creationId xmlns:a16="http://schemas.microsoft.com/office/drawing/2014/main" id="{F31071D2-3D9A-9512-E018-EA9EA1D5A0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38894" y="3393409"/>
              <a:ext cx="360000" cy="360000"/>
            </a:xfrm>
            <a:prstGeom prst="rect">
              <a:avLst/>
            </a:prstGeom>
          </p:spPr>
        </p:pic>
        <p:cxnSp>
          <p:nvCxnSpPr>
            <p:cNvPr id="56" name="Connecteur droit avec flèche 55">
              <a:extLst>
                <a:ext uri="{FF2B5EF4-FFF2-40B4-BE49-F238E27FC236}">
                  <a16:creationId xmlns:a16="http://schemas.microsoft.com/office/drawing/2014/main" id="{75B4C387-2DFC-8DD6-0817-E4B93F7F3F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29319" y="3807925"/>
              <a:ext cx="720000" cy="1536"/>
            </a:xfrm>
            <a:prstGeom prst="straightConnector1">
              <a:avLst/>
            </a:prstGeom>
            <a:ln w="25400" cap="rnd">
              <a:solidFill>
                <a:srgbClr val="68348B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7" name="Image 56">
              <a:extLst>
                <a:ext uri="{FF2B5EF4-FFF2-40B4-BE49-F238E27FC236}">
                  <a16:creationId xmlns:a16="http://schemas.microsoft.com/office/drawing/2014/main" id="{F1B5964F-3473-92A5-6A3A-F03DA766A9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93108" y="3418676"/>
              <a:ext cx="360000" cy="360000"/>
            </a:xfrm>
            <a:prstGeom prst="rect">
              <a:avLst/>
            </a:prstGeom>
          </p:spPr>
        </p:pic>
        <p:cxnSp>
          <p:nvCxnSpPr>
            <p:cNvPr id="58" name="Connecteur droit avec flèche 57">
              <a:extLst>
                <a:ext uri="{FF2B5EF4-FFF2-40B4-BE49-F238E27FC236}">
                  <a16:creationId xmlns:a16="http://schemas.microsoft.com/office/drawing/2014/main" id="{505D6021-1B16-1674-733B-C648AC1129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96452" y="3807925"/>
              <a:ext cx="720000" cy="1536"/>
            </a:xfrm>
            <a:prstGeom prst="straightConnector1">
              <a:avLst/>
            </a:prstGeom>
            <a:ln w="25400" cap="rnd">
              <a:solidFill>
                <a:srgbClr val="68348B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60" name="Image 59">
              <a:extLst>
                <a:ext uri="{FF2B5EF4-FFF2-40B4-BE49-F238E27FC236}">
                  <a16:creationId xmlns:a16="http://schemas.microsoft.com/office/drawing/2014/main" id="{85C6EE0C-C52A-6134-EB1B-6F3C574923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149335" y="3661444"/>
              <a:ext cx="288000" cy="105516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B39CA18C-C050-2248-E6F6-D99BB87303C8}"/>
                    </a:ext>
                  </a:extLst>
                </p:cNvPr>
                <p:cNvSpPr txBox="1"/>
                <p:nvPr/>
              </p:nvSpPr>
              <p:spPr>
                <a:xfrm>
                  <a:off x="4452429" y="3859412"/>
                  <a:ext cx="116196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200" b="1" dirty="0">
                      <a:solidFill>
                        <a:srgbClr val="FFB25A"/>
                      </a:solidFill>
                      <a:latin typeface="Arial Nova" panose="020B0504020202020204" pitchFamily="34" charset="0"/>
                    </a:rPr>
                    <a:t> xx V </a:t>
                  </a:r>
                  <a14:m>
                    <m:oMath xmlns:m="http://schemas.openxmlformats.org/officeDocument/2006/math">
                      <m:r>
                        <a:rPr lang="fr-FR" sz="1200" b="1" i="0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</m:oMath>
                  </a14:m>
                  <a:endParaRPr lang="fr-FR" sz="1200" b="1" dirty="0">
                    <a:solidFill>
                      <a:srgbClr val="FFB25A"/>
                    </a:solidFill>
                    <a:latin typeface="Arial Nova" panose="020B0504020202020204" pitchFamily="34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200" b="1" i="1" smtClean="0">
                            <a:solidFill>
                              <a:srgbClr val="FFB25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𝓟</m:t>
                        </m:r>
                        <m:r>
                          <a:rPr lang="fr-FR" sz="1200" b="1" i="1" smtClean="0">
                            <a:solidFill>
                              <a:srgbClr val="FFB25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fr-FR" sz="1200" b="1" i="1" smtClean="0">
                            <a:solidFill>
                              <a:srgbClr val="FFB25A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𝑼𝑰</m:t>
                        </m:r>
                      </m:oMath>
                    </m:oMathPara>
                  </a14:m>
                  <a:endParaRPr lang="fr-FR" sz="1200" b="1" dirty="0">
                    <a:solidFill>
                      <a:srgbClr val="FFB25A"/>
                    </a:solidFill>
                    <a:latin typeface="Arial Nova" panose="020B05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4" name="ZoneTexte 63">
                  <a:extLst>
                    <a:ext uri="{FF2B5EF4-FFF2-40B4-BE49-F238E27FC236}">
                      <a16:creationId xmlns:a16="http://schemas.microsoft.com/office/drawing/2014/main" id="{B39CA18C-C050-2248-E6F6-D99BB87303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2429" y="3859412"/>
                  <a:ext cx="1161960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1" name="Groupe 70">
              <a:extLst>
                <a:ext uri="{FF2B5EF4-FFF2-40B4-BE49-F238E27FC236}">
                  <a16:creationId xmlns:a16="http://schemas.microsoft.com/office/drawing/2014/main" id="{3A416195-885D-B412-950E-1F349C5CC6AB}"/>
                </a:ext>
              </a:extLst>
            </p:cNvPr>
            <p:cNvGrpSpPr/>
            <p:nvPr/>
          </p:nvGrpSpPr>
          <p:grpSpPr>
            <a:xfrm>
              <a:off x="8079091" y="3940734"/>
              <a:ext cx="360000" cy="360000"/>
              <a:chOff x="5447928" y="2816932"/>
              <a:chExt cx="1800000" cy="1800000"/>
            </a:xfrm>
          </p:grpSpPr>
          <p:sp>
            <p:nvSpPr>
              <p:cNvPr id="72" name="Ellipse 71">
                <a:extLst>
                  <a:ext uri="{FF2B5EF4-FFF2-40B4-BE49-F238E27FC236}">
                    <a16:creationId xmlns:a16="http://schemas.microsoft.com/office/drawing/2014/main" id="{689719FF-319E-F4C6-E150-B6C708728D00}"/>
                  </a:ext>
                </a:extLst>
              </p:cNvPr>
              <p:cNvSpPr/>
              <p:nvPr/>
            </p:nvSpPr>
            <p:spPr>
              <a:xfrm>
                <a:off x="5447928" y="2816932"/>
                <a:ext cx="1800000" cy="1800000"/>
              </a:xfrm>
              <a:prstGeom prst="ellipse">
                <a:avLst/>
              </a:prstGeom>
              <a:solidFill>
                <a:srgbClr val="EF72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pic>
            <p:nvPicPr>
              <p:cNvPr id="73" name="Image 72">
                <a:extLst>
                  <a:ext uri="{FF2B5EF4-FFF2-40B4-BE49-F238E27FC236}">
                    <a16:creationId xmlns:a16="http://schemas.microsoft.com/office/drawing/2014/main" id="{1AC2262C-D76B-934A-5E65-99DB0E926C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 flipH="1">
                <a:off x="5627848" y="2996852"/>
                <a:ext cx="1440160" cy="1440160"/>
              </a:xfrm>
              <a:prstGeom prst="rect">
                <a:avLst/>
              </a:prstGeom>
            </p:spPr>
          </p:pic>
        </p:grpSp>
        <p:grpSp>
          <p:nvGrpSpPr>
            <p:cNvPr id="74" name="Groupe 73">
              <a:extLst>
                <a:ext uri="{FF2B5EF4-FFF2-40B4-BE49-F238E27FC236}">
                  <a16:creationId xmlns:a16="http://schemas.microsoft.com/office/drawing/2014/main" id="{62B9229E-5DD5-9728-B982-E481189F9BEC}"/>
                </a:ext>
              </a:extLst>
            </p:cNvPr>
            <p:cNvGrpSpPr/>
            <p:nvPr/>
          </p:nvGrpSpPr>
          <p:grpSpPr>
            <a:xfrm>
              <a:off x="5929319" y="3962771"/>
              <a:ext cx="360000" cy="360000"/>
              <a:chOff x="5775745" y="3144183"/>
              <a:chExt cx="1800000" cy="1800000"/>
            </a:xfrm>
          </p:grpSpPr>
          <p:sp>
            <p:nvSpPr>
              <p:cNvPr id="75" name="Ellipse 74">
                <a:extLst>
                  <a:ext uri="{FF2B5EF4-FFF2-40B4-BE49-F238E27FC236}">
                    <a16:creationId xmlns:a16="http://schemas.microsoft.com/office/drawing/2014/main" id="{45D1B4DF-7033-EB1C-DEC9-639AE2145414}"/>
                  </a:ext>
                </a:extLst>
              </p:cNvPr>
              <p:cNvSpPr/>
              <p:nvPr/>
            </p:nvSpPr>
            <p:spPr>
              <a:xfrm>
                <a:off x="5775745" y="3144183"/>
                <a:ext cx="1800000" cy="1800000"/>
              </a:xfrm>
              <a:prstGeom prst="ellipse">
                <a:avLst/>
              </a:prstGeom>
              <a:solidFill>
                <a:srgbClr val="68348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pic>
            <p:nvPicPr>
              <p:cNvPr id="76" name="Image 75">
                <a:extLst>
                  <a:ext uri="{FF2B5EF4-FFF2-40B4-BE49-F238E27FC236}">
                    <a16:creationId xmlns:a16="http://schemas.microsoft.com/office/drawing/2014/main" id="{E313AA97-25C8-7CFE-4F0E-0B1EFC00D5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903821" y="3513485"/>
                <a:ext cx="1543848" cy="1061396"/>
              </a:xfrm>
              <a:prstGeom prst="rect">
                <a:avLst/>
              </a:prstGeom>
            </p:spPr>
          </p:pic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ZoneTexte 76">
                  <a:extLst>
                    <a:ext uri="{FF2B5EF4-FFF2-40B4-BE49-F238E27FC236}">
                      <a16:creationId xmlns:a16="http://schemas.microsoft.com/office/drawing/2014/main" id="{4BE6685B-714A-2936-1BA2-2CA1122FD234}"/>
                    </a:ext>
                  </a:extLst>
                </p:cNvPr>
                <p:cNvSpPr txBox="1"/>
                <p:nvPr/>
              </p:nvSpPr>
              <p:spPr>
                <a:xfrm>
                  <a:off x="6496530" y="3899673"/>
                  <a:ext cx="1431825" cy="2616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1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𝓟</m:t>
                        </m:r>
                        <m:r>
                          <a:rPr lang="fr-FR" sz="11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fr-FR" sz="11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1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fr-FR" sz="11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𝒎</m:t>
                            </m:r>
                          </m:sub>
                        </m:sSub>
                        <m:sSub>
                          <m:sSubPr>
                            <m:ctrlPr>
                              <a:rPr lang="fr-FR" sz="11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1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𝝎</m:t>
                            </m:r>
                          </m:e>
                          <m:sub>
                            <m:r>
                              <a:rPr lang="fr-FR" sz="11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𝒎</m:t>
                            </m:r>
                          </m:sub>
                        </m:sSub>
                      </m:oMath>
                    </m:oMathPara>
                  </a14:m>
                  <a:endParaRPr lang="fr-FR" sz="1100" b="1" dirty="0">
                    <a:solidFill>
                      <a:srgbClr val="7030A0"/>
                    </a:solidFill>
                    <a:latin typeface="Arial Nova" panose="020B05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7" name="ZoneTexte 76">
                  <a:extLst>
                    <a:ext uri="{FF2B5EF4-FFF2-40B4-BE49-F238E27FC236}">
                      <a16:creationId xmlns:a16="http://schemas.microsoft.com/office/drawing/2014/main" id="{4BE6685B-714A-2936-1BA2-2CA1122FD2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6530" y="3899673"/>
                  <a:ext cx="1431825" cy="26161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ZoneTexte 77">
                  <a:extLst>
                    <a:ext uri="{FF2B5EF4-FFF2-40B4-BE49-F238E27FC236}">
                      <a16:creationId xmlns:a16="http://schemas.microsoft.com/office/drawing/2014/main" id="{F72A4F02-81F2-12CD-42EB-688314B6AAB2}"/>
                    </a:ext>
                  </a:extLst>
                </p:cNvPr>
                <p:cNvSpPr txBox="1"/>
                <p:nvPr/>
              </p:nvSpPr>
              <p:spPr>
                <a:xfrm>
                  <a:off x="10613889" y="3865361"/>
                  <a:ext cx="1431825" cy="2616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1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𝓟</m:t>
                        </m:r>
                        <m:r>
                          <a:rPr lang="fr-FR" sz="11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fr-FR" sz="11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1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𝑭</m:t>
                            </m:r>
                          </m:e>
                          <m:sub>
                            <m:r>
                              <a:rPr lang="fr-FR" sz="11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𝒎</m:t>
                            </m:r>
                          </m:sub>
                        </m:sSub>
                        <m:r>
                          <a:rPr lang="fr-FR" sz="11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𝑽</m:t>
                        </m:r>
                      </m:oMath>
                    </m:oMathPara>
                  </a14:m>
                  <a:endParaRPr lang="fr-FR" sz="1100" b="1" dirty="0">
                    <a:solidFill>
                      <a:srgbClr val="7030A0"/>
                    </a:solidFill>
                    <a:latin typeface="Arial Nova" panose="020B05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8" name="ZoneTexte 77">
                  <a:extLst>
                    <a:ext uri="{FF2B5EF4-FFF2-40B4-BE49-F238E27FC236}">
                      <a16:creationId xmlns:a16="http://schemas.microsoft.com/office/drawing/2014/main" id="{F72A4F02-81F2-12CD-42EB-688314B6AA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13889" y="3865361"/>
                  <a:ext cx="1431825" cy="26161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9" name="Rectangle : coins arrondis 65">
              <a:extLst>
                <a:ext uri="{FF2B5EF4-FFF2-40B4-BE49-F238E27FC236}">
                  <a16:creationId xmlns:a16="http://schemas.microsoft.com/office/drawing/2014/main" id="{DEFEC9DC-D44C-BD4C-C7C7-8E5A976EE82E}"/>
                </a:ext>
              </a:extLst>
            </p:cNvPr>
            <p:cNvSpPr/>
            <p:nvPr/>
          </p:nvSpPr>
          <p:spPr>
            <a:xfrm>
              <a:off x="9625448" y="3534654"/>
              <a:ext cx="1365662" cy="534390"/>
            </a:xfrm>
            <a:prstGeom prst="roundRect">
              <a:avLst>
                <a:gd name="adj" fmla="val 11914"/>
              </a:avLst>
            </a:prstGeom>
            <a:noFill/>
            <a:ln w="19050">
              <a:solidFill>
                <a:srgbClr val="EE685D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rgbClr val="EE685D"/>
                  </a:solidFill>
                  <a:latin typeface="Arial Nova" panose="020B0504020202020204" pitchFamily="34" charset="0"/>
                </a:rPr>
                <a:t>Transmettre</a:t>
              </a:r>
            </a:p>
          </p:txBody>
        </p:sp>
        <p:cxnSp>
          <p:nvCxnSpPr>
            <p:cNvPr id="80" name="Connecteur droit avec flèche 79">
              <a:extLst>
                <a:ext uri="{FF2B5EF4-FFF2-40B4-BE49-F238E27FC236}">
                  <a16:creationId xmlns:a16="http://schemas.microsoft.com/office/drawing/2014/main" id="{FA030DA2-3C3A-C8FA-45E8-D976D05C94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911895" y="3796784"/>
              <a:ext cx="720000" cy="1536"/>
            </a:xfrm>
            <a:prstGeom prst="straightConnector1">
              <a:avLst/>
            </a:prstGeom>
            <a:ln w="25400" cap="rnd">
              <a:solidFill>
                <a:srgbClr val="68348B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81" name="Image 80">
              <a:extLst>
                <a:ext uri="{FF2B5EF4-FFF2-40B4-BE49-F238E27FC236}">
                  <a16:creationId xmlns:a16="http://schemas.microsoft.com/office/drawing/2014/main" id="{7CFF18D7-B440-5F98-0242-64155E193C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75684" y="3407535"/>
              <a:ext cx="360000" cy="360000"/>
            </a:xfrm>
            <a:prstGeom prst="rect">
              <a:avLst/>
            </a:prstGeom>
          </p:spPr>
        </p:pic>
        <p:grpSp>
          <p:nvGrpSpPr>
            <p:cNvPr id="82" name="Groupe 81">
              <a:extLst>
                <a:ext uri="{FF2B5EF4-FFF2-40B4-BE49-F238E27FC236}">
                  <a16:creationId xmlns:a16="http://schemas.microsoft.com/office/drawing/2014/main" id="{F7FD68FD-39E8-E3FC-751F-6F8E7EFC5E05}"/>
                </a:ext>
              </a:extLst>
            </p:cNvPr>
            <p:cNvGrpSpPr/>
            <p:nvPr/>
          </p:nvGrpSpPr>
          <p:grpSpPr>
            <a:xfrm>
              <a:off x="10151217" y="3954960"/>
              <a:ext cx="360000" cy="360000"/>
              <a:chOff x="10405167" y="2322166"/>
              <a:chExt cx="1800000" cy="1800000"/>
            </a:xfrm>
          </p:grpSpPr>
          <p:sp>
            <p:nvSpPr>
              <p:cNvPr id="83" name="Ellipse 82">
                <a:extLst>
                  <a:ext uri="{FF2B5EF4-FFF2-40B4-BE49-F238E27FC236}">
                    <a16:creationId xmlns:a16="http://schemas.microsoft.com/office/drawing/2014/main" id="{1E8A1773-049E-3FE0-3A55-46B324B5F72D}"/>
                  </a:ext>
                </a:extLst>
              </p:cNvPr>
              <p:cNvSpPr/>
              <p:nvPr/>
            </p:nvSpPr>
            <p:spPr>
              <a:xfrm>
                <a:off x="10405167" y="2322166"/>
                <a:ext cx="1800000" cy="1800000"/>
              </a:xfrm>
              <a:prstGeom prst="ellipse">
                <a:avLst/>
              </a:prstGeom>
              <a:solidFill>
                <a:srgbClr val="EF7268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 dirty="0"/>
              </a:p>
            </p:txBody>
          </p:sp>
          <p:pic>
            <p:nvPicPr>
              <p:cNvPr id="84" name="Image 83">
                <a:extLst>
                  <a:ext uri="{FF2B5EF4-FFF2-40B4-BE49-F238E27FC236}">
                    <a16:creationId xmlns:a16="http://schemas.microsoft.com/office/drawing/2014/main" id="{CB10C83E-CD60-27F3-C1B3-1546FCE283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546164" y="2642707"/>
                <a:ext cx="1518007" cy="924719"/>
              </a:xfrm>
              <a:prstGeom prst="rect">
                <a:avLst/>
              </a:prstGeom>
            </p:spPr>
          </p:pic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ZoneTexte 84">
                  <a:extLst>
                    <a:ext uri="{FF2B5EF4-FFF2-40B4-BE49-F238E27FC236}">
                      <a16:creationId xmlns:a16="http://schemas.microsoft.com/office/drawing/2014/main" id="{D4448485-1542-9D3B-17C1-604149E67AE1}"/>
                    </a:ext>
                  </a:extLst>
                </p:cNvPr>
                <p:cNvSpPr txBox="1"/>
                <p:nvPr/>
              </p:nvSpPr>
              <p:spPr>
                <a:xfrm>
                  <a:off x="8589080" y="3939627"/>
                  <a:ext cx="1431825" cy="2616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sz="11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𝓟</m:t>
                        </m:r>
                        <m:r>
                          <a:rPr lang="fr-FR" sz="11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fr-FR" sz="11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1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fr-FR" sz="11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𝒎</m:t>
                            </m:r>
                          </m:sub>
                        </m:sSub>
                        <m:sSub>
                          <m:sSubPr>
                            <m:ctrlPr>
                              <a:rPr lang="fr-FR" sz="11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11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𝝎</m:t>
                            </m:r>
                          </m:e>
                          <m:sub>
                            <m:r>
                              <a:rPr lang="fr-FR" sz="1100" b="1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𝒎</m:t>
                            </m:r>
                          </m:sub>
                        </m:sSub>
                      </m:oMath>
                    </m:oMathPara>
                  </a14:m>
                  <a:endParaRPr lang="fr-FR" sz="1100" b="1" dirty="0">
                    <a:solidFill>
                      <a:srgbClr val="7030A0"/>
                    </a:solidFill>
                    <a:latin typeface="Arial Nova" panose="020B05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5" name="ZoneTexte 84">
                  <a:extLst>
                    <a:ext uri="{FF2B5EF4-FFF2-40B4-BE49-F238E27FC236}">
                      <a16:creationId xmlns:a16="http://schemas.microsoft.com/office/drawing/2014/main" id="{D4448485-1542-9D3B-17C1-604149E67A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89080" y="3939627"/>
                  <a:ext cx="1431825" cy="26161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231153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 21">
            <a:extLst>
              <a:ext uri="{FF2B5EF4-FFF2-40B4-BE49-F238E27FC236}">
                <a16:creationId xmlns:a16="http://schemas.microsoft.com/office/drawing/2014/main" id="{77F0330D-2B6B-0150-1195-CA73F0C96D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57" y="4103586"/>
            <a:ext cx="1144335" cy="2210230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FA65BCFA-4E1C-6F10-2880-6849F538E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Modélisation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9F1E50-AA20-B060-A17A-B154F6048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6257" y="981887"/>
            <a:ext cx="6097948" cy="5253339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4" name="Rectangle : coins arrondis 15">
            <a:extLst>
              <a:ext uri="{FF2B5EF4-FFF2-40B4-BE49-F238E27FC236}">
                <a16:creationId xmlns:a16="http://schemas.microsoft.com/office/drawing/2014/main" id="{65B3627A-3C72-7F56-BCED-D4E8F8AA030D}"/>
              </a:ext>
            </a:extLst>
          </p:cNvPr>
          <p:cNvSpPr/>
          <p:nvPr/>
        </p:nvSpPr>
        <p:spPr>
          <a:xfrm>
            <a:off x="4170276" y="2410298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6834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68348B"/>
                </a:solidFill>
                <a:latin typeface="Arial Nova" panose="020B0504020202020204" pitchFamily="34" charset="0"/>
              </a:rPr>
              <a:t>Convertir</a:t>
            </a:r>
          </a:p>
        </p:txBody>
      </p:sp>
      <p:sp>
        <p:nvSpPr>
          <p:cNvPr id="5" name="Rectangle : coins arrondis 17">
            <a:extLst>
              <a:ext uri="{FF2B5EF4-FFF2-40B4-BE49-F238E27FC236}">
                <a16:creationId xmlns:a16="http://schemas.microsoft.com/office/drawing/2014/main" id="{7AB96648-21A7-8917-9B1E-BD9756348613}"/>
              </a:ext>
            </a:extLst>
          </p:cNvPr>
          <p:cNvSpPr/>
          <p:nvPr/>
        </p:nvSpPr>
        <p:spPr>
          <a:xfrm>
            <a:off x="6332265" y="2413405"/>
            <a:ext cx="1365662" cy="53439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EE68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EE685D"/>
                </a:solidFill>
                <a:latin typeface="Arial Nova" panose="020B0504020202020204" pitchFamily="34" charset="0"/>
              </a:rPr>
              <a:t>Transmettre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0A29FE64-658D-6639-76FD-401952519008}"/>
              </a:ext>
            </a:extLst>
          </p:cNvPr>
          <p:cNvSpPr/>
          <p:nvPr/>
        </p:nvSpPr>
        <p:spPr>
          <a:xfrm>
            <a:off x="3450276" y="1963423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0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04F77"/>
                </a:solidFill>
                <a:latin typeface="Arial Nova" panose="020B0504020202020204" pitchFamily="34" charset="0"/>
              </a:rPr>
              <a:t>Acquérir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845897D0-4AA1-7CED-4A37-56A9A9613FAC}"/>
              </a:ext>
            </a:extLst>
          </p:cNvPr>
          <p:cNvSpPr/>
          <p:nvPr/>
        </p:nvSpPr>
        <p:spPr>
          <a:xfrm>
            <a:off x="7782690" y="1939546"/>
            <a:ext cx="1440000" cy="576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8A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8A559"/>
                </a:solidFill>
                <a:latin typeface="Arial Nova" panose="020B0504020202020204" pitchFamily="34" charset="0"/>
              </a:rPr>
              <a:t>Communiquer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680AEFE4-A7B7-CB6F-D212-789FFDF7FCC3}"/>
              </a:ext>
            </a:extLst>
          </p:cNvPr>
          <p:cNvSpPr/>
          <p:nvPr/>
        </p:nvSpPr>
        <p:spPr>
          <a:xfrm>
            <a:off x="3450276" y="3956277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FDA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DAD57"/>
                </a:solidFill>
                <a:latin typeface="Arial Nova" panose="020B0504020202020204" pitchFamily="34" charset="0"/>
              </a:rPr>
              <a:t>Alimenter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5B8CBF83-F231-746D-A03F-9AC26E21FAB2}"/>
              </a:ext>
            </a:extLst>
          </p:cNvPr>
          <p:cNvSpPr/>
          <p:nvPr/>
        </p:nvSpPr>
        <p:spPr>
          <a:xfrm>
            <a:off x="5612265" y="3951514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C73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C7391"/>
                </a:solidFill>
                <a:latin typeface="Arial Nova" panose="020B0504020202020204" pitchFamily="34" charset="0"/>
              </a:rPr>
              <a:t>Distribuer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9B7A1F22-9E70-EF06-501D-56F534870FED}"/>
              </a:ext>
            </a:extLst>
          </p:cNvPr>
          <p:cNvSpPr/>
          <p:nvPr/>
        </p:nvSpPr>
        <p:spPr>
          <a:xfrm>
            <a:off x="2882694" y="4864496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C3AED1"/>
          </a:solidFill>
          <a:ln w="19050">
            <a:solidFill>
              <a:srgbClr val="C3AE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68348B"/>
                </a:solidFill>
                <a:latin typeface="Arial Nova" panose="020B0504020202020204" pitchFamily="34" charset="0"/>
              </a:rPr>
              <a:t>Moteur à courant continu</a:t>
            </a:r>
          </a:p>
        </p:txBody>
      </p: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FD3BC413-285F-CB58-58F0-8A4DFC6DF3F8}"/>
              </a:ext>
            </a:extLst>
          </p:cNvPr>
          <p:cNvGrpSpPr/>
          <p:nvPr/>
        </p:nvGrpSpPr>
        <p:grpSpPr>
          <a:xfrm>
            <a:off x="215285" y="1885789"/>
            <a:ext cx="742857" cy="432000"/>
            <a:chOff x="647085" y="2152383"/>
            <a:chExt cx="742857" cy="432000"/>
          </a:xfrm>
        </p:grpSpPr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D496010F-FB1D-0454-CAC2-27629C4AB8F0}"/>
                </a:ext>
              </a:extLst>
            </p:cNvPr>
            <p:cNvSpPr/>
            <p:nvPr/>
          </p:nvSpPr>
          <p:spPr>
            <a:xfrm>
              <a:off x="957942" y="2152383"/>
              <a:ext cx="432000" cy="432000"/>
            </a:xfrm>
            <a:prstGeom prst="ellipse">
              <a:avLst/>
            </a:prstGeom>
            <a:noFill/>
            <a:ln w="19050">
              <a:solidFill>
                <a:srgbClr val="68348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1400" dirty="0">
                  <a:solidFill>
                    <a:srgbClr val="68348B"/>
                  </a:solidFill>
                  <a:latin typeface="Arial Nova" panose="020B0504020202020204" pitchFamily="34" charset="0"/>
                </a:rPr>
                <a:t>B</a:t>
              </a:r>
            </a:p>
          </p:txBody>
        </p:sp>
        <p:grpSp>
          <p:nvGrpSpPr>
            <p:cNvPr id="17" name="Groupe 16">
              <a:extLst>
                <a:ext uri="{FF2B5EF4-FFF2-40B4-BE49-F238E27FC236}">
                  <a16:creationId xmlns:a16="http://schemas.microsoft.com/office/drawing/2014/main" id="{98935AF5-F4EA-FDD6-319F-4CD5B5AFF5BD}"/>
                </a:ext>
              </a:extLst>
            </p:cNvPr>
            <p:cNvGrpSpPr/>
            <p:nvPr/>
          </p:nvGrpSpPr>
          <p:grpSpPr>
            <a:xfrm rot="5400000">
              <a:off x="622923" y="2212954"/>
              <a:ext cx="359181" cy="310857"/>
              <a:chOff x="771193" y="3008074"/>
              <a:chExt cx="359181" cy="310857"/>
            </a:xfrm>
          </p:grpSpPr>
          <p:cxnSp>
            <p:nvCxnSpPr>
              <p:cNvPr id="14" name="Connecteur droit 13">
                <a:extLst>
                  <a:ext uri="{FF2B5EF4-FFF2-40B4-BE49-F238E27FC236}">
                    <a16:creationId xmlns:a16="http://schemas.microsoft.com/office/drawing/2014/main" id="{175FA55B-88C5-C835-8FDB-5F131BC03573}"/>
                  </a:ext>
                </a:extLst>
              </p:cNvPr>
              <p:cNvCxnSpPr/>
              <p:nvPr/>
            </p:nvCxnSpPr>
            <p:spPr>
              <a:xfrm flipH="1">
                <a:off x="951990" y="3008074"/>
                <a:ext cx="0" cy="180000"/>
              </a:xfrm>
              <a:prstGeom prst="line">
                <a:avLst/>
              </a:prstGeom>
              <a:noFill/>
              <a:ln w="19050">
                <a:solidFill>
                  <a:srgbClr val="68348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95DFD61-58E8-5A03-AB69-8F9DD8D701D0}"/>
                  </a:ext>
                </a:extLst>
              </p:cNvPr>
              <p:cNvSpPr/>
              <p:nvPr/>
            </p:nvSpPr>
            <p:spPr>
              <a:xfrm>
                <a:off x="771194" y="3188074"/>
                <a:ext cx="359180" cy="130857"/>
              </a:xfrm>
              <a:prstGeom prst="rect">
                <a:avLst/>
              </a:prstGeom>
              <a:solidFill>
                <a:srgbClr val="C3AED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cxnSp>
            <p:nvCxnSpPr>
              <p:cNvPr id="13" name="Connecteur droit 12">
                <a:extLst>
                  <a:ext uri="{FF2B5EF4-FFF2-40B4-BE49-F238E27FC236}">
                    <a16:creationId xmlns:a16="http://schemas.microsoft.com/office/drawing/2014/main" id="{89A2028F-F21D-FA3C-FA59-6C2297BCC3EC}"/>
                  </a:ext>
                </a:extLst>
              </p:cNvPr>
              <p:cNvCxnSpPr/>
              <p:nvPr/>
            </p:nvCxnSpPr>
            <p:spPr>
              <a:xfrm flipH="1">
                <a:off x="771193" y="3188074"/>
                <a:ext cx="359181" cy="0"/>
              </a:xfrm>
              <a:prstGeom prst="line">
                <a:avLst/>
              </a:prstGeom>
              <a:noFill/>
              <a:ln w="19050">
                <a:solidFill>
                  <a:srgbClr val="68348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18" name="Ellipse 17">
            <a:extLst>
              <a:ext uri="{FF2B5EF4-FFF2-40B4-BE49-F238E27FC236}">
                <a16:creationId xmlns:a16="http://schemas.microsoft.com/office/drawing/2014/main" id="{8C3E21F9-4E18-0A22-E215-148E7EDF77F8}"/>
              </a:ext>
            </a:extLst>
          </p:cNvPr>
          <p:cNvSpPr/>
          <p:nvPr/>
        </p:nvSpPr>
        <p:spPr>
          <a:xfrm>
            <a:off x="1322134" y="1885789"/>
            <a:ext cx="432000" cy="432000"/>
          </a:xfrm>
          <a:prstGeom prst="ellipse">
            <a:avLst/>
          </a:prstGeom>
          <a:noFill/>
          <a:ln w="19050">
            <a:solidFill>
              <a:srgbClr val="EE68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EE685D"/>
                </a:solidFill>
                <a:latin typeface="Arial Nova" panose="020B0504020202020204" pitchFamily="34" charset="0"/>
              </a:rPr>
              <a:t>R</a:t>
            </a:r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A3CF82C4-C843-D17A-33ED-31C4889FACB4}"/>
              </a:ext>
            </a:extLst>
          </p:cNvPr>
          <p:cNvSpPr/>
          <p:nvPr/>
        </p:nvSpPr>
        <p:spPr>
          <a:xfrm>
            <a:off x="1318540" y="2667745"/>
            <a:ext cx="432000" cy="432000"/>
          </a:xfrm>
          <a:prstGeom prst="ellipse">
            <a:avLst/>
          </a:prstGeom>
          <a:noFill/>
          <a:ln w="19050">
            <a:solidFill>
              <a:srgbClr val="08A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8A559"/>
                </a:solidFill>
                <a:latin typeface="Arial Nova" panose="020B0504020202020204" pitchFamily="34" charset="0"/>
              </a:rPr>
              <a:t>P</a:t>
            </a: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65470277-80B0-94A9-B34C-922A652D6CE8}"/>
              </a:ext>
            </a:extLst>
          </p:cNvPr>
          <p:cNvSpPr/>
          <p:nvPr/>
        </p:nvSpPr>
        <p:spPr>
          <a:xfrm>
            <a:off x="1318540" y="3449701"/>
            <a:ext cx="432000" cy="432000"/>
          </a:xfrm>
          <a:prstGeom prst="ellipse">
            <a:avLst/>
          </a:prstGeom>
          <a:noFill/>
          <a:ln w="19050">
            <a:solidFill>
              <a:srgbClr val="FDA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DAD57"/>
                </a:solidFill>
                <a:latin typeface="Arial Nova" panose="020B0504020202020204" pitchFamily="34" charset="0"/>
              </a:rPr>
              <a:t>A</a:t>
            </a:r>
          </a:p>
        </p:txBody>
      </p:sp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C6D8BB7C-BA67-02B8-66C4-9225BD0FC491}"/>
              </a:ext>
            </a:extLst>
          </p:cNvPr>
          <p:cNvCxnSpPr>
            <a:cxnSpLocks/>
          </p:cNvCxnSpPr>
          <p:nvPr/>
        </p:nvCxnSpPr>
        <p:spPr>
          <a:xfrm flipV="1">
            <a:off x="1145800" y="4153002"/>
            <a:ext cx="58040" cy="980870"/>
          </a:xfrm>
          <a:prstGeom prst="straightConnector1">
            <a:avLst/>
          </a:prstGeom>
          <a:ln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F976A5C2-1044-3692-279E-10FD84DB0DC4}"/>
              </a:ext>
            </a:extLst>
          </p:cNvPr>
          <p:cNvCxnSpPr>
            <a:cxnSpLocks/>
          </p:cNvCxnSpPr>
          <p:nvPr/>
        </p:nvCxnSpPr>
        <p:spPr>
          <a:xfrm flipH="1">
            <a:off x="526142" y="5133872"/>
            <a:ext cx="611695" cy="269514"/>
          </a:xfrm>
          <a:prstGeom prst="straightConnector1">
            <a:avLst/>
          </a:prstGeom>
          <a:ln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750F35C4-A4B2-C80F-5246-EFF75239480F}"/>
              </a:ext>
            </a:extLst>
          </p:cNvPr>
          <p:cNvCxnSpPr>
            <a:cxnSpLocks/>
          </p:cNvCxnSpPr>
          <p:nvPr/>
        </p:nvCxnSpPr>
        <p:spPr>
          <a:xfrm>
            <a:off x="1143599" y="5124411"/>
            <a:ext cx="526878" cy="231277"/>
          </a:xfrm>
          <a:prstGeom prst="straightConnector1">
            <a:avLst/>
          </a:prstGeom>
          <a:ln>
            <a:solidFill>
              <a:srgbClr val="C00000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1C5A1F01-6F5B-AC35-B376-D2AEFC961313}"/>
                  </a:ext>
                </a:extLst>
              </p:cNvPr>
              <p:cNvSpPr txBox="1"/>
              <p:nvPr/>
            </p:nvSpPr>
            <p:spPr>
              <a:xfrm>
                <a:off x="342822" y="5339204"/>
                <a:ext cx="1833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1C5A1F01-6F5B-AC35-B376-D2AEFC9613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822" y="5339204"/>
                <a:ext cx="183320" cy="276999"/>
              </a:xfrm>
              <a:prstGeom prst="rect">
                <a:avLst/>
              </a:prstGeom>
              <a:blipFill>
                <a:blip r:embed="rId3"/>
                <a:stretch>
                  <a:fillRect l="-33333" t="-48889" r="-103333"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A2A0D029-FA3E-ADF3-5C8E-1A86A0483E8E}"/>
                  </a:ext>
                </a:extLst>
              </p:cNvPr>
              <p:cNvSpPr txBox="1"/>
              <p:nvPr/>
            </p:nvSpPr>
            <p:spPr>
              <a:xfrm>
                <a:off x="1502905" y="4963050"/>
                <a:ext cx="1867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A2A0D029-FA3E-ADF3-5C8E-1A86A0483E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2905" y="4963050"/>
                <a:ext cx="186718" cy="276999"/>
              </a:xfrm>
              <a:prstGeom prst="rect">
                <a:avLst/>
              </a:prstGeom>
              <a:blipFill>
                <a:blip r:embed="rId4"/>
                <a:stretch>
                  <a:fillRect l="-33333" t="-45652" r="-103333" b="-2391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A2B65EDB-B72E-AF45-DFFA-7C61EF75E658}"/>
                  </a:ext>
                </a:extLst>
              </p:cNvPr>
              <p:cNvSpPr txBox="1"/>
              <p:nvPr/>
            </p:nvSpPr>
            <p:spPr>
              <a:xfrm>
                <a:off x="1245856" y="4130411"/>
                <a:ext cx="1690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A2B65EDB-B72E-AF45-DFFA-7C61EF75E6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5856" y="4130411"/>
                <a:ext cx="169084" cy="276999"/>
              </a:xfrm>
              <a:prstGeom prst="rect">
                <a:avLst/>
              </a:prstGeom>
              <a:blipFill>
                <a:blip r:embed="rId5"/>
                <a:stretch>
                  <a:fillRect l="-35714" t="-48889" r="-110714" b="-888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3A25A51B-CDDB-1CE0-AA7C-255583E6C134}"/>
              </a:ext>
            </a:extLst>
          </p:cNvPr>
          <p:cNvCxnSpPr>
            <a:cxnSpLocks/>
            <a:stCxn id="18" idx="2"/>
            <a:endCxn id="6" idx="6"/>
          </p:cNvCxnSpPr>
          <p:nvPr/>
        </p:nvCxnSpPr>
        <p:spPr>
          <a:xfrm flipH="1">
            <a:off x="958142" y="2101789"/>
            <a:ext cx="363992" cy="0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EA2CB81E-0522-723B-DDB7-75CEA9C72B2A}"/>
              </a:ext>
            </a:extLst>
          </p:cNvPr>
          <p:cNvCxnSpPr>
            <a:cxnSpLocks/>
            <a:stCxn id="18" idx="4"/>
            <a:endCxn id="19" idx="0"/>
          </p:cNvCxnSpPr>
          <p:nvPr/>
        </p:nvCxnSpPr>
        <p:spPr>
          <a:xfrm flipH="1">
            <a:off x="1534540" y="2317789"/>
            <a:ext cx="3594" cy="349956"/>
          </a:xfrm>
          <a:prstGeom prst="line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DD4FBDB6-3E0B-30E4-7AA0-726878E3F000}"/>
              </a:ext>
            </a:extLst>
          </p:cNvPr>
          <p:cNvCxnSpPr>
            <a:cxnSpLocks/>
            <a:stCxn id="20" idx="0"/>
            <a:endCxn id="19" idx="4"/>
          </p:cNvCxnSpPr>
          <p:nvPr/>
        </p:nvCxnSpPr>
        <p:spPr>
          <a:xfrm flipV="1">
            <a:off x="1534540" y="3099745"/>
            <a:ext cx="0" cy="349956"/>
          </a:xfrm>
          <a:prstGeom prst="line">
            <a:avLst/>
          </a:prstGeom>
          <a:noFill/>
          <a:ln w="28575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2B21137E-A635-72A1-83BD-FB95B390820A}"/>
              </a:ext>
            </a:extLst>
          </p:cNvPr>
          <p:cNvCxnSpPr>
            <a:cxnSpLocks/>
            <a:stCxn id="6" idx="4"/>
            <a:endCxn id="20" idx="2"/>
          </p:cNvCxnSpPr>
          <p:nvPr/>
        </p:nvCxnSpPr>
        <p:spPr>
          <a:xfrm>
            <a:off x="742142" y="2317789"/>
            <a:ext cx="576398" cy="1347912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B795D72C-202A-D2AB-CF12-8269495B2D7E}"/>
              </a:ext>
            </a:extLst>
          </p:cNvPr>
          <p:cNvCxnSpPr>
            <a:cxnSpLocks/>
            <a:stCxn id="6" idx="5"/>
            <a:endCxn id="19" idx="1"/>
          </p:cNvCxnSpPr>
          <p:nvPr/>
        </p:nvCxnSpPr>
        <p:spPr>
          <a:xfrm>
            <a:off x="894877" y="2254524"/>
            <a:ext cx="486928" cy="476486"/>
          </a:xfrm>
          <a:prstGeom prst="lin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8B674DBF-268C-68AF-C74D-7E7FA77C9CB6}"/>
                  </a:ext>
                </a:extLst>
              </p:cNvPr>
              <p:cNvSpPr txBox="1"/>
              <p:nvPr/>
            </p:nvSpPr>
            <p:spPr>
              <a:xfrm>
                <a:off x="634431" y="1152575"/>
                <a:ext cx="1138817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5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05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05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05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05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05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</m:oMath>
                </a14:m>
                <a:endParaRPr lang="fr-FR" sz="1050" dirty="0"/>
              </a:p>
              <a:p>
                <a:pPr algn="ctr"/>
                <a:r>
                  <a:rPr lang="fr-FR" sz="1050" dirty="0"/>
                  <a:t>Couple moteur</a:t>
                </a:r>
              </a:p>
            </p:txBody>
          </p:sp>
        </mc:Choice>
        <mc:Fallback xmlns="">
          <p:sp>
            <p:nvSpPr>
              <p:cNvPr id="52" name="ZoneTexte 51">
                <a:extLst>
                  <a:ext uri="{FF2B5EF4-FFF2-40B4-BE49-F238E27FC236}">
                    <a16:creationId xmlns:a16="http://schemas.microsoft.com/office/drawing/2014/main" id="{8B674DBF-268C-68AF-C74D-7E7FA77C9C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431" y="1152575"/>
                <a:ext cx="1138817" cy="415498"/>
              </a:xfrm>
              <a:prstGeom prst="rect">
                <a:avLst/>
              </a:prstGeom>
              <a:blipFill>
                <a:blip r:embed="rId6"/>
                <a:stretch>
                  <a:fillRect t="-1471" r="-6952"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2538D0F8-BED7-ACE3-D484-92A6F37883E2}"/>
                  </a:ext>
                </a:extLst>
              </p:cNvPr>
              <p:cNvSpPr txBox="1"/>
              <p:nvPr/>
            </p:nvSpPr>
            <p:spPr>
              <a:xfrm>
                <a:off x="9061" y="2537723"/>
                <a:ext cx="1138817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50" dirty="0"/>
                  <a:t>Glissière de direction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sz="105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sz="105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</m:oMath>
                </a14:m>
                <a:endParaRPr lang="fr-FR" sz="1050" dirty="0"/>
              </a:p>
            </p:txBody>
          </p:sp>
        </mc:Choice>
        <mc:Fallback xmlns="">
          <p:sp>
            <p:nvSpPr>
              <p:cNvPr id="53" name="ZoneTexte 52">
                <a:extLst>
                  <a:ext uri="{FF2B5EF4-FFF2-40B4-BE49-F238E27FC236}">
                    <a16:creationId xmlns:a16="http://schemas.microsoft.com/office/drawing/2014/main" id="{2538D0F8-BED7-ACE3-D484-92A6F37883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1" y="2537723"/>
                <a:ext cx="1138817" cy="415498"/>
              </a:xfrm>
              <a:prstGeom prst="rect">
                <a:avLst/>
              </a:prstGeom>
              <a:blipFill>
                <a:blip r:embed="rId7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ZoneTexte 55">
                <a:extLst>
                  <a:ext uri="{FF2B5EF4-FFF2-40B4-BE49-F238E27FC236}">
                    <a16:creationId xmlns:a16="http://schemas.microsoft.com/office/drawing/2014/main" id="{CC231D0F-3CA8-1973-D715-4C5DBD2D970E}"/>
                  </a:ext>
                </a:extLst>
              </p:cNvPr>
              <p:cNvSpPr txBox="1"/>
              <p:nvPr/>
            </p:nvSpPr>
            <p:spPr>
              <a:xfrm rot="2596376">
                <a:off x="743261" y="2313734"/>
                <a:ext cx="863117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05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05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05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fr-FR" sz="105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05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05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</m:oMath>
                </a14:m>
                <a:endParaRPr lang="fr-FR" sz="1050" dirty="0"/>
              </a:p>
            </p:txBody>
          </p:sp>
        </mc:Choice>
        <mc:Fallback xmlns="">
          <p:sp>
            <p:nvSpPr>
              <p:cNvPr id="56" name="ZoneTexte 55">
                <a:extLst>
                  <a:ext uri="{FF2B5EF4-FFF2-40B4-BE49-F238E27FC236}">
                    <a16:creationId xmlns:a16="http://schemas.microsoft.com/office/drawing/2014/main" id="{CC231D0F-3CA8-1973-D715-4C5DBD2D97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596376">
                <a:off x="743261" y="2313734"/>
                <a:ext cx="863117" cy="4154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ZoneTexte 56">
            <a:extLst>
              <a:ext uri="{FF2B5EF4-FFF2-40B4-BE49-F238E27FC236}">
                <a16:creationId xmlns:a16="http://schemas.microsoft.com/office/drawing/2014/main" id="{26755C24-C4B6-C8A5-3303-786E3985977F}"/>
              </a:ext>
            </a:extLst>
          </p:cNvPr>
          <p:cNvSpPr txBox="1"/>
          <p:nvPr/>
        </p:nvSpPr>
        <p:spPr>
          <a:xfrm>
            <a:off x="1596264" y="3135325"/>
            <a:ext cx="113881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Poulie-courroie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5BF08727-6262-AD09-CCCB-0E8673CAA393}"/>
              </a:ext>
            </a:extLst>
          </p:cNvPr>
          <p:cNvSpPr txBox="1"/>
          <p:nvPr/>
        </p:nvSpPr>
        <p:spPr>
          <a:xfrm>
            <a:off x="1622897" y="2385067"/>
            <a:ext cx="113881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RSG, Train épi</a:t>
            </a:r>
          </a:p>
        </p:txBody>
      </p:sp>
      <p:sp>
        <p:nvSpPr>
          <p:cNvPr id="59" name="Éclair 58">
            <a:extLst>
              <a:ext uri="{FF2B5EF4-FFF2-40B4-BE49-F238E27FC236}">
                <a16:creationId xmlns:a16="http://schemas.microsoft.com/office/drawing/2014/main" id="{1BE58A0E-8407-8E5B-829F-B7F802090640}"/>
              </a:ext>
            </a:extLst>
          </p:cNvPr>
          <p:cNvSpPr/>
          <p:nvPr/>
        </p:nvSpPr>
        <p:spPr>
          <a:xfrm rot="15660828" flipH="1">
            <a:off x="907686" y="3413079"/>
            <a:ext cx="250398" cy="438875"/>
          </a:xfrm>
          <a:prstGeom prst="lightningBolt">
            <a:avLst/>
          </a:prstGeom>
          <a:solidFill>
            <a:schemeClr val="tx2">
              <a:lumMod val="40000"/>
              <a:lumOff val="6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ZoneTexte 59">
            <a:extLst>
              <a:ext uri="{FF2B5EF4-FFF2-40B4-BE49-F238E27FC236}">
                <a16:creationId xmlns:a16="http://schemas.microsoft.com/office/drawing/2014/main" id="{827F0F8C-FDDF-D433-9828-54BBC9CD5536}"/>
              </a:ext>
            </a:extLst>
          </p:cNvPr>
          <p:cNvSpPr txBox="1"/>
          <p:nvPr/>
        </p:nvSpPr>
        <p:spPr>
          <a:xfrm>
            <a:off x="138350" y="3405036"/>
            <a:ext cx="113881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50" dirty="0"/>
              <a:t>Pesanteur</a:t>
            </a:r>
          </a:p>
        </p:txBody>
      </p:sp>
      <p:sp>
        <p:nvSpPr>
          <p:cNvPr id="61" name="Arc 60">
            <a:extLst>
              <a:ext uri="{FF2B5EF4-FFF2-40B4-BE49-F238E27FC236}">
                <a16:creationId xmlns:a16="http://schemas.microsoft.com/office/drawing/2014/main" id="{8B52C3FD-1CC5-DC59-6B79-308BD02ED7CD}"/>
              </a:ext>
            </a:extLst>
          </p:cNvPr>
          <p:cNvSpPr/>
          <p:nvPr/>
        </p:nvSpPr>
        <p:spPr>
          <a:xfrm>
            <a:off x="759077" y="1561580"/>
            <a:ext cx="792398" cy="571315"/>
          </a:xfrm>
          <a:prstGeom prst="arc">
            <a:avLst>
              <a:gd name="adj1" fmla="val 10891815"/>
              <a:gd name="adj2" fmla="val 0"/>
            </a:avLst>
          </a:prstGeom>
          <a:ln w="28575">
            <a:solidFill>
              <a:srgbClr val="C00000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4BB040D0-4753-1639-C25A-12D4A857DBF1}"/>
                  </a:ext>
                </a:extLst>
              </p:cNvPr>
              <p:cNvSpPr txBox="1"/>
              <p:nvPr/>
            </p:nvSpPr>
            <p:spPr>
              <a:xfrm>
                <a:off x="695831" y="1677162"/>
                <a:ext cx="891744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050" dirty="0"/>
                  <a:t>Pivot d’axe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fr-FR" sz="105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05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fr-FR" sz="105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fr-FR" sz="105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105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</m:d>
                  </m:oMath>
                </a14:m>
                <a:endParaRPr lang="fr-FR" sz="1050" dirty="0"/>
              </a:p>
            </p:txBody>
          </p:sp>
        </mc:Choice>
        <mc:Fallback xmlns="">
          <p:sp>
            <p:nvSpPr>
              <p:cNvPr id="62" name="ZoneTexte 61">
                <a:extLst>
                  <a:ext uri="{FF2B5EF4-FFF2-40B4-BE49-F238E27FC236}">
                    <a16:creationId xmlns:a16="http://schemas.microsoft.com/office/drawing/2014/main" id="{4BB040D0-4753-1639-C25A-12D4A857DB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831" y="1677162"/>
                <a:ext cx="891744" cy="4154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9586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Stratégie – TEC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7795" y="981887"/>
            <a:ext cx="5978205" cy="5253339"/>
          </a:xfrm>
        </p:spPr>
        <p:txBody>
          <a:bodyPr>
            <a:normAutofit fontScale="92500" lnSpcReduction="20000"/>
          </a:bodyPr>
          <a:lstStyle/>
          <a:p>
            <a:r>
              <a:rPr lang="fr-FR" dirty="0"/>
              <a:t>Energie cinétique</a:t>
            </a:r>
          </a:p>
          <a:p>
            <a:pPr lvl="1"/>
            <a:r>
              <a:rPr lang="fr-FR" dirty="0"/>
              <a:t>Rotor moteur</a:t>
            </a:r>
          </a:p>
          <a:p>
            <a:pPr lvl="1"/>
            <a:r>
              <a:rPr lang="fr-FR" dirty="0"/>
              <a:t>Réducteur</a:t>
            </a:r>
          </a:p>
          <a:p>
            <a:pPr lvl="1"/>
            <a:r>
              <a:rPr lang="fr-FR" dirty="0"/>
              <a:t>Axe linéaire</a:t>
            </a:r>
          </a:p>
          <a:p>
            <a:pPr lvl="1"/>
            <a:r>
              <a:rPr lang="fr-FR" dirty="0"/>
              <a:t>Relation cinématique</a:t>
            </a:r>
          </a:p>
          <a:p>
            <a:r>
              <a:rPr lang="fr-FR" dirty="0"/>
              <a:t>Puissance intérieure</a:t>
            </a:r>
          </a:p>
          <a:p>
            <a:pPr lvl="1"/>
            <a:r>
              <a:rPr lang="fr-FR" dirty="0"/>
              <a:t>Puissance dans les liaisons</a:t>
            </a:r>
          </a:p>
          <a:p>
            <a:pPr lvl="1"/>
            <a:r>
              <a:rPr lang="fr-FR" dirty="0"/>
              <a:t>Courroie ?</a:t>
            </a:r>
          </a:p>
          <a:p>
            <a:pPr lvl="1"/>
            <a:r>
              <a:rPr lang="fr-FR" strike="sngStrike" dirty="0">
                <a:solidFill>
                  <a:srgbClr val="FF0000"/>
                </a:solidFill>
              </a:rPr>
              <a:t>Puissance dissipée par frottements</a:t>
            </a:r>
          </a:p>
          <a:p>
            <a:r>
              <a:rPr lang="fr-FR" dirty="0"/>
              <a:t>Puissance extérieure</a:t>
            </a:r>
          </a:p>
          <a:p>
            <a:pPr lvl="1"/>
            <a:r>
              <a:rPr lang="fr-FR" dirty="0"/>
              <a:t>Puissance du moteur</a:t>
            </a:r>
          </a:p>
          <a:p>
            <a:pPr lvl="1"/>
            <a:r>
              <a:rPr lang="fr-FR" dirty="0"/>
              <a:t>Puissance dans les liaisons</a:t>
            </a:r>
          </a:p>
          <a:p>
            <a:pPr lvl="1"/>
            <a:r>
              <a:rPr lang="fr-FR" strike="sngStrike" dirty="0">
                <a:solidFill>
                  <a:srgbClr val="FF0000"/>
                </a:solidFill>
              </a:rPr>
              <a:t>Puissance dissipée par frottements</a:t>
            </a:r>
          </a:p>
          <a:p>
            <a:r>
              <a:rPr lang="fr-FR" b="1" dirty="0">
                <a:solidFill>
                  <a:srgbClr val="FF0000"/>
                </a:solidFill>
              </a:rPr>
              <a:t>Puissance dissipée par frottements (intérieurs et extérieurs)</a:t>
            </a: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1771" y="171599"/>
            <a:ext cx="4432434" cy="860874"/>
          </a:xfrm>
          <a:prstGeom prst="rect">
            <a:avLst/>
          </a:prstGeom>
        </p:spPr>
      </p:pic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4602F5FE-C78A-4ABD-DF80-81031D8364CC}"/>
              </a:ext>
            </a:extLst>
          </p:cNvPr>
          <p:cNvSpPr txBox="1">
            <a:spLocks/>
          </p:cNvSpPr>
          <p:nvPr/>
        </p:nvSpPr>
        <p:spPr>
          <a:xfrm>
            <a:off x="6096000" y="2090057"/>
            <a:ext cx="6021748" cy="414516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271463" indent="-2698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2"/>
              </a:buClr>
              <a:buSzPct val="80000"/>
              <a:buFont typeface="Wingdings" panose="05000000000000000000" pitchFamily="2" charset="2"/>
              <a:buChar char="q"/>
              <a:defRPr lang="fr-FR"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49263" indent="-249238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q"/>
              <a:defRPr lang="fr-FR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27063" indent="-242888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q"/>
              <a:defRPr lang="fr-FR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804863" indent="-238125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3"/>
              </a:buClr>
              <a:buSzPct val="80000"/>
              <a:buFont typeface="Wingdings" panose="05000000000000000000" pitchFamily="2" charset="2"/>
              <a:buChar char="q"/>
              <a:defRPr lang="fr-FR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82663" indent="-233363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4"/>
              </a:buClr>
              <a:buSzPct val="80000"/>
              <a:buFont typeface="Wingdings" panose="05000000000000000000" pitchFamily="2" charset="2"/>
              <a:buChar char="q"/>
              <a:defRPr lang="en-US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fr-FR" sz="2400" dirty="0"/>
              <a:t>Il est rarement possible de déterminer les frottements dans chacune des liaisons. On cherche donc souvent un modèle de frottement « ramené » à un des mouvements.</a:t>
            </a:r>
          </a:p>
          <a:p>
            <a:pPr algn="just"/>
            <a:endParaRPr lang="fr-FR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4777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80FE2C-A2DB-EC9F-19A8-C313B7295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2800" dirty="0"/>
              <a:t>Stratégie TEC</a:t>
            </a:r>
            <a:br>
              <a:rPr lang="fr-FR" sz="2800" dirty="0"/>
            </a:br>
            <a:r>
              <a:rPr lang="fr-FR" sz="2800" dirty="0"/>
              <a:t>Energie cinétique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7BAA89F-0FFE-0B50-3319-445849FF9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795" y="981887"/>
            <a:ext cx="5248862" cy="5253339"/>
          </a:xfrm>
        </p:spPr>
        <p:txBody>
          <a:bodyPr/>
          <a:lstStyle/>
          <a:p>
            <a:r>
              <a:rPr lang="fr-FR" dirty="0"/>
              <a:t> Energie cinétique</a:t>
            </a:r>
          </a:p>
          <a:p>
            <a:pPr lvl="1"/>
            <a:r>
              <a:rPr lang="fr-FR" dirty="0"/>
              <a:t>Relation cinématique</a:t>
            </a:r>
          </a:p>
          <a:p>
            <a:pPr lvl="2"/>
            <a:r>
              <a:rPr lang="fr-FR" dirty="0"/>
              <a:t>Expérimentalement</a:t>
            </a:r>
          </a:p>
          <a:p>
            <a:pPr lvl="2"/>
            <a:r>
              <a:rPr lang="fr-FR" dirty="0"/>
              <a:t>Avec la documentation</a:t>
            </a:r>
          </a:p>
          <a:p>
            <a:pPr lvl="1"/>
            <a:r>
              <a:rPr lang="fr-FR" dirty="0"/>
              <a:t>Inertie du moteur</a:t>
            </a:r>
          </a:p>
          <a:p>
            <a:pPr lvl="2"/>
            <a:r>
              <a:rPr lang="fr-FR" dirty="0"/>
              <a:t>Documentation</a:t>
            </a:r>
          </a:p>
          <a:p>
            <a:pPr lvl="1"/>
            <a:r>
              <a:rPr lang="fr-FR" dirty="0"/>
              <a:t>Inertie du réducteur</a:t>
            </a:r>
          </a:p>
          <a:p>
            <a:pPr lvl="2"/>
            <a:r>
              <a:rPr lang="fr-FR" dirty="0"/>
              <a:t>Documentation</a:t>
            </a:r>
          </a:p>
          <a:p>
            <a:pPr lvl="1"/>
            <a:r>
              <a:rPr lang="fr-FR" dirty="0"/>
              <a:t>Inertie de la poulie</a:t>
            </a:r>
          </a:p>
          <a:p>
            <a:pPr lvl="1"/>
            <a:r>
              <a:rPr lang="fr-FR" dirty="0"/>
              <a:t>Inertie codeur ?</a:t>
            </a:r>
          </a:p>
          <a:p>
            <a:pPr lvl="1"/>
            <a:r>
              <a:rPr lang="fr-FR" dirty="0"/>
              <a:t>Masse en translation</a:t>
            </a:r>
          </a:p>
          <a:p>
            <a:pPr lvl="2"/>
            <a:r>
              <a:rPr lang="fr-FR" dirty="0"/>
              <a:t>Documentation</a:t>
            </a:r>
          </a:p>
          <a:p>
            <a:pPr lvl="2"/>
            <a:r>
              <a:rPr lang="fr-FR" dirty="0"/>
              <a:t>Expérimentation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ce réservé du contenu 2">
                <a:extLst>
                  <a:ext uri="{FF2B5EF4-FFF2-40B4-BE49-F238E27FC236}">
                    <a16:creationId xmlns:a16="http://schemas.microsoft.com/office/drawing/2014/main" id="{E7512A05-D1EA-5493-6918-5F2C2DCF52A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59085" y="981887"/>
                <a:ext cx="7184571" cy="5253339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271463" indent="-269875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q"/>
                  <a:defRPr lang="fr-FR" sz="2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49263" indent="-249238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q"/>
                  <a:defRPr lang="fr-FR"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627063" indent="-242888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q"/>
                  <a:defRPr lang="fr-FR"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804863" indent="-238125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3"/>
                  </a:buClr>
                  <a:buSzPct val="80000"/>
                  <a:buFont typeface="Wingdings" panose="05000000000000000000" pitchFamily="2" charset="2"/>
                  <a:buChar char="q"/>
                  <a:defRPr lang="fr-FR"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82663" indent="-233363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4"/>
                  </a:buClr>
                  <a:buSzPct val="80000"/>
                  <a:buFont typeface="Wingdings" panose="05000000000000000000" pitchFamily="2" charset="2"/>
                  <a:buChar char="q"/>
                  <a:defRPr lang="en-US"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ℰ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  <m:r>
                          <m:rPr>
                            <m:lit/>
                          </m:rP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fr-F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  <m:sSubSup>
                      <m:sSubSupPr>
                        <m:ctrlP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m:rPr>
                            <m:lit/>
                          </m:rP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fr-F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Sup>
                      <m:sSubSupPr>
                        <m:ctrlP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m:rPr>
                            <m:lit/>
                          </m:rP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fr-F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fr-F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e>
                    </m:d>
                    <m:sSup>
                      <m:sSupPr>
                        <m:ctrlP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⃗"/>
                            <m:ctrlPr>
                              <a:rPr lang="fr-F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𝑉</m:t>
                            </m:r>
                            <m:d>
                              <m:dPr>
                                <m:ctrlPr>
                                  <a:rPr lang="fr-F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fr-F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fr-F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fr-F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m:rPr>
                                    <m:lit/>
                                  </m:rPr>
                                  <a:rPr lang="fr-F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fr-F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e>
                        </m:acc>
                      </m:e>
                      <m:sup>
                        <m:r>
                          <a:rPr lang="fr-F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fr-FR" sz="3200" dirty="0"/>
              </a:p>
            </p:txBody>
          </p:sp>
        </mc:Choice>
        <mc:Fallback xmlns="">
          <p:sp>
            <p:nvSpPr>
              <p:cNvPr id="4" name="Espace réservé du contenu 2">
                <a:extLst>
                  <a:ext uri="{FF2B5EF4-FFF2-40B4-BE49-F238E27FC236}">
                    <a16:creationId xmlns:a16="http://schemas.microsoft.com/office/drawing/2014/main" id="{E7512A05-D1EA-5493-6918-5F2C2DCF52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9085" y="981887"/>
                <a:ext cx="7184571" cy="525333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1322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80FE2C-A2DB-EC9F-19A8-C313B7295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2800" dirty="0"/>
              <a:t>Stratégie TEC</a:t>
            </a:r>
            <a:br>
              <a:rPr lang="fr-FR" sz="2800" dirty="0"/>
            </a:br>
            <a:r>
              <a:rPr lang="fr-FR" sz="2800" dirty="0"/>
              <a:t>Puissances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67BAA89F-0FFE-0B50-3319-445849FF9A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FR" dirty="0"/>
                  <a:t>Puissances dans les liaisons</a:t>
                </a:r>
              </a:p>
              <a:p>
                <a:pPr lvl="1"/>
                <a:r>
                  <a:rPr lang="fr-FR" dirty="0"/>
                  <a:t>Hypothèses des liaisons parfaites</a:t>
                </a:r>
              </a:p>
              <a:p>
                <a:pPr lvl="1"/>
                <a:r>
                  <a:rPr lang="fr-FR" dirty="0"/>
                  <a:t>Savoir montrer que hypothèse RSG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fr-FR" dirty="0"/>
                  <a:t> puissance nulle</a:t>
                </a:r>
              </a:p>
              <a:p>
                <a:pPr lvl="1"/>
                <a:r>
                  <a:rPr lang="fr-FR" dirty="0"/>
                  <a:t>Hypothèse de courroie non déformable</a:t>
                </a:r>
              </a:p>
              <a:p>
                <a:endParaRPr lang="fr-FR" dirty="0"/>
              </a:p>
              <a:p>
                <a:r>
                  <a:rPr lang="fr-FR" dirty="0"/>
                  <a:t>Puissance du moteur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fr-F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𝓟</m:t>
                    </m:r>
                    <m:d>
                      <m:dPr>
                        <m:ctrlPr>
                          <a:rPr lang="fr-F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𝒔𝒕𝒂𝒕𝒐𝒓</m:t>
                        </m:r>
                        <m:r>
                          <a:rPr lang="fr-F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fr-F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𝒓𝒐𝒕𝒐𝒓</m:t>
                        </m:r>
                        <m:r>
                          <m:rPr>
                            <m:lit/>
                          </m:rPr>
                          <a:rPr lang="fr-F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fr-F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e>
                    </m:d>
                    <m:r>
                      <a:rPr lang="fr-F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fr-F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</m:t>
                        </m:r>
                      </m:sub>
                    </m:sSub>
                    <m:r>
                      <a:rPr lang="fr-F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𝝎</m:t>
                    </m:r>
                    <m:r>
                      <a:rPr lang="fr-F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fr-F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𝒓</m:t>
                    </m:r>
                    <m:r>
                      <m:rPr>
                        <m:lit/>
                      </m:rPr>
                      <a:rPr lang="fr-F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fr-F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fr-F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fr-FR" b="1" dirty="0"/>
              </a:p>
              <a:p>
                <a:pPr lvl="1"/>
                <a:r>
                  <a:rPr lang="fr-FR" dirty="0"/>
                  <a:t>Dans le moteur à courant continu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fr-FR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  <m:r>
                      <a:rPr lang="fr-FR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𝑲</m:t>
                    </m:r>
                    <m:r>
                      <a:rPr lang="fr-FR" b="1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fr-FR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fr-FR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</m:oMath>
                </a14:m>
                <a:endParaRPr lang="fr-FR" b="1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67BAA89F-0FFE-0B50-3319-445849FF9A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25" t="-18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59869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B24450-578A-883B-C938-C55292701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3200" dirty="0"/>
              <a:t>Stratégie TEC</a:t>
            </a:r>
            <a:br>
              <a:rPr lang="fr-FR" sz="3200" dirty="0"/>
            </a:br>
            <a:r>
              <a:rPr lang="fr-FR" sz="3200" dirty="0"/>
              <a:t>Evaluation de la puissance dissipée par frottement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7AA68C51-D64F-074E-ADB8-2A4026F471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fr-FR" dirty="0"/>
                  <a:t> Choix d’un modèle</a:t>
                </a:r>
              </a:p>
              <a:p>
                <a:r>
                  <a:rPr lang="fr-F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𝑓𝑠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fr-FR" i="1">
                        <a:latin typeface="Cambria Math" panose="02040503050406030204" pitchFamily="18" charset="0"/>
                      </a:rPr>
                      <m:t>⋅</m:t>
                    </m:r>
                    <m:sSubSup>
                      <m:sSubSup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fr-FR" b="0" i="1" smtClean="0"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endParaRPr lang="fr-FR" b="0" dirty="0"/>
              </a:p>
              <a:p>
                <a:pPr lvl="1"/>
                <a:r>
                  <a:rPr lang="fr-FR" dirty="0"/>
                  <a:t>Vérifier expérimentalement si les frottements dépendent de la vitesse ou non.</a:t>
                </a:r>
              </a:p>
              <a:p>
                <a:pPr lvl="1"/>
                <a:r>
                  <a:rPr lang="fr-FR" dirty="0"/>
                  <a:t>Les évaluer le </a:t>
                </a:r>
                <a:r>
                  <a:rPr lang="fr-FR"/>
                  <a:t>cas échéant… </a:t>
                </a:r>
              </a:p>
              <a:p>
                <a:pPr lvl="1"/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7AA68C51-D64F-074E-ADB8-2A4026F471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25" t="-18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5667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A989957-E9C9-8FA8-2FDB-FEFA3B4EA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 : coins arrondis 3">
                <a:extLst>
                  <a:ext uri="{FF2B5EF4-FFF2-40B4-BE49-F238E27FC236}">
                    <a16:creationId xmlns:a16="http://schemas.microsoft.com/office/drawing/2014/main" id="{6B85F6D6-56CD-6C33-1388-B7664B1DA7F3}"/>
                  </a:ext>
                </a:extLst>
              </p:cNvPr>
              <p:cNvSpPr/>
              <p:nvPr/>
            </p:nvSpPr>
            <p:spPr>
              <a:xfrm>
                <a:off x="1427479" y="1812370"/>
                <a:ext cx="720000" cy="360000"/>
              </a:xfrm>
              <a:prstGeom prst="roundRect">
                <a:avLst>
                  <a:gd name="adj" fmla="val 11914"/>
                </a:avLst>
              </a:prstGeom>
              <a:noFill/>
              <a:ln w="19050">
                <a:solidFill>
                  <a:srgbClr val="004F7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sub>
                      </m:sSub>
                      <m:r>
                        <a:rPr lang="fr-FR" sz="1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400" dirty="0">
                  <a:solidFill>
                    <a:schemeClr val="tx2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>
          <p:sp>
            <p:nvSpPr>
              <p:cNvPr id="4" name="Rectangle : coins arrondis 3">
                <a:extLst>
                  <a:ext uri="{FF2B5EF4-FFF2-40B4-BE49-F238E27FC236}">
                    <a16:creationId xmlns:a16="http://schemas.microsoft.com/office/drawing/2014/main" id="{6B85F6D6-56CD-6C33-1388-B7664B1DA7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7479" y="1812370"/>
                <a:ext cx="720000" cy="360000"/>
              </a:xfrm>
              <a:prstGeom prst="roundRect">
                <a:avLst>
                  <a:gd name="adj" fmla="val 11914"/>
                </a:avLst>
              </a:prstGeom>
              <a:blipFill>
                <a:blip r:embed="rId2"/>
                <a:stretch>
                  <a:fillRect/>
                </a:stretch>
              </a:blipFill>
              <a:ln w="19050">
                <a:solidFill>
                  <a:srgbClr val="004F77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rganigramme : Jonction de sommaire 5">
            <a:extLst>
              <a:ext uri="{FF2B5EF4-FFF2-40B4-BE49-F238E27FC236}">
                <a16:creationId xmlns:a16="http://schemas.microsoft.com/office/drawing/2014/main" id="{310BDCD4-DDB9-AE45-56E5-42003C42A9C1}"/>
              </a:ext>
            </a:extLst>
          </p:cNvPr>
          <p:cNvSpPr/>
          <p:nvPr/>
        </p:nvSpPr>
        <p:spPr>
          <a:xfrm>
            <a:off x="965200" y="1902370"/>
            <a:ext cx="180000" cy="180000"/>
          </a:xfrm>
          <a:prstGeom prst="flowChartSummingJunction">
            <a:avLst/>
          </a:prstGeom>
          <a:noFill/>
          <a:ln w="19050">
            <a:solidFill>
              <a:srgbClr val="00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i="1">
              <a:solidFill>
                <a:schemeClr val="tx2"/>
              </a:solidFill>
              <a:latin typeface="Cambria Math" panose="02040503050406030204" pitchFamily="18" charset="0"/>
            </a:endParaRPr>
          </a:p>
        </p:txBody>
      </p:sp>
      <p:sp>
        <p:nvSpPr>
          <p:cNvPr id="7" name="Organigramme : Jonction de sommaire 6">
            <a:extLst>
              <a:ext uri="{FF2B5EF4-FFF2-40B4-BE49-F238E27FC236}">
                <a16:creationId xmlns:a16="http://schemas.microsoft.com/office/drawing/2014/main" id="{B1D61F79-C9C1-BAE2-744F-82035FDBCCF7}"/>
              </a:ext>
            </a:extLst>
          </p:cNvPr>
          <p:cNvSpPr/>
          <p:nvPr/>
        </p:nvSpPr>
        <p:spPr>
          <a:xfrm>
            <a:off x="2429758" y="1902370"/>
            <a:ext cx="180000" cy="180000"/>
          </a:xfrm>
          <a:prstGeom prst="flowChartSummingJunction">
            <a:avLst/>
          </a:prstGeom>
          <a:noFill/>
          <a:ln w="19050">
            <a:solidFill>
              <a:srgbClr val="00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i="1">
              <a:solidFill>
                <a:schemeClr val="tx2"/>
              </a:solidFill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 : coins arrondis 7">
                <a:extLst>
                  <a:ext uri="{FF2B5EF4-FFF2-40B4-BE49-F238E27FC236}">
                    <a16:creationId xmlns:a16="http://schemas.microsoft.com/office/drawing/2014/main" id="{EE8568F5-2336-B7A5-A92D-DD6C76AF8DDB}"/>
                  </a:ext>
                </a:extLst>
              </p:cNvPr>
              <p:cNvSpPr/>
              <p:nvPr/>
            </p:nvSpPr>
            <p:spPr>
              <a:xfrm>
                <a:off x="2892037" y="1812370"/>
                <a:ext cx="720000" cy="360000"/>
              </a:xfrm>
              <a:prstGeom prst="roundRect">
                <a:avLst>
                  <a:gd name="adj" fmla="val 11914"/>
                </a:avLst>
              </a:prstGeom>
              <a:noFill/>
              <a:ln w="19050">
                <a:solidFill>
                  <a:srgbClr val="004F7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  <m:r>
                        <a:rPr lang="fr-FR" sz="1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4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400" dirty="0">
                  <a:solidFill>
                    <a:schemeClr val="tx2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>
          <p:sp>
            <p:nvSpPr>
              <p:cNvPr id="8" name="Rectangle : coins arrondis 7">
                <a:extLst>
                  <a:ext uri="{FF2B5EF4-FFF2-40B4-BE49-F238E27FC236}">
                    <a16:creationId xmlns:a16="http://schemas.microsoft.com/office/drawing/2014/main" id="{EE8568F5-2336-B7A5-A92D-DD6C76AF8D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2037" y="1812370"/>
                <a:ext cx="720000" cy="360000"/>
              </a:xfrm>
              <a:prstGeom prst="roundRect">
                <a:avLst>
                  <a:gd name="adj" fmla="val 11914"/>
                </a:avLst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rgbClr val="004F77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rganigramme : Jonction de sommaire 8">
            <a:extLst>
              <a:ext uri="{FF2B5EF4-FFF2-40B4-BE49-F238E27FC236}">
                <a16:creationId xmlns:a16="http://schemas.microsoft.com/office/drawing/2014/main" id="{A8BD80CE-A693-3693-1C55-EBE082F2E649}"/>
              </a:ext>
            </a:extLst>
          </p:cNvPr>
          <p:cNvSpPr/>
          <p:nvPr/>
        </p:nvSpPr>
        <p:spPr>
          <a:xfrm>
            <a:off x="3894316" y="1902370"/>
            <a:ext cx="180000" cy="180000"/>
          </a:xfrm>
          <a:prstGeom prst="flowChartSummingJunction">
            <a:avLst/>
          </a:prstGeom>
          <a:noFill/>
          <a:ln w="19050">
            <a:solidFill>
              <a:srgbClr val="00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i="1">
              <a:solidFill>
                <a:schemeClr val="tx2"/>
              </a:solidFill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 : coins arrondis 9">
                <a:extLst>
                  <a:ext uri="{FF2B5EF4-FFF2-40B4-BE49-F238E27FC236}">
                    <a16:creationId xmlns:a16="http://schemas.microsoft.com/office/drawing/2014/main" id="{4390818D-20A2-4F40-4B5C-2D25567B2B20}"/>
                  </a:ext>
                </a:extLst>
              </p:cNvPr>
              <p:cNvSpPr/>
              <p:nvPr/>
            </p:nvSpPr>
            <p:spPr>
              <a:xfrm>
                <a:off x="4356595" y="1812370"/>
                <a:ext cx="720000" cy="360000"/>
              </a:xfrm>
              <a:prstGeom prst="roundRect">
                <a:avLst>
                  <a:gd name="adj" fmla="val 11914"/>
                </a:avLst>
              </a:prstGeom>
              <a:noFill/>
              <a:ln w="19050">
                <a:solidFill>
                  <a:srgbClr val="004F7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1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1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FR" sz="11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fr-FR" sz="11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FR" sz="1100" i="1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𝐿𝑝</m:t>
                          </m:r>
                        </m:den>
                      </m:f>
                    </m:oMath>
                  </m:oMathPara>
                </a14:m>
                <a:endParaRPr lang="fr-FR" sz="1100" dirty="0">
                  <a:solidFill>
                    <a:schemeClr val="tx2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>
          <p:sp>
            <p:nvSpPr>
              <p:cNvPr id="10" name="Rectangle : coins arrondis 9">
                <a:extLst>
                  <a:ext uri="{FF2B5EF4-FFF2-40B4-BE49-F238E27FC236}">
                    <a16:creationId xmlns:a16="http://schemas.microsoft.com/office/drawing/2014/main" id="{4390818D-20A2-4F40-4B5C-2D25567B2B2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6595" y="1812370"/>
                <a:ext cx="720000" cy="360000"/>
              </a:xfrm>
              <a:prstGeom prst="roundRect">
                <a:avLst>
                  <a:gd name="adj" fmla="val 11914"/>
                </a:avLst>
              </a:prstGeom>
              <a:blipFill>
                <a:blip r:embed="rId4"/>
                <a:stretch>
                  <a:fillRect b="-11290"/>
                </a:stretch>
              </a:blipFill>
              <a:ln w="19050">
                <a:solidFill>
                  <a:srgbClr val="004F77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 : coins arrondis 10">
                <a:extLst>
                  <a:ext uri="{FF2B5EF4-FFF2-40B4-BE49-F238E27FC236}">
                    <a16:creationId xmlns:a16="http://schemas.microsoft.com/office/drawing/2014/main" id="{17800B4A-708A-7ABF-3CCE-ABE01635588B}"/>
                  </a:ext>
                </a:extLst>
              </p:cNvPr>
              <p:cNvSpPr/>
              <p:nvPr/>
            </p:nvSpPr>
            <p:spPr>
              <a:xfrm>
                <a:off x="5358874" y="1812370"/>
                <a:ext cx="720000" cy="360000"/>
              </a:xfrm>
              <a:prstGeom prst="roundRect">
                <a:avLst>
                  <a:gd name="adj" fmla="val 11914"/>
                </a:avLst>
              </a:prstGeom>
              <a:noFill/>
              <a:ln w="19050">
                <a:solidFill>
                  <a:srgbClr val="004F7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fr-FR" sz="1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fr-FR" sz="1400" dirty="0">
                  <a:solidFill>
                    <a:schemeClr val="tx2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>
          <p:sp>
            <p:nvSpPr>
              <p:cNvPr id="11" name="Rectangle : coins arrondis 10">
                <a:extLst>
                  <a:ext uri="{FF2B5EF4-FFF2-40B4-BE49-F238E27FC236}">
                    <a16:creationId xmlns:a16="http://schemas.microsoft.com/office/drawing/2014/main" id="{17800B4A-708A-7ABF-3CCE-ABE0163558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8874" y="1812370"/>
                <a:ext cx="720000" cy="360000"/>
              </a:xfrm>
              <a:prstGeom prst="roundRect">
                <a:avLst>
                  <a:gd name="adj" fmla="val 11914"/>
                </a:avLst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rgbClr val="004F77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rganigramme : Jonction de sommaire 11">
            <a:extLst>
              <a:ext uri="{FF2B5EF4-FFF2-40B4-BE49-F238E27FC236}">
                <a16:creationId xmlns:a16="http://schemas.microsoft.com/office/drawing/2014/main" id="{4859E6EA-2478-5372-79F9-FBB6F12EA3D4}"/>
              </a:ext>
            </a:extLst>
          </p:cNvPr>
          <p:cNvSpPr/>
          <p:nvPr/>
        </p:nvSpPr>
        <p:spPr>
          <a:xfrm>
            <a:off x="6361153" y="1902370"/>
            <a:ext cx="180000" cy="180000"/>
          </a:xfrm>
          <a:prstGeom prst="flowChartSummingJunction">
            <a:avLst/>
          </a:prstGeom>
          <a:noFill/>
          <a:ln w="19050">
            <a:solidFill>
              <a:srgbClr val="00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400" i="1">
              <a:solidFill>
                <a:schemeClr val="tx2"/>
              </a:solidFill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 : coins arrondis 12">
                <a:extLst>
                  <a:ext uri="{FF2B5EF4-FFF2-40B4-BE49-F238E27FC236}">
                    <a16:creationId xmlns:a16="http://schemas.microsoft.com/office/drawing/2014/main" id="{BB2F2F82-9E9A-C496-3727-3A6012394223}"/>
                  </a:ext>
                </a:extLst>
              </p:cNvPr>
              <p:cNvSpPr/>
              <p:nvPr/>
            </p:nvSpPr>
            <p:spPr>
              <a:xfrm>
                <a:off x="6823434" y="1812370"/>
                <a:ext cx="720000" cy="360000"/>
              </a:xfrm>
              <a:prstGeom prst="roundRect">
                <a:avLst>
                  <a:gd name="adj" fmla="val 11914"/>
                </a:avLst>
              </a:prstGeom>
              <a:noFill/>
              <a:ln w="19050">
                <a:solidFill>
                  <a:srgbClr val="004F7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FR" sz="11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11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fr-FR" sz="11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fr-FR" sz="1100" b="0" i="1" smtClean="0">
                                  <a:solidFill>
                                    <a:schemeClr val="tx2"/>
                                  </a:solidFill>
                                  <a:latin typeface="Cambria Math" panose="02040503050406030204" pitchFamily="18" charset="0"/>
                                </a:rPr>
                                <m:t>𝑒𝑞</m:t>
                              </m:r>
                            </m:sub>
                          </m:sSub>
                          <m:r>
                            <a:rPr lang="fr-FR" sz="11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den>
                      </m:f>
                    </m:oMath>
                  </m:oMathPara>
                </a14:m>
                <a:endParaRPr lang="fr-FR" sz="1100" dirty="0">
                  <a:solidFill>
                    <a:schemeClr val="tx2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>
          <p:sp>
            <p:nvSpPr>
              <p:cNvPr id="13" name="Rectangle : coins arrondis 12">
                <a:extLst>
                  <a:ext uri="{FF2B5EF4-FFF2-40B4-BE49-F238E27FC236}">
                    <a16:creationId xmlns:a16="http://schemas.microsoft.com/office/drawing/2014/main" id="{BB2F2F82-9E9A-C496-3727-3A60123942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3434" y="1812370"/>
                <a:ext cx="720000" cy="360000"/>
              </a:xfrm>
              <a:prstGeom prst="roundRect">
                <a:avLst>
                  <a:gd name="adj" fmla="val 11914"/>
                </a:avLst>
              </a:prstGeom>
              <a:blipFill>
                <a:blip r:embed="rId6"/>
                <a:stretch>
                  <a:fillRect b="-6452"/>
                </a:stretch>
              </a:blipFill>
              <a:ln w="19050">
                <a:solidFill>
                  <a:srgbClr val="004F77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 : coins arrondis 13">
                <a:extLst>
                  <a:ext uri="{FF2B5EF4-FFF2-40B4-BE49-F238E27FC236}">
                    <a16:creationId xmlns:a16="http://schemas.microsoft.com/office/drawing/2014/main" id="{9DD5EEF9-5F25-47D6-6D80-B31E7F7F7E98}"/>
                  </a:ext>
                </a:extLst>
              </p:cNvPr>
              <p:cNvSpPr/>
              <p:nvPr/>
            </p:nvSpPr>
            <p:spPr>
              <a:xfrm>
                <a:off x="5358874" y="2301320"/>
                <a:ext cx="720000" cy="360000"/>
              </a:xfrm>
              <a:prstGeom prst="roundRect">
                <a:avLst>
                  <a:gd name="adj" fmla="val 11914"/>
                </a:avLst>
              </a:prstGeom>
              <a:noFill/>
              <a:ln w="19050">
                <a:solidFill>
                  <a:srgbClr val="004F7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fr-FR" sz="14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fr-FR" sz="1400" dirty="0">
                  <a:solidFill>
                    <a:schemeClr val="tx2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>
          <p:sp>
            <p:nvSpPr>
              <p:cNvPr id="14" name="Rectangle : coins arrondis 13">
                <a:extLst>
                  <a:ext uri="{FF2B5EF4-FFF2-40B4-BE49-F238E27FC236}">
                    <a16:creationId xmlns:a16="http://schemas.microsoft.com/office/drawing/2014/main" id="{9DD5EEF9-5F25-47D6-6D80-B31E7F7F7E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8874" y="2301320"/>
                <a:ext cx="720000" cy="360000"/>
              </a:xfrm>
              <a:prstGeom prst="roundRect">
                <a:avLst>
                  <a:gd name="adj" fmla="val 11914"/>
                </a:avLst>
              </a:prstGeom>
              <a:blipFill>
                <a:blip r:embed="rId5"/>
                <a:stretch>
                  <a:fillRect/>
                </a:stretch>
              </a:blipFill>
              <a:ln w="19050">
                <a:solidFill>
                  <a:srgbClr val="004F77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2920A564-2257-29FC-22AB-7EFAAC80CBE3}"/>
              </a:ext>
            </a:extLst>
          </p:cNvPr>
          <p:cNvCxnSpPr>
            <a:endCxn id="6" idx="2"/>
          </p:cNvCxnSpPr>
          <p:nvPr/>
        </p:nvCxnSpPr>
        <p:spPr>
          <a:xfrm>
            <a:off x="577850" y="1992370"/>
            <a:ext cx="387350" cy="0"/>
          </a:xfrm>
          <a:prstGeom prst="straightConnector1">
            <a:avLst/>
          </a:prstGeom>
          <a:ln>
            <a:solidFill>
              <a:schemeClr val="tx2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B6E8080B-6922-AC6E-4F6B-1D7CD84C13FB}"/>
              </a:ext>
            </a:extLst>
          </p:cNvPr>
          <p:cNvCxnSpPr>
            <a:cxnSpLocks/>
            <a:stCxn id="6" idx="6"/>
            <a:endCxn id="4" idx="1"/>
          </p:cNvCxnSpPr>
          <p:nvPr/>
        </p:nvCxnSpPr>
        <p:spPr>
          <a:xfrm>
            <a:off x="1145200" y="1992370"/>
            <a:ext cx="282279" cy="0"/>
          </a:xfrm>
          <a:prstGeom prst="straightConnector1">
            <a:avLst/>
          </a:prstGeom>
          <a:ln>
            <a:solidFill>
              <a:schemeClr val="tx2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A226D682-2AF3-EEFB-2460-FAEE799AD202}"/>
              </a:ext>
            </a:extLst>
          </p:cNvPr>
          <p:cNvCxnSpPr>
            <a:cxnSpLocks/>
            <a:stCxn id="4" idx="3"/>
            <a:endCxn id="7" idx="2"/>
          </p:cNvCxnSpPr>
          <p:nvPr/>
        </p:nvCxnSpPr>
        <p:spPr>
          <a:xfrm>
            <a:off x="2147479" y="1992370"/>
            <a:ext cx="282279" cy="0"/>
          </a:xfrm>
          <a:prstGeom prst="straightConnector1">
            <a:avLst/>
          </a:prstGeom>
          <a:ln>
            <a:solidFill>
              <a:schemeClr val="tx2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A2E58B60-FE80-EEB9-B91C-62AB650A26E3}"/>
              </a:ext>
            </a:extLst>
          </p:cNvPr>
          <p:cNvCxnSpPr>
            <a:cxnSpLocks/>
            <a:stCxn id="7" idx="6"/>
            <a:endCxn id="8" idx="1"/>
          </p:cNvCxnSpPr>
          <p:nvPr/>
        </p:nvCxnSpPr>
        <p:spPr>
          <a:xfrm>
            <a:off x="2609758" y="1992370"/>
            <a:ext cx="282279" cy="0"/>
          </a:xfrm>
          <a:prstGeom prst="straightConnector1">
            <a:avLst/>
          </a:prstGeom>
          <a:ln>
            <a:solidFill>
              <a:schemeClr val="tx2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ED158364-4C8B-6F3C-8EBF-B46371D9D476}"/>
              </a:ext>
            </a:extLst>
          </p:cNvPr>
          <p:cNvCxnSpPr>
            <a:cxnSpLocks/>
            <a:stCxn id="8" idx="3"/>
            <a:endCxn id="9" idx="2"/>
          </p:cNvCxnSpPr>
          <p:nvPr/>
        </p:nvCxnSpPr>
        <p:spPr>
          <a:xfrm>
            <a:off x="3612037" y="1992370"/>
            <a:ext cx="282279" cy="0"/>
          </a:xfrm>
          <a:prstGeom prst="straightConnector1">
            <a:avLst/>
          </a:prstGeom>
          <a:ln>
            <a:solidFill>
              <a:schemeClr val="tx2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eur droit avec flèche 28">
            <a:extLst>
              <a:ext uri="{FF2B5EF4-FFF2-40B4-BE49-F238E27FC236}">
                <a16:creationId xmlns:a16="http://schemas.microsoft.com/office/drawing/2014/main" id="{AA2A3271-40B8-FBA3-38D1-1744EBAE5FD4}"/>
              </a:ext>
            </a:extLst>
          </p:cNvPr>
          <p:cNvCxnSpPr>
            <a:cxnSpLocks/>
            <a:stCxn id="9" idx="6"/>
            <a:endCxn id="10" idx="1"/>
          </p:cNvCxnSpPr>
          <p:nvPr/>
        </p:nvCxnSpPr>
        <p:spPr>
          <a:xfrm>
            <a:off x="4074316" y="1992370"/>
            <a:ext cx="282279" cy="0"/>
          </a:xfrm>
          <a:prstGeom prst="straightConnector1">
            <a:avLst/>
          </a:prstGeom>
          <a:ln>
            <a:solidFill>
              <a:schemeClr val="tx2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3DB429D4-C211-E55B-07E0-C895CD5F96DC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5076595" y="1992370"/>
            <a:ext cx="282279" cy="0"/>
          </a:xfrm>
          <a:prstGeom prst="straightConnector1">
            <a:avLst/>
          </a:prstGeom>
          <a:ln>
            <a:solidFill>
              <a:schemeClr val="tx2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>
            <a:extLst>
              <a:ext uri="{FF2B5EF4-FFF2-40B4-BE49-F238E27FC236}">
                <a16:creationId xmlns:a16="http://schemas.microsoft.com/office/drawing/2014/main" id="{29728094-4D70-70D2-B62C-E7952B1C228D}"/>
              </a:ext>
            </a:extLst>
          </p:cNvPr>
          <p:cNvCxnSpPr>
            <a:cxnSpLocks/>
            <a:stCxn id="11" idx="3"/>
            <a:endCxn id="12" idx="2"/>
          </p:cNvCxnSpPr>
          <p:nvPr/>
        </p:nvCxnSpPr>
        <p:spPr>
          <a:xfrm>
            <a:off x="6078874" y="1992370"/>
            <a:ext cx="282279" cy="0"/>
          </a:xfrm>
          <a:prstGeom prst="straightConnector1">
            <a:avLst/>
          </a:prstGeom>
          <a:ln>
            <a:solidFill>
              <a:schemeClr val="tx2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8B3EFCEE-99E6-C361-41F5-264FFAADD505}"/>
              </a:ext>
            </a:extLst>
          </p:cNvPr>
          <p:cNvCxnSpPr>
            <a:cxnSpLocks/>
            <a:stCxn id="12" idx="6"/>
            <a:endCxn id="13" idx="1"/>
          </p:cNvCxnSpPr>
          <p:nvPr/>
        </p:nvCxnSpPr>
        <p:spPr>
          <a:xfrm>
            <a:off x="6541153" y="1992370"/>
            <a:ext cx="282281" cy="0"/>
          </a:xfrm>
          <a:prstGeom prst="straightConnector1">
            <a:avLst/>
          </a:prstGeom>
          <a:ln>
            <a:solidFill>
              <a:schemeClr val="tx2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F6A4D42D-B7EC-1A76-3343-D3A1972F56CA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7543434" y="1992370"/>
            <a:ext cx="533766" cy="0"/>
          </a:xfrm>
          <a:prstGeom prst="straightConnector1">
            <a:avLst/>
          </a:prstGeom>
          <a:ln>
            <a:solidFill>
              <a:schemeClr val="tx2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358F8327-2896-A555-C0B4-FFCA77F4413C}"/>
              </a:ext>
            </a:extLst>
          </p:cNvPr>
          <p:cNvCxnSpPr>
            <a:cxnSpLocks/>
            <a:endCxn id="14" idx="3"/>
          </p:cNvCxnSpPr>
          <p:nvPr/>
        </p:nvCxnSpPr>
        <p:spPr>
          <a:xfrm flipH="1">
            <a:off x="6078874" y="2481320"/>
            <a:ext cx="1599808" cy="0"/>
          </a:xfrm>
          <a:prstGeom prst="straightConnector1">
            <a:avLst/>
          </a:prstGeom>
          <a:ln>
            <a:solidFill>
              <a:schemeClr val="tx2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47">
            <a:extLst>
              <a:ext uri="{FF2B5EF4-FFF2-40B4-BE49-F238E27FC236}">
                <a16:creationId xmlns:a16="http://schemas.microsoft.com/office/drawing/2014/main" id="{3C749E40-640B-C2CD-445A-C151F2F43A24}"/>
              </a:ext>
            </a:extLst>
          </p:cNvPr>
          <p:cNvCxnSpPr>
            <a:cxnSpLocks/>
          </p:cNvCxnSpPr>
          <p:nvPr/>
        </p:nvCxnSpPr>
        <p:spPr>
          <a:xfrm>
            <a:off x="7678682" y="1992370"/>
            <a:ext cx="0" cy="488950"/>
          </a:xfrm>
          <a:prstGeom prst="straightConnector1">
            <a:avLst/>
          </a:prstGeom>
          <a:ln>
            <a:solidFill>
              <a:schemeClr val="tx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avec flèche 53">
            <a:extLst>
              <a:ext uri="{FF2B5EF4-FFF2-40B4-BE49-F238E27FC236}">
                <a16:creationId xmlns:a16="http://schemas.microsoft.com/office/drawing/2014/main" id="{3456D801-8D09-2E63-20A9-2331F874A9FF}"/>
              </a:ext>
            </a:extLst>
          </p:cNvPr>
          <p:cNvCxnSpPr>
            <a:cxnSpLocks/>
            <a:endCxn id="9" idx="4"/>
          </p:cNvCxnSpPr>
          <p:nvPr/>
        </p:nvCxnSpPr>
        <p:spPr>
          <a:xfrm flipV="1">
            <a:off x="3984316" y="2082370"/>
            <a:ext cx="0" cy="398950"/>
          </a:xfrm>
          <a:prstGeom prst="straightConnector1">
            <a:avLst/>
          </a:prstGeom>
          <a:ln>
            <a:solidFill>
              <a:schemeClr val="tx2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7735BE04-313F-54BF-63C2-1AAB70F5CC7A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3984316" y="2481320"/>
            <a:ext cx="1374558" cy="0"/>
          </a:xfrm>
          <a:prstGeom prst="straightConnector1">
            <a:avLst/>
          </a:prstGeom>
          <a:ln>
            <a:solidFill>
              <a:schemeClr val="tx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>
            <a:extLst>
              <a:ext uri="{FF2B5EF4-FFF2-40B4-BE49-F238E27FC236}">
                <a16:creationId xmlns:a16="http://schemas.microsoft.com/office/drawing/2014/main" id="{4406002E-5146-DD15-2CA9-0E8D21DC82F7}"/>
              </a:ext>
            </a:extLst>
          </p:cNvPr>
          <p:cNvCxnSpPr>
            <a:cxnSpLocks/>
          </p:cNvCxnSpPr>
          <p:nvPr/>
        </p:nvCxnSpPr>
        <p:spPr>
          <a:xfrm>
            <a:off x="2518814" y="1503420"/>
            <a:ext cx="0" cy="398950"/>
          </a:xfrm>
          <a:prstGeom prst="straightConnector1">
            <a:avLst/>
          </a:prstGeom>
          <a:ln>
            <a:solidFill>
              <a:schemeClr val="tx2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64AF7D45-3158-226E-21EC-71E5AE717732}"/>
              </a:ext>
            </a:extLst>
          </p:cNvPr>
          <p:cNvCxnSpPr>
            <a:cxnSpLocks/>
          </p:cNvCxnSpPr>
          <p:nvPr/>
        </p:nvCxnSpPr>
        <p:spPr>
          <a:xfrm flipV="1">
            <a:off x="5178043" y="1503420"/>
            <a:ext cx="0" cy="488950"/>
          </a:xfrm>
          <a:prstGeom prst="straightConnector1">
            <a:avLst/>
          </a:prstGeom>
          <a:ln>
            <a:solidFill>
              <a:schemeClr val="tx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eur droit avec flèche 65">
            <a:extLst>
              <a:ext uri="{FF2B5EF4-FFF2-40B4-BE49-F238E27FC236}">
                <a16:creationId xmlns:a16="http://schemas.microsoft.com/office/drawing/2014/main" id="{73B52E7F-417A-23E6-7E57-EB57CA13D173}"/>
              </a:ext>
            </a:extLst>
          </p:cNvPr>
          <p:cNvCxnSpPr>
            <a:cxnSpLocks/>
          </p:cNvCxnSpPr>
          <p:nvPr/>
        </p:nvCxnSpPr>
        <p:spPr>
          <a:xfrm flipH="1">
            <a:off x="2518814" y="1503420"/>
            <a:ext cx="2659229" cy="0"/>
          </a:xfrm>
          <a:prstGeom prst="straightConnector1">
            <a:avLst/>
          </a:prstGeom>
          <a:ln>
            <a:solidFill>
              <a:schemeClr val="tx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>
            <a:extLst>
              <a:ext uri="{FF2B5EF4-FFF2-40B4-BE49-F238E27FC236}">
                <a16:creationId xmlns:a16="http://schemas.microsoft.com/office/drawing/2014/main" id="{34FDEE8C-6C87-D6A1-9ECF-95BDB8639661}"/>
              </a:ext>
            </a:extLst>
          </p:cNvPr>
          <p:cNvCxnSpPr>
            <a:cxnSpLocks/>
          </p:cNvCxnSpPr>
          <p:nvPr/>
        </p:nvCxnSpPr>
        <p:spPr>
          <a:xfrm flipV="1">
            <a:off x="1055200" y="2059165"/>
            <a:ext cx="0" cy="676155"/>
          </a:xfrm>
          <a:prstGeom prst="straightConnector1">
            <a:avLst/>
          </a:prstGeom>
          <a:ln>
            <a:solidFill>
              <a:schemeClr val="tx2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avec flèche 71">
            <a:extLst>
              <a:ext uri="{FF2B5EF4-FFF2-40B4-BE49-F238E27FC236}">
                <a16:creationId xmlns:a16="http://schemas.microsoft.com/office/drawing/2014/main" id="{8EBB725E-61F3-2D0C-6E96-0ACA39226AB1}"/>
              </a:ext>
            </a:extLst>
          </p:cNvPr>
          <p:cNvCxnSpPr>
            <a:cxnSpLocks/>
          </p:cNvCxnSpPr>
          <p:nvPr/>
        </p:nvCxnSpPr>
        <p:spPr>
          <a:xfrm flipH="1">
            <a:off x="1055200" y="2735320"/>
            <a:ext cx="6755117" cy="0"/>
          </a:xfrm>
          <a:prstGeom prst="straightConnector1">
            <a:avLst/>
          </a:prstGeom>
          <a:ln>
            <a:solidFill>
              <a:schemeClr val="tx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avec flèche 74">
            <a:extLst>
              <a:ext uri="{FF2B5EF4-FFF2-40B4-BE49-F238E27FC236}">
                <a16:creationId xmlns:a16="http://schemas.microsoft.com/office/drawing/2014/main" id="{743A4798-4503-BA1D-4EBC-3A34D88344C3}"/>
              </a:ext>
            </a:extLst>
          </p:cNvPr>
          <p:cNvCxnSpPr>
            <a:cxnSpLocks/>
          </p:cNvCxnSpPr>
          <p:nvPr/>
        </p:nvCxnSpPr>
        <p:spPr>
          <a:xfrm flipH="1">
            <a:off x="7810317" y="1992370"/>
            <a:ext cx="0" cy="742950"/>
          </a:xfrm>
          <a:prstGeom prst="straightConnector1">
            <a:avLst/>
          </a:prstGeom>
          <a:ln>
            <a:solidFill>
              <a:schemeClr val="tx2"/>
            </a:solidFill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eur droit avec flèche 78">
            <a:extLst>
              <a:ext uri="{FF2B5EF4-FFF2-40B4-BE49-F238E27FC236}">
                <a16:creationId xmlns:a16="http://schemas.microsoft.com/office/drawing/2014/main" id="{02846812-9300-AE00-8C35-AD622C4770F8}"/>
              </a:ext>
            </a:extLst>
          </p:cNvPr>
          <p:cNvCxnSpPr>
            <a:cxnSpLocks/>
          </p:cNvCxnSpPr>
          <p:nvPr/>
        </p:nvCxnSpPr>
        <p:spPr>
          <a:xfrm>
            <a:off x="6451153" y="1484195"/>
            <a:ext cx="0" cy="398950"/>
          </a:xfrm>
          <a:prstGeom prst="straightConnector1">
            <a:avLst/>
          </a:prstGeom>
          <a:ln>
            <a:solidFill>
              <a:schemeClr val="tx2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4BC804F1-4CBA-8232-5C40-B6DB35FD3701}"/>
                  </a:ext>
                </a:extLst>
              </p:cNvPr>
              <p:cNvSpPr txBox="1"/>
              <p:nvPr/>
            </p:nvSpPr>
            <p:spPr>
              <a:xfrm>
                <a:off x="281144" y="1735432"/>
                <a:ext cx="748521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fr-FR" sz="11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𝑚𝑐</m:t>
                          </m:r>
                        </m:sub>
                      </m:sSub>
                      <m:r>
                        <a:rPr lang="fr-FR" sz="11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1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1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100" dirty="0">
                  <a:solidFill>
                    <a:schemeClr val="tx2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4BC804F1-4CBA-8232-5C40-B6DB35FD37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144" y="1735432"/>
                <a:ext cx="748521" cy="261610"/>
              </a:xfrm>
              <a:prstGeom prst="rect">
                <a:avLst/>
              </a:prstGeom>
              <a:blipFill>
                <a:blip r:embed="rId7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CDABEB94-EDDE-45D9-EE8F-37BCFE106C0A}"/>
                  </a:ext>
                </a:extLst>
              </p:cNvPr>
              <p:cNvSpPr txBox="1"/>
              <p:nvPr/>
            </p:nvSpPr>
            <p:spPr>
              <a:xfrm>
                <a:off x="1954048" y="1613285"/>
                <a:ext cx="748521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fr-FR" sz="11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fr-FR" sz="11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1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1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100" dirty="0">
                  <a:solidFill>
                    <a:schemeClr val="tx2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>
          <p:sp>
            <p:nvSpPr>
              <p:cNvPr id="82" name="ZoneTexte 81">
                <a:extLst>
                  <a:ext uri="{FF2B5EF4-FFF2-40B4-BE49-F238E27FC236}">
                    <a16:creationId xmlns:a16="http://schemas.microsoft.com/office/drawing/2014/main" id="{CDABEB94-EDDE-45D9-EE8F-37BCFE106C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4048" y="1613285"/>
                <a:ext cx="748521" cy="261610"/>
              </a:xfrm>
              <a:prstGeom prst="rect">
                <a:avLst/>
              </a:prstGeom>
              <a:blipFill>
                <a:blip r:embed="rId8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ZoneTexte 82">
                <a:extLst>
                  <a:ext uri="{FF2B5EF4-FFF2-40B4-BE49-F238E27FC236}">
                    <a16:creationId xmlns:a16="http://schemas.microsoft.com/office/drawing/2014/main" id="{C85B2718-EB0D-475B-101C-840D1C2DF902}"/>
                  </a:ext>
                </a:extLst>
              </p:cNvPr>
              <p:cNvSpPr txBox="1"/>
              <p:nvPr/>
            </p:nvSpPr>
            <p:spPr>
              <a:xfrm>
                <a:off x="4896074" y="1527090"/>
                <a:ext cx="748521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fr-FR" sz="1100" dirty="0">
                  <a:solidFill>
                    <a:schemeClr val="tx2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>
          <p:sp>
            <p:nvSpPr>
              <p:cNvPr id="83" name="ZoneTexte 82">
                <a:extLst>
                  <a:ext uri="{FF2B5EF4-FFF2-40B4-BE49-F238E27FC236}">
                    <a16:creationId xmlns:a16="http://schemas.microsoft.com/office/drawing/2014/main" id="{C85B2718-EB0D-475B-101C-840D1C2DF9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6074" y="1527090"/>
                <a:ext cx="748521" cy="2616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794C1320-7C55-F2ED-2871-D52EAA3B90A7}"/>
                  </a:ext>
                </a:extLst>
              </p:cNvPr>
              <p:cNvSpPr txBox="1"/>
              <p:nvPr/>
            </p:nvSpPr>
            <p:spPr>
              <a:xfrm>
                <a:off x="5885443" y="1549983"/>
                <a:ext cx="748521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1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fr-FR" sz="11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1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1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100" dirty="0">
                  <a:solidFill>
                    <a:schemeClr val="tx2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>
          <p:sp>
            <p:nvSpPr>
              <p:cNvPr id="84" name="ZoneTexte 83">
                <a:extLst>
                  <a:ext uri="{FF2B5EF4-FFF2-40B4-BE49-F238E27FC236}">
                    <a16:creationId xmlns:a16="http://schemas.microsoft.com/office/drawing/2014/main" id="{794C1320-7C55-F2ED-2871-D52EAA3B90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5443" y="1549983"/>
                <a:ext cx="748521" cy="261610"/>
              </a:xfrm>
              <a:prstGeom prst="rect">
                <a:avLst/>
              </a:prstGeom>
              <a:blipFill>
                <a:blip r:embed="rId10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644B6B2E-703A-8658-ED1C-25C77F809607}"/>
                  </a:ext>
                </a:extLst>
              </p:cNvPr>
              <p:cNvSpPr txBox="1"/>
              <p:nvPr/>
            </p:nvSpPr>
            <p:spPr>
              <a:xfrm>
                <a:off x="7555302" y="1680788"/>
                <a:ext cx="748521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fr-FR" sz="1100" b="0" i="1" smtClean="0">
                              <a:solidFill>
                                <a:schemeClr val="tx2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fr-FR" sz="11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11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fr-FR" sz="11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fr-FR" sz="1100" dirty="0">
                  <a:solidFill>
                    <a:schemeClr val="tx2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644B6B2E-703A-8658-ED1C-25C77F8096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302" y="1680788"/>
                <a:ext cx="748521" cy="261610"/>
              </a:xfrm>
              <a:prstGeom prst="rect">
                <a:avLst/>
              </a:prstGeom>
              <a:blipFill>
                <a:blip r:embed="rId11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4BDC3A14-5EFB-8AC5-7CF9-68D5A6F4D79A}"/>
                  </a:ext>
                </a:extLst>
              </p:cNvPr>
              <p:cNvSpPr txBox="1"/>
              <p:nvPr/>
            </p:nvSpPr>
            <p:spPr>
              <a:xfrm>
                <a:off x="6428277" y="1384956"/>
                <a:ext cx="1648923" cy="2746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110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1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sz="11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𝑝𝑒𝑠</m:t>
                        </m:r>
                      </m:sub>
                    </m:sSub>
                    <m:d>
                      <m:dPr>
                        <m:ctrlPr>
                          <a:rPr lang="fr-FR" sz="11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sz="1100" i="1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fr-FR" sz="1100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sz="11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1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sz="1100" b="0" i="1" smtClean="0">
                            <a:solidFill>
                              <a:schemeClr val="tx2"/>
                            </a:solidFill>
                            <a:latin typeface="Cambria Math" panose="02040503050406030204" pitchFamily="18" charset="0"/>
                          </a:rPr>
                          <m:t>𝑟𝑒𝑠</m:t>
                        </m:r>
                      </m:sub>
                    </m:sSub>
                    <m:r>
                      <a:rPr lang="fr-FR" sz="110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fr-FR" sz="11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fr-FR" sz="11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fr-FR" sz="1100" i="1">
                        <a:solidFill>
                          <a:schemeClr val="tx2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sz="1100" dirty="0">
                    <a:solidFill>
                      <a:schemeClr val="tx2"/>
                    </a:solidFill>
                    <a:latin typeface="Arial Nova" panose="020B0504020202020204" pitchFamily="34" charset="0"/>
                  </a:rPr>
                  <a:t> </a:t>
                </a:r>
              </a:p>
            </p:txBody>
          </p:sp>
        </mc:Choice>
        <mc:Fallback>
          <p:sp>
            <p:nvSpPr>
              <p:cNvPr id="86" name="ZoneTexte 85">
                <a:extLst>
                  <a:ext uri="{FF2B5EF4-FFF2-40B4-BE49-F238E27FC236}">
                    <a16:creationId xmlns:a16="http://schemas.microsoft.com/office/drawing/2014/main" id="{4BDC3A14-5EFB-8AC5-7CF9-68D5A6F4D7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8277" y="1384956"/>
                <a:ext cx="1648923" cy="274627"/>
              </a:xfrm>
              <a:prstGeom prst="rect">
                <a:avLst/>
              </a:prstGeom>
              <a:blipFill>
                <a:blip r:embed="rId12"/>
                <a:stretch>
                  <a:fillRect b="-22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94A1FB64-D211-D0F8-063F-693D8C774C86}"/>
                  </a:ext>
                </a:extLst>
              </p:cNvPr>
              <p:cNvSpPr txBox="1"/>
              <p:nvPr/>
            </p:nvSpPr>
            <p:spPr>
              <a:xfrm>
                <a:off x="588014" y="1735432"/>
                <a:ext cx="748521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1100" dirty="0">
                  <a:solidFill>
                    <a:schemeClr val="tx2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>
          <p:sp>
            <p:nvSpPr>
              <p:cNvPr id="87" name="ZoneTexte 86">
                <a:extLst>
                  <a:ext uri="{FF2B5EF4-FFF2-40B4-BE49-F238E27FC236}">
                    <a16:creationId xmlns:a16="http://schemas.microsoft.com/office/drawing/2014/main" id="{94A1FB64-D211-D0F8-063F-693D8C774C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014" y="1735432"/>
                <a:ext cx="748521" cy="2616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8" name="ZoneTexte 87">
                <a:extLst>
                  <a:ext uri="{FF2B5EF4-FFF2-40B4-BE49-F238E27FC236}">
                    <a16:creationId xmlns:a16="http://schemas.microsoft.com/office/drawing/2014/main" id="{59F7EBCE-B256-4E8B-5797-34E15CE28159}"/>
                  </a:ext>
                </a:extLst>
              </p:cNvPr>
              <p:cNvSpPr txBox="1"/>
              <p:nvPr/>
            </p:nvSpPr>
            <p:spPr>
              <a:xfrm>
                <a:off x="795809" y="1959423"/>
                <a:ext cx="748521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fr-FR" sz="1100" dirty="0">
                  <a:solidFill>
                    <a:schemeClr val="tx2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>
          <p:sp>
            <p:nvSpPr>
              <p:cNvPr id="88" name="ZoneTexte 87">
                <a:extLst>
                  <a:ext uri="{FF2B5EF4-FFF2-40B4-BE49-F238E27FC236}">
                    <a16:creationId xmlns:a16="http://schemas.microsoft.com/office/drawing/2014/main" id="{59F7EBCE-B256-4E8B-5797-34E15CE281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809" y="1959423"/>
                <a:ext cx="748521" cy="2616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9" name="ZoneTexte 88">
                <a:extLst>
                  <a:ext uri="{FF2B5EF4-FFF2-40B4-BE49-F238E27FC236}">
                    <a16:creationId xmlns:a16="http://schemas.microsoft.com/office/drawing/2014/main" id="{184EA7C6-30D6-FE8A-11BE-87E3B29EF58D}"/>
                  </a:ext>
                </a:extLst>
              </p:cNvPr>
              <p:cNvSpPr txBox="1"/>
              <p:nvPr/>
            </p:nvSpPr>
            <p:spPr>
              <a:xfrm>
                <a:off x="2035791" y="1757420"/>
                <a:ext cx="748521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1100" dirty="0">
                  <a:solidFill>
                    <a:schemeClr val="tx2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>
          <p:sp>
            <p:nvSpPr>
              <p:cNvPr id="89" name="ZoneTexte 88">
                <a:extLst>
                  <a:ext uri="{FF2B5EF4-FFF2-40B4-BE49-F238E27FC236}">
                    <a16:creationId xmlns:a16="http://schemas.microsoft.com/office/drawing/2014/main" id="{184EA7C6-30D6-FE8A-11BE-87E3B29EF5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5791" y="1757420"/>
                <a:ext cx="748521" cy="26161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3C18294F-56E1-09D0-9D81-ABCAA9456963}"/>
                  </a:ext>
                </a:extLst>
              </p:cNvPr>
              <p:cNvSpPr txBox="1"/>
              <p:nvPr/>
            </p:nvSpPr>
            <p:spPr>
              <a:xfrm>
                <a:off x="2260918" y="1604080"/>
                <a:ext cx="748521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fr-FR" sz="1100" dirty="0">
                  <a:solidFill>
                    <a:schemeClr val="tx2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>
          <p:sp>
            <p:nvSpPr>
              <p:cNvPr id="90" name="ZoneTexte 89">
                <a:extLst>
                  <a:ext uri="{FF2B5EF4-FFF2-40B4-BE49-F238E27FC236}">
                    <a16:creationId xmlns:a16="http://schemas.microsoft.com/office/drawing/2014/main" id="{3C18294F-56E1-09D0-9D81-ABCAA9456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0918" y="1604080"/>
                <a:ext cx="748521" cy="26161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C0FE81E1-9BE0-9A92-50D9-BE05135EBAD1}"/>
                  </a:ext>
                </a:extLst>
              </p:cNvPr>
              <p:cNvSpPr txBox="1"/>
              <p:nvPr/>
            </p:nvSpPr>
            <p:spPr>
              <a:xfrm>
                <a:off x="3483568" y="1779408"/>
                <a:ext cx="748521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1100" dirty="0">
                  <a:solidFill>
                    <a:schemeClr val="tx2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>
          <p:sp>
            <p:nvSpPr>
              <p:cNvPr id="91" name="ZoneTexte 90">
                <a:extLst>
                  <a:ext uri="{FF2B5EF4-FFF2-40B4-BE49-F238E27FC236}">
                    <a16:creationId xmlns:a16="http://schemas.microsoft.com/office/drawing/2014/main" id="{C0FE81E1-9BE0-9A92-50D9-BE05135EBA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568" y="1779408"/>
                <a:ext cx="748521" cy="2616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7BC5D899-9962-3A5E-42F8-8939A5FD97A0}"/>
                  </a:ext>
                </a:extLst>
              </p:cNvPr>
              <p:cNvSpPr txBox="1"/>
              <p:nvPr/>
            </p:nvSpPr>
            <p:spPr>
              <a:xfrm>
                <a:off x="3534224" y="1971431"/>
                <a:ext cx="748521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fr-FR" sz="1100" dirty="0">
                  <a:solidFill>
                    <a:schemeClr val="tx2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>
          <p:sp>
            <p:nvSpPr>
              <p:cNvPr id="92" name="ZoneTexte 91">
                <a:extLst>
                  <a:ext uri="{FF2B5EF4-FFF2-40B4-BE49-F238E27FC236}">
                    <a16:creationId xmlns:a16="http://schemas.microsoft.com/office/drawing/2014/main" id="{7BC5D899-9962-3A5E-42F8-8939A5FD97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4224" y="1971431"/>
                <a:ext cx="748521" cy="26161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3" name="ZoneTexte 92">
                <a:extLst>
                  <a:ext uri="{FF2B5EF4-FFF2-40B4-BE49-F238E27FC236}">
                    <a16:creationId xmlns:a16="http://schemas.microsoft.com/office/drawing/2014/main" id="{20F2696F-1FC7-25BD-836E-353728FE67D0}"/>
                  </a:ext>
                </a:extLst>
              </p:cNvPr>
              <p:cNvSpPr txBox="1"/>
              <p:nvPr/>
            </p:nvSpPr>
            <p:spPr>
              <a:xfrm>
                <a:off x="5959694" y="1769495"/>
                <a:ext cx="748521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fr-FR" sz="1100" dirty="0">
                  <a:solidFill>
                    <a:schemeClr val="tx2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>
          <p:sp>
            <p:nvSpPr>
              <p:cNvPr id="93" name="ZoneTexte 92">
                <a:extLst>
                  <a:ext uri="{FF2B5EF4-FFF2-40B4-BE49-F238E27FC236}">
                    <a16:creationId xmlns:a16="http://schemas.microsoft.com/office/drawing/2014/main" id="{20F2696F-1FC7-25BD-836E-353728FE67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9694" y="1769495"/>
                <a:ext cx="748521" cy="26161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4" name="ZoneTexte 93">
                <a:extLst>
                  <a:ext uri="{FF2B5EF4-FFF2-40B4-BE49-F238E27FC236}">
                    <a16:creationId xmlns:a16="http://schemas.microsoft.com/office/drawing/2014/main" id="{11B4D7D0-A749-3CB5-54F3-B4B675FA8225}"/>
                  </a:ext>
                </a:extLst>
              </p:cNvPr>
              <p:cNvSpPr txBox="1"/>
              <p:nvPr/>
            </p:nvSpPr>
            <p:spPr>
              <a:xfrm>
                <a:off x="6201290" y="1702895"/>
                <a:ext cx="748521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solidFill>
                            <a:schemeClr val="tx2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fr-FR" sz="1100" dirty="0">
                  <a:solidFill>
                    <a:schemeClr val="tx2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>
          <p:sp>
            <p:nvSpPr>
              <p:cNvPr id="94" name="ZoneTexte 93">
                <a:extLst>
                  <a:ext uri="{FF2B5EF4-FFF2-40B4-BE49-F238E27FC236}">
                    <a16:creationId xmlns:a16="http://schemas.microsoft.com/office/drawing/2014/main" id="{11B4D7D0-A749-3CB5-54F3-B4B675FA82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1290" y="1702895"/>
                <a:ext cx="748521" cy="26161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1059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23CFB6-C96F-2738-656C-799A569A5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3A0F49C-2000-CFFA-4CC2-9D86BC1329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96684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794E1E6-E0CB-0314-482E-A48AE59E0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02</a:t>
            </a:r>
            <a:br>
              <a:rPr lang="fr-FR" dirty="0"/>
            </a:br>
            <a:r>
              <a:rPr lang="fr-FR" dirty="0"/>
              <a:t>Chaîne fonctionnelle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1164354-1A91-E980-2D9B-9062246D64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494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 : coins arrondis 90">
            <a:extLst>
              <a:ext uri="{FF2B5EF4-FFF2-40B4-BE49-F238E27FC236}">
                <a16:creationId xmlns:a16="http://schemas.microsoft.com/office/drawing/2014/main" id="{6015CC9C-F06A-6145-07AB-90D570197E3C}"/>
              </a:ext>
            </a:extLst>
          </p:cNvPr>
          <p:cNvSpPr/>
          <p:nvPr/>
        </p:nvSpPr>
        <p:spPr>
          <a:xfrm>
            <a:off x="9648386" y="4190096"/>
            <a:ext cx="1365662" cy="652851"/>
          </a:xfrm>
          <a:prstGeom prst="roundRect">
            <a:avLst>
              <a:gd name="adj" fmla="val 11914"/>
            </a:avLst>
          </a:prstGeom>
          <a:solidFill>
            <a:srgbClr val="F7B8B3"/>
          </a:solidFill>
          <a:ln w="19050">
            <a:solidFill>
              <a:srgbClr val="F7B8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rgbClr val="EE685D"/>
                </a:solidFill>
                <a:latin typeface="Arial Nova" panose="020B0504020202020204" pitchFamily="34" charset="0"/>
              </a:rPr>
              <a:t>Axe linéaire « Poulie courroie »</a:t>
            </a:r>
          </a:p>
        </p:txBody>
      </p:sp>
      <p:sp>
        <p:nvSpPr>
          <p:cNvPr id="4" name="Titre 3">
            <a:extLst>
              <a:ext uri="{FF2B5EF4-FFF2-40B4-BE49-F238E27FC236}">
                <a16:creationId xmlns:a16="http://schemas.microsoft.com/office/drawing/2014/main" id="{E5C1CAA4-BEC8-E034-06F5-82D8ED3BF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Chaine fonctionnelle du Comax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F7822C3A-6752-03D9-8DF8-C9BF49763BD8}"/>
              </a:ext>
            </a:extLst>
          </p:cNvPr>
          <p:cNvSpPr/>
          <p:nvPr/>
        </p:nvSpPr>
        <p:spPr>
          <a:xfrm>
            <a:off x="1056905" y="1549834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0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04F77"/>
                </a:solidFill>
                <a:latin typeface="Arial Nova" panose="020B0504020202020204" pitchFamily="34" charset="0"/>
              </a:rPr>
              <a:t>Acquérir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FEC70D79-FF53-E1E6-8F5D-7DB4552BDEB8}"/>
              </a:ext>
            </a:extLst>
          </p:cNvPr>
          <p:cNvSpPr/>
          <p:nvPr/>
        </p:nvSpPr>
        <p:spPr>
          <a:xfrm>
            <a:off x="1056905" y="2324979"/>
            <a:ext cx="1440000" cy="946211"/>
          </a:xfrm>
          <a:prstGeom prst="roundRect">
            <a:avLst>
              <a:gd name="adj" fmla="val 11914"/>
            </a:avLst>
          </a:prstGeom>
          <a:solidFill>
            <a:srgbClr val="DFE3EB"/>
          </a:solidFill>
          <a:ln w="19050">
            <a:solidFill>
              <a:srgbClr val="DFE3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800" dirty="0">
                <a:solidFill>
                  <a:srgbClr val="004F77"/>
                </a:solidFill>
                <a:latin typeface="Arial Nova" panose="020B0504020202020204" pitchFamily="34" charset="0"/>
              </a:rPr>
              <a:t>Codeur incrémental</a:t>
            </a:r>
          </a:p>
          <a:p>
            <a:pPr algn="ctr"/>
            <a:r>
              <a:rPr lang="fr-FR" sz="800" dirty="0">
                <a:solidFill>
                  <a:srgbClr val="004F77"/>
                </a:solidFill>
                <a:latin typeface="Arial Nova" panose="020B0504020202020204" pitchFamily="34" charset="0"/>
              </a:rPr>
              <a:t>Capteur de courant</a:t>
            </a:r>
          </a:p>
          <a:p>
            <a:pPr algn="ctr"/>
            <a:r>
              <a:rPr lang="fr-FR" sz="800" dirty="0">
                <a:solidFill>
                  <a:srgbClr val="004F77"/>
                </a:solidFill>
                <a:latin typeface="Arial Nova" panose="020B0504020202020204" pitchFamily="34" charset="0"/>
              </a:rPr>
              <a:t>Génératrice tachymétrique</a:t>
            </a:r>
          </a:p>
          <a:p>
            <a:pPr algn="ctr"/>
            <a:r>
              <a:rPr lang="fr-FR" sz="800" dirty="0">
                <a:solidFill>
                  <a:srgbClr val="004F77"/>
                </a:solidFill>
                <a:latin typeface="Arial Nova" panose="020B0504020202020204" pitchFamily="34" charset="0"/>
              </a:rPr>
              <a:t>Capteur d’effort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492C39D7-C7C7-3458-7E55-FC4FCBD955B0}"/>
              </a:ext>
            </a:extLst>
          </p:cNvPr>
          <p:cNvSpPr/>
          <p:nvPr/>
        </p:nvSpPr>
        <p:spPr>
          <a:xfrm>
            <a:off x="3229319" y="1548298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0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C7391"/>
                </a:solidFill>
                <a:latin typeface="Arial Nova" panose="020B0504020202020204" pitchFamily="34" charset="0"/>
              </a:rPr>
              <a:t>Traiter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5E73C37F-4A2D-AB41-B3A3-7332F9A357A2}"/>
              </a:ext>
            </a:extLst>
          </p:cNvPr>
          <p:cNvSpPr/>
          <p:nvPr/>
        </p:nvSpPr>
        <p:spPr>
          <a:xfrm>
            <a:off x="3218894" y="2341159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E4EBF0"/>
          </a:solidFill>
          <a:ln w="19050">
            <a:solidFill>
              <a:srgbClr val="E4EB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00" dirty="0">
                <a:solidFill>
                  <a:srgbClr val="0C7391"/>
                </a:solidFill>
                <a:latin typeface="Arial Nova" panose="020B0504020202020204" pitchFamily="34" charset="0"/>
              </a:rPr>
              <a:t>Carte EPOS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8BE8DB55-CD2C-9609-869B-BFB5FBA5A6D3}"/>
              </a:ext>
            </a:extLst>
          </p:cNvPr>
          <p:cNvSpPr/>
          <p:nvPr/>
        </p:nvSpPr>
        <p:spPr>
          <a:xfrm>
            <a:off x="5389319" y="1525957"/>
            <a:ext cx="1440000" cy="576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8A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8A559"/>
                </a:solidFill>
                <a:latin typeface="Arial Nova" panose="020B0504020202020204" pitchFamily="34" charset="0"/>
              </a:rPr>
              <a:t>Communiquer</a:t>
            </a: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E7C50B13-9945-267C-9C0F-3901C1922B55}"/>
              </a:ext>
            </a:extLst>
          </p:cNvPr>
          <p:cNvSpPr/>
          <p:nvPr/>
        </p:nvSpPr>
        <p:spPr>
          <a:xfrm>
            <a:off x="5389319" y="2319926"/>
            <a:ext cx="1406281" cy="534390"/>
          </a:xfrm>
          <a:prstGeom prst="roundRect">
            <a:avLst>
              <a:gd name="adj" fmla="val 11914"/>
            </a:avLst>
          </a:prstGeom>
          <a:solidFill>
            <a:srgbClr val="E8F3E8"/>
          </a:solidFill>
          <a:ln w="19050">
            <a:solidFill>
              <a:srgbClr val="E8F3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8A559"/>
                </a:solidFill>
                <a:latin typeface="Arial Nova" panose="020B0504020202020204" pitchFamily="34" charset="0"/>
              </a:rPr>
              <a:t>Carte EPOS</a:t>
            </a:r>
          </a:p>
          <a:p>
            <a:pPr algn="ctr"/>
            <a:r>
              <a:rPr lang="fr-FR" sz="1200" dirty="0">
                <a:solidFill>
                  <a:srgbClr val="08A559"/>
                </a:solidFill>
                <a:latin typeface="Arial Nova" panose="020B0504020202020204" pitchFamily="34" charset="0"/>
              </a:rPr>
              <a:t>PC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8CFBB7BE-C306-859A-CF41-F04DD9BC455C}"/>
              </a:ext>
            </a:extLst>
          </p:cNvPr>
          <p:cNvSpPr/>
          <p:nvPr/>
        </p:nvSpPr>
        <p:spPr>
          <a:xfrm>
            <a:off x="1056905" y="3542688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FDA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DAD57"/>
                </a:solidFill>
                <a:latin typeface="Arial Nova" panose="020B0504020202020204" pitchFamily="34" charset="0"/>
              </a:rPr>
              <a:t>Alimenter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D364B3FD-91A8-1B5F-5FD3-55E164E3B9AE}"/>
              </a:ext>
            </a:extLst>
          </p:cNvPr>
          <p:cNvSpPr/>
          <p:nvPr/>
        </p:nvSpPr>
        <p:spPr>
          <a:xfrm>
            <a:off x="1056905" y="4237443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FEE6CC"/>
          </a:solidFill>
          <a:ln w="19050">
            <a:solidFill>
              <a:srgbClr val="FEE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FDAD57"/>
                </a:solidFill>
                <a:latin typeface="Arial Nova" panose="020B0504020202020204" pitchFamily="34" charset="0"/>
              </a:rPr>
              <a:t>Alimentation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96A2B729-7EE6-8CA6-72B2-5A16AA5A785A}"/>
              </a:ext>
            </a:extLst>
          </p:cNvPr>
          <p:cNvSpPr/>
          <p:nvPr/>
        </p:nvSpPr>
        <p:spPr>
          <a:xfrm>
            <a:off x="3218894" y="3537925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C73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C7391"/>
                </a:solidFill>
                <a:latin typeface="Arial Nova" panose="020B0504020202020204" pitchFamily="34" charset="0"/>
              </a:rPr>
              <a:t>Distribuer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3841B1B6-C546-170C-78BF-906D65F5DAA8}"/>
              </a:ext>
            </a:extLst>
          </p:cNvPr>
          <p:cNvSpPr/>
          <p:nvPr/>
        </p:nvSpPr>
        <p:spPr>
          <a:xfrm>
            <a:off x="3199256" y="4222480"/>
            <a:ext cx="1440000" cy="572255"/>
          </a:xfrm>
          <a:prstGeom prst="roundRect">
            <a:avLst>
              <a:gd name="adj" fmla="val 11914"/>
            </a:avLst>
          </a:prstGeom>
          <a:solidFill>
            <a:srgbClr val="9EC7D3"/>
          </a:solidFill>
          <a:ln w="19050">
            <a:solidFill>
              <a:srgbClr val="9EC7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>
                <a:solidFill>
                  <a:srgbClr val="0C7391"/>
                </a:solidFill>
                <a:latin typeface="Arial Nova" panose="020B0504020202020204" pitchFamily="34" charset="0"/>
              </a:rPr>
              <a:t>Hacheur</a:t>
            </a:r>
            <a:endParaRPr lang="fr-FR" dirty="0">
              <a:solidFill>
                <a:srgbClr val="0C7391"/>
              </a:solidFill>
              <a:latin typeface="Arial Nova" panose="020B0504020202020204" pitchFamily="34" charset="0"/>
            </a:endParaRP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B8181AD4-9AB8-CA7B-EFBF-8B9CD4369264}"/>
              </a:ext>
            </a:extLst>
          </p:cNvPr>
          <p:cNvSpPr/>
          <p:nvPr/>
        </p:nvSpPr>
        <p:spPr>
          <a:xfrm>
            <a:off x="5380883" y="3542688"/>
            <a:ext cx="1440000" cy="54000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6834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68348B"/>
                </a:solidFill>
                <a:latin typeface="Arial Nova" panose="020B0504020202020204" pitchFamily="34" charset="0"/>
              </a:rPr>
              <a:t>Convertir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7E462E27-42D7-734B-5E6F-B78EF40987B6}"/>
              </a:ext>
            </a:extLst>
          </p:cNvPr>
          <p:cNvSpPr/>
          <p:nvPr/>
        </p:nvSpPr>
        <p:spPr>
          <a:xfrm>
            <a:off x="5389319" y="4223146"/>
            <a:ext cx="1440000" cy="540000"/>
          </a:xfrm>
          <a:prstGeom prst="roundRect">
            <a:avLst>
              <a:gd name="adj" fmla="val 11914"/>
            </a:avLst>
          </a:prstGeom>
          <a:solidFill>
            <a:srgbClr val="C3AED1"/>
          </a:solidFill>
          <a:ln w="19050">
            <a:solidFill>
              <a:srgbClr val="C3AE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68348B"/>
                </a:solidFill>
                <a:latin typeface="Arial Nova" panose="020B0504020202020204" pitchFamily="34" charset="0"/>
              </a:rPr>
              <a:t>Moteur à courant continu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AA76E29F-1BCE-DD76-499C-CE8F3E850A8E}"/>
              </a:ext>
            </a:extLst>
          </p:cNvPr>
          <p:cNvSpPr/>
          <p:nvPr/>
        </p:nvSpPr>
        <p:spPr>
          <a:xfrm>
            <a:off x="7542872" y="3545795"/>
            <a:ext cx="1365662" cy="53439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EE68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EE685D"/>
                </a:solidFill>
                <a:latin typeface="Arial Nova" panose="020B0504020202020204" pitchFamily="34" charset="0"/>
              </a:rPr>
              <a:t>Transmettre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A66FC087-C9BC-9FD1-6C13-AD7571852AD4}"/>
              </a:ext>
            </a:extLst>
          </p:cNvPr>
          <p:cNvSpPr/>
          <p:nvPr/>
        </p:nvSpPr>
        <p:spPr>
          <a:xfrm>
            <a:off x="7549319" y="4202642"/>
            <a:ext cx="1365662" cy="652851"/>
          </a:xfrm>
          <a:prstGeom prst="roundRect">
            <a:avLst>
              <a:gd name="adj" fmla="val 11914"/>
            </a:avLst>
          </a:prstGeom>
          <a:solidFill>
            <a:srgbClr val="F7B8B3"/>
          </a:solidFill>
          <a:ln w="19050">
            <a:solidFill>
              <a:srgbClr val="F7B8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dirty="0">
                <a:solidFill>
                  <a:srgbClr val="EE685D"/>
                </a:solidFill>
                <a:latin typeface="Arial Nova" panose="020B0504020202020204" pitchFamily="34" charset="0"/>
              </a:rPr>
              <a:t>Train épicycloïdal</a:t>
            </a: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7282EFC0-8E54-A4E0-6953-44E98A7B8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4826" y="1603805"/>
            <a:ext cx="434918" cy="152010"/>
          </a:xfrm>
          <a:prstGeom prst="rect">
            <a:avLst/>
          </a:prstGeom>
        </p:spPr>
      </p:pic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BE599621-6A35-D218-9184-0073520A41FC}"/>
              </a:ext>
            </a:extLst>
          </p:cNvPr>
          <p:cNvCxnSpPr>
            <a:cxnSpLocks/>
          </p:cNvCxnSpPr>
          <p:nvPr/>
        </p:nvCxnSpPr>
        <p:spPr>
          <a:xfrm flipV="1">
            <a:off x="2496905" y="1827907"/>
            <a:ext cx="720000" cy="1536"/>
          </a:xfrm>
          <a:prstGeom prst="straightConnector1">
            <a:avLst/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25CB3708-D27C-9C0F-920D-E2174EF1D3C1}"/>
              </a:ext>
            </a:extLst>
          </p:cNvPr>
          <p:cNvCxnSpPr/>
          <p:nvPr/>
        </p:nvCxnSpPr>
        <p:spPr>
          <a:xfrm flipV="1">
            <a:off x="4669319" y="1813957"/>
            <a:ext cx="720000" cy="1536"/>
          </a:xfrm>
          <a:prstGeom prst="straightConnector1">
            <a:avLst/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Image 22">
            <a:extLst>
              <a:ext uri="{FF2B5EF4-FFF2-40B4-BE49-F238E27FC236}">
                <a16:creationId xmlns:a16="http://schemas.microsoft.com/office/drawing/2014/main" id="{6B85577F-75F2-AC91-9B29-7674830D4F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8894" y="1418598"/>
            <a:ext cx="360000" cy="360000"/>
          </a:xfrm>
          <a:prstGeom prst="rect">
            <a:avLst/>
          </a:prstGeom>
        </p:spPr>
      </p:pic>
      <p:cxnSp>
        <p:nvCxnSpPr>
          <p:cNvPr id="24" name="Connecteur droit avec flèche 23">
            <a:extLst>
              <a:ext uri="{FF2B5EF4-FFF2-40B4-BE49-F238E27FC236}">
                <a16:creationId xmlns:a16="http://schemas.microsoft.com/office/drawing/2014/main" id="{4D3E9C84-1558-D9D2-B9AE-51FFDFD2ACAC}"/>
              </a:ext>
            </a:extLst>
          </p:cNvPr>
          <p:cNvCxnSpPr>
            <a:cxnSpLocks/>
          </p:cNvCxnSpPr>
          <p:nvPr/>
        </p:nvCxnSpPr>
        <p:spPr>
          <a:xfrm flipV="1">
            <a:off x="2509319" y="3811152"/>
            <a:ext cx="720000" cy="1536"/>
          </a:xfrm>
          <a:prstGeom prst="straightConnector1">
            <a:avLst/>
          </a:prstGeom>
          <a:ln w="25400" cap="rnd">
            <a:solidFill>
              <a:srgbClr val="FDAD5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F7A18018-C728-6B01-3037-0421AF781FBB}"/>
              </a:ext>
            </a:extLst>
          </p:cNvPr>
          <p:cNvGrpSpPr/>
          <p:nvPr/>
        </p:nvGrpSpPr>
        <p:grpSpPr>
          <a:xfrm>
            <a:off x="1596905" y="3980066"/>
            <a:ext cx="360000" cy="360000"/>
            <a:chOff x="4197400" y="3547713"/>
            <a:chExt cx="1800000" cy="1800000"/>
          </a:xfrm>
        </p:grpSpPr>
        <p:sp>
          <p:nvSpPr>
            <p:cNvPr id="26" name="Ellipse 25">
              <a:extLst>
                <a:ext uri="{FF2B5EF4-FFF2-40B4-BE49-F238E27FC236}">
                  <a16:creationId xmlns:a16="http://schemas.microsoft.com/office/drawing/2014/main" id="{AF615AC5-8CF6-FF34-1EF7-5C5D2FE5B9E8}"/>
                </a:ext>
              </a:extLst>
            </p:cNvPr>
            <p:cNvSpPr/>
            <p:nvPr/>
          </p:nvSpPr>
          <p:spPr>
            <a:xfrm>
              <a:off x="4197400" y="3547713"/>
              <a:ext cx="1800000" cy="1800000"/>
            </a:xfrm>
            <a:prstGeom prst="ellipse">
              <a:avLst/>
            </a:prstGeom>
            <a:solidFill>
              <a:srgbClr val="FFB25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7" name="Image 26">
              <a:extLst>
                <a:ext uri="{FF2B5EF4-FFF2-40B4-BE49-F238E27FC236}">
                  <a16:creationId xmlns:a16="http://schemas.microsoft.com/office/drawing/2014/main" id="{D99F6707-A222-D5E1-C4A9-E878E9F04E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526157" y="3876470"/>
              <a:ext cx="1142486" cy="1142486"/>
            </a:xfrm>
            <a:prstGeom prst="rect">
              <a:avLst/>
            </a:prstGeom>
          </p:spPr>
        </p:pic>
      </p:grpSp>
      <p:pic>
        <p:nvPicPr>
          <p:cNvPr id="28" name="Image 27">
            <a:extLst>
              <a:ext uri="{FF2B5EF4-FFF2-40B4-BE49-F238E27FC236}">
                <a16:creationId xmlns:a16="http://schemas.microsoft.com/office/drawing/2014/main" id="{35145E60-25D8-7A86-65AE-7F3729EC78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8044" y="3666221"/>
            <a:ext cx="360000" cy="360000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3C7DD139-EB5F-1D13-171E-251FB77C6B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6905" y="3393409"/>
            <a:ext cx="360000" cy="360000"/>
          </a:xfrm>
          <a:prstGeom prst="rect">
            <a:avLst/>
          </a:prstGeom>
        </p:spPr>
      </p:pic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6E52C4D0-B55B-30AA-F92B-6E09F0A4D9C9}"/>
              </a:ext>
            </a:extLst>
          </p:cNvPr>
          <p:cNvCxnSpPr>
            <a:cxnSpLocks/>
          </p:cNvCxnSpPr>
          <p:nvPr/>
        </p:nvCxnSpPr>
        <p:spPr>
          <a:xfrm flipV="1">
            <a:off x="4669319" y="3798320"/>
            <a:ext cx="720000" cy="1536"/>
          </a:xfrm>
          <a:prstGeom prst="straightConnector1">
            <a:avLst/>
          </a:prstGeom>
          <a:ln w="25400" cap="rnd">
            <a:solidFill>
              <a:srgbClr val="0C739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Image 34">
            <a:extLst>
              <a:ext uri="{FF2B5EF4-FFF2-40B4-BE49-F238E27FC236}">
                <a16:creationId xmlns:a16="http://schemas.microsoft.com/office/drawing/2014/main" id="{F31071D2-3D9A-9512-E018-EA9EA1D5A0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8894" y="3393409"/>
            <a:ext cx="360000" cy="360000"/>
          </a:xfrm>
          <a:prstGeom prst="rect">
            <a:avLst/>
          </a:prstGeom>
        </p:spPr>
      </p:pic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75B4C387-2DFC-8DD6-0817-E4B93F7F3F85}"/>
              </a:ext>
            </a:extLst>
          </p:cNvPr>
          <p:cNvCxnSpPr>
            <a:cxnSpLocks/>
          </p:cNvCxnSpPr>
          <p:nvPr/>
        </p:nvCxnSpPr>
        <p:spPr>
          <a:xfrm flipV="1">
            <a:off x="6829319" y="3807925"/>
            <a:ext cx="720000" cy="1536"/>
          </a:xfrm>
          <a:prstGeom prst="straightConnector1">
            <a:avLst/>
          </a:prstGeom>
          <a:ln w="25400" cap="rnd">
            <a:solidFill>
              <a:srgbClr val="68348B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Image 42">
            <a:extLst>
              <a:ext uri="{FF2B5EF4-FFF2-40B4-BE49-F238E27FC236}">
                <a16:creationId xmlns:a16="http://schemas.microsoft.com/office/drawing/2014/main" id="{F1B5964F-3473-92A5-6A3A-F03DA766A9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93108" y="3418676"/>
            <a:ext cx="360000" cy="360000"/>
          </a:xfrm>
          <a:prstGeom prst="rect">
            <a:avLst/>
          </a:prstGeom>
        </p:spPr>
      </p:pic>
      <p:cxnSp>
        <p:nvCxnSpPr>
          <p:cNvPr id="44" name="Connecteur : en angle 43">
            <a:extLst>
              <a:ext uri="{FF2B5EF4-FFF2-40B4-BE49-F238E27FC236}">
                <a16:creationId xmlns:a16="http://schemas.microsoft.com/office/drawing/2014/main" id="{2C5943AA-979A-103D-FC4E-264A925A4FF0}"/>
              </a:ext>
            </a:extLst>
          </p:cNvPr>
          <p:cNvCxnSpPr>
            <a:cxnSpLocks/>
            <a:stCxn id="10" idx="3"/>
            <a:endCxn id="45" idx="3"/>
          </p:cNvCxnSpPr>
          <p:nvPr/>
        </p:nvCxnSpPr>
        <p:spPr>
          <a:xfrm flipH="1">
            <a:off x="6795600" y="1813957"/>
            <a:ext cx="33719" cy="1346496"/>
          </a:xfrm>
          <a:prstGeom prst="bentConnector3">
            <a:avLst>
              <a:gd name="adj1" fmla="val -1067152"/>
            </a:avLst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 : coins arrondis 44">
            <a:extLst>
              <a:ext uri="{FF2B5EF4-FFF2-40B4-BE49-F238E27FC236}">
                <a16:creationId xmlns:a16="http://schemas.microsoft.com/office/drawing/2014/main" id="{4EDA86AC-B60C-0765-FBC6-4E7119B8D620}"/>
              </a:ext>
            </a:extLst>
          </p:cNvPr>
          <p:cNvSpPr/>
          <p:nvPr/>
        </p:nvSpPr>
        <p:spPr>
          <a:xfrm>
            <a:off x="5389319" y="2994774"/>
            <a:ext cx="1406281" cy="331358"/>
          </a:xfrm>
          <a:prstGeom prst="roundRect">
            <a:avLst>
              <a:gd name="adj" fmla="val 11914"/>
            </a:avLst>
          </a:prstGeom>
          <a:solidFill>
            <a:srgbClr val="08A559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bg1"/>
                </a:solidFill>
                <a:latin typeface="Arial Nova" panose="020B0504020202020204" pitchFamily="34" charset="0"/>
              </a:rPr>
              <a:t>Ordres (PWM)</a:t>
            </a:r>
          </a:p>
        </p:txBody>
      </p:sp>
      <p:cxnSp>
        <p:nvCxnSpPr>
          <p:cNvPr id="46" name="Connecteur : en angle 45">
            <a:extLst>
              <a:ext uri="{FF2B5EF4-FFF2-40B4-BE49-F238E27FC236}">
                <a16:creationId xmlns:a16="http://schemas.microsoft.com/office/drawing/2014/main" id="{C9DF5005-6531-4D0B-0B32-A0A73479B4F0}"/>
              </a:ext>
            </a:extLst>
          </p:cNvPr>
          <p:cNvCxnSpPr>
            <a:cxnSpLocks/>
            <a:stCxn id="45" idx="1"/>
            <a:endCxn id="14" idx="0"/>
          </p:cNvCxnSpPr>
          <p:nvPr/>
        </p:nvCxnSpPr>
        <p:spPr>
          <a:xfrm rot="10800000" flipV="1">
            <a:off x="3938895" y="3160453"/>
            <a:ext cx="1450425" cy="377472"/>
          </a:xfrm>
          <a:prstGeom prst="bentConnector2">
            <a:avLst/>
          </a:prstGeom>
          <a:ln w="25400">
            <a:solidFill>
              <a:srgbClr val="08A559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7" name="Image 46">
            <a:extLst>
              <a:ext uri="{FF2B5EF4-FFF2-40B4-BE49-F238E27FC236}">
                <a16:creationId xmlns:a16="http://schemas.microsoft.com/office/drawing/2014/main" id="{5684C887-250C-3EE4-51A9-97E49BAEE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3108" y="2942920"/>
            <a:ext cx="180000" cy="180000"/>
          </a:xfrm>
          <a:prstGeom prst="rect">
            <a:avLst/>
          </a:prstGeom>
        </p:spPr>
      </p:pic>
      <p:pic>
        <p:nvPicPr>
          <p:cNvPr id="48" name="Image 47">
            <a:extLst>
              <a:ext uri="{FF2B5EF4-FFF2-40B4-BE49-F238E27FC236}">
                <a16:creationId xmlns:a16="http://schemas.microsoft.com/office/drawing/2014/main" id="{A2DBB512-E0D6-1DCF-AD42-945E61453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5152" y="3218549"/>
            <a:ext cx="180000" cy="180000"/>
          </a:xfrm>
          <a:prstGeom prst="rect">
            <a:avLst/>
          </a:prstGeom>
        </p:spPr>
      </p:pic>
      <p:sp>
        <p:nvSpPr>
          <p:cNvPr id="49" name="Rectangle : coins arrondis 48">
            <a:extLst>
              <a:ext uri="{FF2B5EF4-FFF2-40B4-BE49-F238E27FC236}">
                <a16:creationId xmlns:a16="http://schemas.microsoft.com/office/drawing/2014/main" id="{41C8C10B-28B1-AAD9-17B3-48F680D32BCC}"/>
              </a:ext>
            </a:extLst>
          </p:cNvPr>
          <p:cNvSpPr/>
          <p:nvPr/>
        </p:nvSpPr>
        <p:spPr>
          <a:xfrm>
            <a:off x="11719813" y="3534156"/>
            <a:ext cx="1365662" cy="1194790"/>
          </a:xfrm>
          <a:prstGeom prst="roundRect">
            <a:avLst>
              <a:gd name="adj" fmla="val 11914"/>
            </a:avLst>
          </a:prstGeom>
          <a:solidFill>
            <a:srgbClr val="B2CAD6"/>
          </a:solidFill>
          <a:ln w="19050">
            <a:solidFill>
              <a:srgbClr val="B2CA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D587E"/>
                </a:solidFill>
                <a:latin typeface="Arial Nova" panose="020B0504020202020204" pitchFamily="34" charset="0"/>
              </a:rPr>
              <a:t>Apporte une aide au déplacement de le charge</a:t>
            </a:r>
          </a:p>
        </p:txBody>
      </p: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505D6021-1B16-1674-733B-C648AC112904}"/>
              </a:ext>
            </a:extLst>
          </p:cNvPr>
          <p:cNvCxnSpPr>
            <a:cxnSpLocks/>
          </p:cNvCxnSpPr>
          <p:nvPr/>
        </p:nvCxnSpPr>
        <p:spPr>
          <a:xfrm flipV="1">
            <a:off x="10996452" y="3807925"/>
            <a:ext cx="720000" cy="1536"/>
          </a:xfrm>
          <a:prstGeom prst="straightConnector1">
            <a:avLst/>
          </a:prstGeom>
          <a:ln w="25400" cap="rnd">
            <a:solidFill>
              <a:srgbClr val="68348B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C3681FD9-BFE4-7350-1964-9C093DDF1B5E}"/>
              </a:ext>
            </a:extLst>
          </p:cNvPr>
          <p:cNvGrpSpPr/>
          <p:nvPr/>
        </p:nvGrpSpPr>
        <p:grpSpPr>
          <a:xfrm>
            <a:off x="3770117" y="2030387"/>
            <a:ext cx="360000" cy="360000"/>
            <a:chOff x="6138169" y="4069439"/>
            <a:chExt cx="1800000" cy="1800000"/>
          </a:xfrm>
        </p:grpSpPr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599396A5-DEE6-FF8C-4576-A72DC9E6130D}"/>
                </a:ext>
              </a:extLst>
            </p:cNvPr>
            <p:cNvSpPr/>
            <p:nvPr/>
          </p:nvSpPr>
          <p:spPr>
            <a:xfrm>
              <a:off x="6138169" y="406943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54" name="Image 53">
              <a:extLst>
                <a:ext uri="{FF2B5EF4-FFF2-40B4-BE49-F238E27FC236}">
                  <a16:creationId xmlns:a16="http://schemas.microsoft.com/office/drawing/2014/main" id="{F05DEF27-F929-BD20-2E07-1628A11DB34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243433" y="4174703"/>
              <a:ext cx="1589472" cy="1589472"/>
            </a:xfrm>
            <a:prstGeom prst="rect">
              <a:avLst/>
            </a:prstGeom>
          </p:spPr>
        </p:pic>
      </p:grp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CEC25A5B-4B64-B67F-296D-04E6B189266D}"/>
              </a:ext>
            </a:extLst>
          </p:cNvPr>
          <p:cNvCxnSpPr/>
          <p:nvPr/>
        </p:nvCxnSpPr>
        <p:spPr>
          <a:xfrm flipV="1">
            <a:off x="6829319" y="1735886"/>
            <a:ext cx="720000" cy="1536"/>
          </a:xfrm>
          <a:prstGeom prst="straightConnector1">
            <a:avLst/>
          </a:prstGeom>
          <a:ln w="25400">
            <a:solidFill>
              <a:srgbClr val="08A559"/>
            </a:solidFill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e 56">
            <a:extLst>
              <a:ext uri="{FF2B5EF4-FFF2-40B4-BE49-F238E27FC236}">
                <a16:creationId xmlns:a16="http://schemas.microsoft.com/office/drawing/2014/main" id="{CA7F3E2C-9FA7-42D8-DEF0-9439478A5709}"/>
              </a:ext>
            </a:extLst>
          </p:cNvPr>
          <p:cNvGrpSpPr/>
          <p:nvPr/>
        </p:nvGrpSpPr>
        <p:grpSpPr>
          <a:xfrm rot="5400000" flipV="1">
            <a:off x="12248508" y="4154169"/>
            <a:ext cx="835963" cy="1617775"/>
            <a:chOff x="9150640" y="2423323"/>
            <a:chExt cx="835963" cy="2135794"/>
          </a:xfrm>
        </p:grpSpPr>
        <p:sp>
          <p:nvSpPr>
            <p:cNvPr id="58" name="Flèche : virage 57">
              <a:extLst>
                <a:ext uri="{FF2B5EF4-FFF2-40B4-BE49-F238E27FC236}">
                  <a16:creationId xmlns:a16="http://schemas.microsoft.com/office/drawing/2014/main" id="{A404FB7A-E23C-BD6A-6263-4B2DE2013DB7}"/>
                </a:ext>
              </a:extLst>
            </p:cNvPr>
            <p:cNvSpPr/>
            <p:nvPr/>
          </p:nvSpPr>
          <p:spPr>
            <a:xfrm rot="5400000">
              <a:off x="8500725" y="3073238"/>
              <a:ext cx="2135794" cy="835963"/>
            </a:xfrm>
            <a:prstGeom prst="bentArrow">
              <a:avLst>
                <a:gd name="adj1" fmla="val 31434"/>
                <a:gd name="adj2" fmla="val 25000"/>
                <a:gd name="adj3" fmla="val 17852"/>
                <a:gd name="adj4" fmla="val 20160"/>
              </a:avLst>
            </a:prstGeom>
            <a:solidFill>
              <a:srgbClr val="B2CA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59" name="ZoneTexte 58">
              <a:extLst>
                <a:ext uri="{FF2B5EF4-FFF2-40B4-BE49-F238E27FC236}">
                  <a16:creationId xmlns:a16="http://schemas.microsoft.com/office/drawing/2014/main" id="{D9969D2B-BFBA-54A7-C4C5-06DFD5138BC1}"/>
                </a:ext>
              </a:extLst>
            </p:cNvPr>
            <p:cNvSpPr txBox="1"/>
            <p:nvPr/>
          </p:nvSpPr>
          <p:spPr>
            <a:xfrm rot="16200000">
              <a:off x="8815678" y="3317013"/>
              <a:ext cx="1918043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900" dirty="0">
                  <a:solidFill>
                    <a:schemeClr val="bg1"/>
                  </a:solidFill>
                  <a:latin typeface="Arial Nova" panose="020B0504020202020204" pitchFamily="34" charset="0"/>
                </a:rPr>
                <a:t>charge en position finale</a:t>
              </a:r>
            </a:p>
          </p:txBody>
        </p:sp>
      </p:grpSp>
      <p:grpSp>
        <p:nvGrpSpPr>
          <p:cNvPr id="60" name="Groupe 59">
            <a:extLst>
              <a:ext uri="{FF2B5EF4-FFF2-40B4-BE49-F238E27FC236}">
                <a16:creationId xmlns:a16="http://schemas.microsoft.com/office/drawing/2014/main" id="{32A82909-C4F5-9AA0-D150-C388F421C774}"/>
              </a:ext>
            </a:extLst>
          </p:cNvPr>
          <p:cNvGrpSpPr/>
          <p:nvPr/>
        </p:nvGrpSpPr>
        <p:grpSpPr>
          <a:xfrm>
            <a:off x="10661488" y="2941725"/>
            <a:ext cx="1566153" cy="577809"/>
            <a:chOff x="9058474" y="2836569"/>
            <a:chExt cx="1566153" cy="577809"/>
          </a:xfrm>
        </p:grpSpPr>
        <p:sp>
          <p:nvSpPr>
            <p:cNvPr id="61" name="Flèche : virage 60">
              <a:extLst>
                <a:ext uri="{FF2B5EF4-FFF2-40B4-BE49-F238E27FC236}">
                  <a16:creationId xmlns:a16="http://schemas.microsoft.com/office/drawing/2014/main" id="{FED08932-ADD7-D2A1-8E5A-D62CEEB1B93F}"/>
                </a:ext>
              </a:extLst>
            </p:cNvPr>
            <p:cNvSpPr/>
            <p:nvPr/>
          </p:nvSpPr>
          <p:spPr>
            <a:xfrm rot="5400000">
              <a:off x="9563593" y="2353345"/>
              <a:ext cx="572849" cy="1549218"/>
            </a:xfrm>
            <a:prstGeom prst="bentArrow">
              <a:avLst>
                <a:gd name="adj1" fmla="val 38639"/>
                <a:gd name="adj2" fmla="val 38302"/>
                <a:gd name="adj3" fmla="val 16744"/>
                <a:gd name="adj4" fmla="val 20160"/>
              </a:avLst>
            </a:prstGeom>
            <a:solidFill>
              <a:srgbClr val="B2CA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>
                <a:solidFill>
                  <a:schemeClr val="tx1"/>
                </a:solidFill>
              </a:endParaRPr>
            </a:p>
          </p:txBody>
        </p:sp>
        <p:sp>
          <p:nvSpPr>
            <p:cNvPr id="62" name="ZoneTexte 61">
              <a:extLst>
                <a:ext uri="{FF2B5EF4-FFF2-40B4-BE49-F238E27FC236}">
                  <a16:creationId xmlns:a16="http://schemas.microsoft.com/office/drawing/2014/main" id="{2C25BFE2-5262-D3BC-BDD8-923C0B8002AD}"/>
                </a:ext>
              </a:extLst>
            </p:cNvPr>
            <p:cNvSpPr txBox="1"/>
            <p:nvPr/>
          </p:nvSpPr>
          <p:spPr>
            <a:xfrm>
              <a:off x="9058474" y="2836569"/>
              <a:ext cx="1473718" cy="2154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fr-FR" sz="800" dirty="0">
                  <a:solidFill>
                    <a:schemeClr val="bg1"/>
                  </a:solidFill>
                  <a:latin typeface="Arial Nova" panose="020B0504020202020204" pitchFamily="34" charset="0"/>
                </a:rPr>
                <a:t>Charge en position initiale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A29D106A-C634-EC49-818B-7FFD6B86043E}"/>
                  </a:ext>
                </a:extLst>
              </p:cNvPr>
              <p:cNvSpPr txBox="1"/>
              <p:nvPr/>
            </p:nvSpPr>
            <p:spPr>
              <a:xfrm>
                <a:off x="170158" y="4004272"/>
                <a:ext cx="11619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 dirty="0">
                    <a:solidFill>
                      <a:srgbClr val="FFB25A"/>
                    </a:solidFill>
                    <a:latin typeface="Arial Nova" panose="020B0504020202020204" pitchFamily="34" charset="0"/>
                  </a:rPr>
                  <a:t>230 V </a:t>
                </a:r>
                <a14:m>
                  <m:oMath xmlns:m="http://schemas.openxmlformats.org/officeDocument/2006/math">
                    <m:r>
                      <a:rPr lang="fr-FR" sz="1200" b="1" i="1" smtClean="0">
                        <a:solidFill>
                          <a:srgbClr val="FFB25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~</m:t>
                    </m:r>
                  </m:oMath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 xmlns="">
          <p:sp>
            <p:nvSpPr>
              <p:cNvPr id="64" name="ZoneTexte 63">
                <a:extLst>
                  <a:ext uri="{FF2B5EF4-FFF2-40B4-BE49-F238E27FC236}">
                    <a16:creationId xmlns:a16="http://schemas.microsoft.com/office/drawing/2014/main" id="{A29D106A-C634-EC49-818B-7FFD6B8604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158" y="4004272"/>
                <a:ext cx="1161960" cy="276999"/>
              </a:xfrm>
              <a:prstGeom prst="rect">
                <a:avLst/>
              </a:prstGeom>
              <a:blipFill>
                <a:blip r:embed="rId8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98529472-463C-B655-7D36-3F43A14EC5EF}"/>
                  </a:ext>
                </a:extLst>
              </p:cNvPr>
              <p:cNvSpPr txBox="1"/>
              <p:nvPr/>
            </p:nvSpPr>
            <p:spPr>
              <a:xfrm>
                <a:off x="2282648" y="3831108"/>
                <a:ext cx="11619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 dirty="0">
                    <a:solidFill>
                      <a:srgbClr val="FFB25A"/>
                    </a:solidFill>
                    <a:latin typeface="Arial Nova" panose="020B0504020202020204" pitchFamily="34" charset="0"/>
                  </a:rPr>
                  <a:t> xx V </a:t>
                </a:r>
                <a14:m>
                  <m:oMath xmlns:m="http://schemas.openxmlformats.org/officeDocument/2006/math">
                    <m:r>
                      <a:rPr lang="fr-FR" sz="1200" b="1" i="0" smtClean="0">
                        <a:solidFill>
                          <a:srgbClr val="FFB25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</m:oMath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𝓟</m:t>
                      </m:r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𝑼𝑰</m:t>
                      </m:r>
                    </m:oMath>
                  </m:oMathPara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 xmlns="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98529472-463C-B655-7D36-3F43A14EC5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2648" y="3831108"/>
                <a:ext cx="116196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3" name="Groupe 92">
            <a:extLst>
              <a:ext uri="{FF2B5EF4-FFF2-40B4-BE49-F238E27FC236}">
                <a16:creationId xmlns:a16="http://schemas.microsoft.com/office/drawing/2014/main" id="{633A414C-079F-72BC-C836-01640E3DA896}"/>
              </a:ext>
            </a:extLst>
          </p:cNvPr>
          <p:cNvGrpSpPr/>
          <p:nvPr/>
        </p:nvGrpSpPr>
        <p:grpSpPr>
          <a:xfrm>
            <a:off x="694382" y="1656710"/>
            <a:ext cx="360000" cy="360000"/>
            <a:chOff x="5404964" y="4396133"/>
            <a:chExt cx="1800000" cy="1800000"/>
          </a:xfrm>
        </p:grpSpPr>
        <p:sp>
          <p:nvSpPr>
            <p:cNvPr id="94" name="Ellipse 93">
              <a:extLst>
                <a:ext uri="{FF2B5EF4-FFF2-40B4-BE49-F238E27FC236}">
                  <a16:creationId xmlns:a16="http://schemas.microsoft.com/office/drawing/2014/main" id="{7DA91EB8-E9B2-6DC6-B932-B3F8200FCB4C}"/>
                </a:ext>
              </a:extLst>
            </p:cNvPr>
            <p:cNvSpPr/>
            <p:nvPr/>
          </p:nvSpPr>
          <p:spPr>
            <a:xfrm>
              <a:off x="5404964" y="4396133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95" name="Image 94">
              <a:extLst>
                <a:ext uri="{FF2B5EF4-FFF2-40B4-BE49-F238E27FC236}">
                  <a16:creationId xmlns:a16="http://schemas.microsoft.com/office/drawing/2014/main" id="{C57FF404-E034-F790-1839-6255F70696F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543445" y="4536296"/>
              <a:ext cx="1358232" cy="1440000"/>
            </a:xfrm>
            <a:prstGeom prst="rect">
              <a:avLst/>
            </a:prstGeom>
          </p:spPr>
        </p:pic>
      </p:grpSp>
      <p:pic>
        <p:nvPicPr>
          <p:cNvPr id="110" name="Image 109">
            <a:extLst>
              <a:ext uri="{FF2B5EF4-FFF2-40B4-BE49-F238E27FC236}">
                <a16:creationId xmlns:a16="http://schemas.microsoft.com/office/drawing/2014/main" id="{85C6EE0C-C52A-6134-EB1B-6F3C5749233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149335" y="3661444"/>
            <a:ext cx="288000" cy="105516"/>
          </a:xfrm>
          <a:prstGeom prst="rect">
            <a:avLst/>
          </a:prstGeom>
        </p:spPr>
      </p:pic>
      <p:sp>
        <p:nvSpPr>
          <p:cNvPr id="72" name="Rectangle 71">
            <a:extLst>
              <a:ext uri="{FF2B5EF4-FFF2-40B4-BE49-F238E27FC236}">
                <a16:creationId xmlns:a16="http://schemas.microsoft.com/office/drawing/2014/main" id="{22DFAA51-C6D3-9FCC-9035-87E9C9207526}"/>
              </a:ext>
            </a:extLst>
          </p:cNvPr>
          <p:cNvSpPr/>
          <p:nvPr/>
        </p:nvSpPr>
        <p:spPr>
          <a:xfrm>
            <a:off x="498044" y="5363610"/>
            <a:ext cx="8528438" cy="652851"/>
          </a:xfrm>
          <a:prstGeom prst="rect">
            <a:avLst/>
          </a:prstGeom>
          <a:solidFill>
            <a:srgbClr val="DFE3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9263" algn="just"/>
            <a:r>
              <a:rPr lang="fr-FR" sz="1400" dirty="0">
                <a:solidFill>
                  <a:srgbClr val="00547F"/>
                </a:solidFill>
              </a:rPr>
              <a:t>Codeur, ampèremètre et capteur d’effort sont nécessaires au bon fonctionnement du système.</a:t>
            </a:r>
          </a:p>
        </p:txBody>
      </p:sp>
      <p:grpSp>
        <p:nvGrpSpPr>
          <p:cNvPr id="103" name="Groupe 102">
            <a:extLst>
              <a:ext uri="{FF2B5EF4-FFF2-40B4-BE49-F238E27FC236}">
                <a16:creationId xmlns:a16="http://schemas.microsoft.com/office/drawing/2014/main" id="{58AD15BE-FF0B-AB8F-1B32-BB8FEEBA2DEA}"/>
              </a:ext>
            </a:extLst>
          </p:cNvPr>
          <p:cNvGrpSpPr/>
          <p:nvPr/>
        </p:nvGrpSpPr>
        <p:grpSpPr>
          <a:xfrm>
            <a:off x="3747478" y="3931144"/>
            <a:ext cx="360000" cy="360000"/>
            <a:chOff x="4235640" y="2696679"/>
            <a:chExt cx="1800000" cy="1800000"/>
          </a:xfrm>
        </p:grpSpPr>
        <p:sp>
          <p:nvSpPr>
            <p:cNvPr id="104" name="Ellipse 103">
              <a:extLst>
                <a:ext uri="{FF2B5EF4-FFF2-40B4-BE49-F238E27FC236}">
                  <a16:creationId xmlns:a16="http://schemas.microsoft.com/office/drawing/2014/main" id="{617E9B91-42CB-D7A6-CB9D-2F41FFC4BB96}"/>
                </a:ext>
              </a:extLst>
            </p:cNvPr>
            <p:cNvSpPr/>
            <p:nvPr/>
          </p:nvSpPr>
          <p:spPr>
            <a:xfrm>
              <a:off x="4235640" y="2696679"/>
              <a:ext cx="1800000" cy="1800000"/>
            </a:xfrm>
            <a:prstGeom prst="ellipse">
              <a:avLst/>
            </a:prstGeom>
            <a:solidFill>
              <a:srgbClr val="0C73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05" name="Image 104">
              <a:extLst>
                <a:ext uri="{FF2B5EF4-FFF2-40B4-BE49-F238E27FC236}">
                  <a16:creationId xmlns:a16="http://schemas.microsoft.com/office/drawing/2014/main" id="{99E60331-B84D-5566-9183-29714B6CEC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451640" y="3100228"/>
              <a:ext cx="1368000" cy="992903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B39CA18C-C050-2248-E6F6-D99BB87303C8}"/>
                  </a:ext>
                </a:extLst>
              </p:cNvPr>
              <p:cNvSpPr txBox="1"/>
              <p:nvPr/>
            </p:nvSpPr>
            <p:spPr>
              <a:xfrm>
                <a:off x="4452429" y="3859412"/>
                <a:ext cx="11619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200" b="1" dirty="0">
                    <a:solidFill>
                      <a:srgbClr val="FFB25A"/>
                    </a:solidFill>
                    <a:latin typeface="Arial Nova" panose="020B0504020202020204" pitchFamily="34" charset="0"/>
                  </a:rPr>
                  <a:t> xx V </a:t>
                </a:r>
                <a14:m>
                  <m:oMath xmlns:m="http://schemas.openxmlformats.org/officeDocument/2006/math">
                    <m:r>
                      <a:rPr lang="fr-FR" sz="1200" b="1" i="0" smtClean="0">
                        <a:solidFill>
                          <a:srgbClr val="FFB25A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</m:oMath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𝓟</m:t>
                      </m:r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sz="1200" b="1" i="1" smtClean="0">
                          <a:solidFill>
                            <a:srgbClr val="FFB25A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𝑼𝑰</m:t>
                      </m:r>
                    </m:oMath>
                  </m:oMathPara>
                </a14:m>
                <a:endParaRPr lang="fr-FR" sz="1200" b="1" dirty="0">
                  <a:solidFill>
                    <a:srgbClr val="FFB25A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 xmlns="">
          <p:sp>
            <p:nvSpPr>
              <p:cNvPr id="2" name="ZoneTexte 1">
                <a:extLst>
                  <a:ext uri="{FF2B5EF4-FFF2-40B4-BE49-F238E27FC236}">
                    <a16:creationId xmlns:a16="http://schemas.microsoft.com/office/drawing/2014/main" id="{B39CA18C-C050-2248-E6F6-D99BB87303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2429" y="3859412"/>
                <a:ext cx="116196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e 30">
            <a:extLst>
              <a:ext uri="{FF2B5EF4-FFF2-40B4-BE49-F238E27FC236}">
                <a16:creationId xmlns:a16="http://schemas.microsoft.com/office/drawing/2014/main" id="{89225F91-8C4A-4D28-806F-C285AA8AEAEF}"/>
              </a:ext>
            </a:extLst>
          </p:cNvPr>
          <p:cNvGrpSpPr/>
          <p:nvPr/>
        </p:nvGrpSpPr>
        <p:grpSpPr>
          <a:xfrm>
            <a:off x="694382" y="2059338"/>
            <a:ext cx="360000" cy="360000"/>
            <a:chOff x="6054233" y="4960569"/>
            <a:chExt cx="1800000" cy="1800000"/>
          </a:xfrm>
        </p:grpSpPr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002BBCC8-7149-2E70-FA08-89D364A2E7EE}"/>
                </a:ext>
              </a:extLst>
            </p:cNvPr>
            <p:cNvSpPr/>
            <p:nvPr/>
          </p:nvSpPr>
          <p:spPr>
            <a:xfrm>
              <a:off x="6054233" y="496056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pic>
          <p:nvPicPr>
            <p:cNvPr id="33" name="Image 32">
              <a:extLst>
                <a:ext uri="{FF2B5EF4-FFF2-40B4-BE49-F238E27FC236}">
                  <a16:creationId xmlns:a16="http://schemas.microsoft.com/office/drawing/2014/main" id="{6C676998-302E-BC6E-6F7D-BB576DC316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298697" y="5322283"/>
              <a:ext cx="1311072" cy="1076572"/>
            </a:xfrm>
            <a:prstGeom prst="rect">
              <a:avLst/>
            </a:prstGeom>
          </p:spPr>
        </p:pic>
      </p:grp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B841AA18-EE52-BF71-8A77-FCA95EC11591}"/>
              </a:ext>
            </a:extLst>
          </p:cNvPr>
          <p:cNvGrpSpPr/>
          <p:nvPr/>
        </p:nvGrpSpPr>
        <p:grpSpPr>
          <a:xfrm>
            <a:off x="5950287" y="4647841"/>
            <a:ext cx="288000" cy="288000"/>
            <a:chOff x="5404964" y="4396133"/>
            <a:chExt cx="1800000" cy="1800000"/>
          </a:xfrm>
        </p:grpSpPr>
        <p:sp>
          <p:nvSpPr>
            <p:cNvPr id="69" name="Ellipse 68">
              <a:extLst>
                <a:ext uri="{FF2B5EF4-FFF2-40B4-BE49-F238E27FC236}">
                  <a16:creationId xmlns:a16="http://schemas.microsoft.com/office/drawing/2014/main" id="{65F49912-F500-977C-390A-F4CE59EA478C}"/>
                </a:ext>
              </a:extLst>
            </p:cNvPr>
            <p:cNvSpPr/>
            <p:nvPr/>
          </p:nvSpPr>
          <p:spPr>
            <a:xfrm>
              <a:off x="5404964" y="4396133"/>
              <a:ext cx="1800000" cy="1800000"/>
            </a:xfrm>
            <a:prstGeom prst="ellipse">
              <a:avLst/>
            </a:prstGeom>
            <a:solidFill>
              <a:srgbClr val="0051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70" name="Image 69">
              <a:extLst>
                <a:ext uri="{FF2B5EF4-FFF2-40B4-BE49-F238E27FC236}">
                  <a16:creationId xmlns:a16="http://schemas.microsoft.com/office/drawing/2014/main" id="{E46C5A9A-E0F4-935F-E346-29D344A63AA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543445" y="4536296"/>
              <a:ext cx="1358232" cy="1440000"/>
            </a:xfrm>
            <a:prstGeom prst="rect">
              <a:avLst/>
            </a:prstGeom>
          </p:spPr>
        </p:pic>
      </p:grpSp>
      <p:grpSp>
        <p:nvGrpSpPr>
          <p:cNvPr id="76" name="Groupe 75">
            <a:extLst>
              <a:ext uri="{FF2B5EF4-FFF2-40B4-BE49-F238E27FC236}">
                <a16:creationId xmlns:a16="http://schemas.microsoft.com/office/drawing/2014/main" id="{19663B7E-D161-9EFA-9C0C-DD72CA7CD5F3}"/>
              </a:ext>
            </a:extLst>
          </p:cNvPr>
          <p:cNvGrpSpPr/>
          <p:nvPr/>
        </p:nvGrpSpPr>
        <p:grpSpPr>
          <a:xfrm>
            <a:off x="3739256" y="4678863"/>
            <a:ext cx="288000" cy="288000"/>
            <a:chOff x="6054233" y="4960569"/>
            <a:chExt cx="1800000" cy="1800000"/>
          </a:xfrm>
        </p:grpSpPr>
        <p:sp>
          <p:nvSpPr>
            <p:cNvPr id="83" name="Ellipse 82">
              <a:extLst>
                <a:ext uri="{FF2B5EF4-FFF2-40B4-BE49-F238E27FC236}">
                  <a16:creationId xmlns:a16="http://schemas.microsoft.com/office/drawing/2014/main" id="{16D5DB05-5A42-D1F5-377B-CDBD0872CC09}"/>
                </a:ext>
              </a:extLst>
            </p:cNvPr>
            <p:cNvSpPr/>
            <p:nvPr/>
          </p:nvSpPr>
          <p:spPr>
            <a:xfrm>
              <a:off x="6054233" y="4960569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b="1"/>
            </a:p>
          </p:txBody>
        </p:sp>
        <p:pic>
          <p:nvPicPr>
            <p:cNvPr id="84" name="Image 83">
              <a:extLst>
                <a:ext uri="{FF2B5EF4-FFF2-40B4-BE49-F238E27FC236}">
                  <a16:creationId xmlns:a16="http://schemas.microsoft.com/office/drawing/2014/main" id="{7369074B-A1C6-2F25-51BF-F9B0973126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298697" y="5322283"/>
              <a:ext cx="1311072" cy="1076572"/>
            </a:xfrm>
            <a:prstGeom prst="rect">
              <a:avLst/>
            </a:prstGeom>
          </p:spPr>
        </p:pic>
      </p:grpSp>
      <p:grpSp>
        <p:nvGrpSpPr>
          <p:cNvPr id="92" name="Groupe 91">
            <a:extLst>
              <a:ext uri="{FF2B5EF4-FFF2-40B4-BE49-F238E27FC236}">
                <a16:creationId xmlns:a16="http://schemas.microsoft.com/office/drawing/2014/main" id="{9F95A1EA-9092-5D0B-B7AC-F7CE46698DF0}"/>
              </a:ext>
            </a:extLst>
          </p:cNvPr>
          <p:cNvGrpSpPr/>
          <p:nvPr/>
        </p:nvGrpSpPr>
        <p:grpSpPr>
          <a:xfrm>
            <a:off x="694382" y="1254083"/>
            <a:ext cx="360000" cy="360000"/>
            <a:chOff x="-2063262" y="2086237"/>
            <a:chExt cx="1800000" cy="1800000"/>
          </a:xfrm>
        </p:grpSpPr>
        <p:sp>
          <p:nvSpPr>
            <p:cNvPr id="96" name="Ellipse 95">
              <a:extLst>
                <a:ext uri="{FF2B5EF4-FFF2-40B4-BE49-F238E27FC236}">
                  <a16:creationId xmlns:a16="http://schemas.microsoft.com/office/drawing/2014/main" id="{845FC769-0299-0B5A-BCD6-DE55695F83D2}"/>
                </a:ext>
              </a:extLst>
            </p:cNvPr>
            <p:cNvSpPr/>
            <p:nvPr/>
          </p:nvSpPr>
          <p:spPr>
            <a:xfrm>
              <a:off x="-2063262" y="2086237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97" name="Image 96">
              <a:extLst>
                <a:ext uri="{FF2B5EF4-FFF2-40B4-BE49-F238E27FC236}">
                  <a16:creationId xmlns:a16="http://schemas.microsoft.com/office/drawing/2014/main" id="{6A7943FD-8BE6-B490-32BF-D4F134197C5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-1609131" y="2149544"/>
              <a:ext cx="891738" cy="1673385"/>
            </a:xfrm>
            <a:prstGeom prst="rect">
              <a:avLst/>
            </a:prstGeom>
          </p:spPr>
        </p:pic>
      </p:grpSp>
      <p:grpSp>
        <p:nvGrpSpPr>
          <p:cNvPr id="98" name="Groupe 97">
            <a:extLst>
              <a:ext uri="{FF2B5EF4-FFF2-40B4-BE49-F238E27FC236}">
                <a16:creationId xmlns:a16="http://schemas.microsoft.com/office/drawing/2014/main" id="{FDD7D3C5-7014-8F67-1947-2626275503E2}"/>
              </a:ext>
            </a:extLst>
          </p:cNvPr>
          <p:cNvGrpSpPr/>
          <p:nvPr/>
        </p:nvGrpSpPr>
        <p:grpSpPr>
          <a:xfrm>
            <a:off x="12416753" y="3543108"/>
            <a:ext cx="288000" cy="288000"/>
            <a:chOff x="-2063262" y="2086237"/>
            <a:chExt cx="1800000" cy="1800000"/>
          </a:xfrm>
        </p:grpSpPr>
        <p:sp>
          <p:nvSpPr>
            <p:cNvPr id="99" name="Ellipse 98">
              <a:extLst>
                <a:ext uri="{FF2B5EF4-FFF2-40B4-BE49-F238E27FC236}">
                  <a16:creationId xmlns:a16="http://schemas.microsoft.com/office/drawing/2014/main" id="{B35256CE-9660-7734-0E5B-65E73BB68D56}"/>
                </a:ext>
              </a:extLst>
            </p:cNvPr>
            <p:cNvSpPr/>
            <p:nvPr/>
          </p:nvSpPr>
          <p:spPr>
            <a:xfrm>
              <a:off x="-2063262" y="2086237"/>
              <a:ext cx="1800000" cy="1800000"/>
            </a:xfrm>
            <a:prstGeom prst="ellipse">
              <a:avLst/>
            </a:prstGeom>
            <a:solidFill>
              <a:srgbClr val="0054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00" name="Image 99">
              <a:extLst>
                <a:ext uri="{FF2B5EF4-FFF2-40B4-BE49-F238E27FC236}">
                  <a16:creationId xmlns:a16="http://schemas.microsoft.com/office/drawing/2014/main" id="{1B83FA9B-7FFD-974D-50C2-183E2ECB2E4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-1609131" y="2149544"/>
              <a:ext cx="891738" cy="1673385"/>
            </a:xfrm>
            <a:prstGeom prst="rect">
              <a:avLst/>
            </a:prstGeom>
          </p:spPr>
        </p:pic>
      </p:grpSp>
      <p:grpSp>
        <p:nvGrpSpPr>
          <p:cNvPr id="101" name="Groupe 100">
            <a:extLst>
              <a:ext uri="{FF2B5EF4-FFF2-40B4-BE49-F238E27FC236}">
                <a16:creationId xmlns:a16="http://schemas.microsoft.com/office/drawing/2014/main" id="{3A416195-885D-B412-950E-1F349C5CC6AB}"/>
              </a:ext>
            </a:extLst>
          </p:cNvPr>
          <p:cNvGrpSpPr/>
          <p:nvPr/>
        </p:nvGrpSpPr>
        <p:grpSpPr>
          <a:xfrm>
            <a:off x="8079091" y="3940734"/>
            <a:ext cx="360000" cy="360000"/>
            <a:chOff x="5447928" y="2816932"/>
            <a:chExt cx="1800000" cy="1800000"/>
          </a:xfrm>
        </p:grpSpPr>
        <p:sp>
          <p:nvSpPr>
            <p:cNvPr id="108" name="Ellipse 107">
              <a:extLst>
                <a:ext uri="{FF2B5EF4-FFF2-40B4-BE49-F238E27FC236}">
                  <a16:creationId xmlns:a16="http://schemas.microsoft.com/office/drawing/2014/main" id="{689719FF-319E-F4C6-E150-B6C708728D00}"/>
                </a:ext>
              </a:extLst>
            </p:cNvPr>
            <p:cNvSpPr/>
            <p:nvPr/>
          </p:nvSpPr>
          <p:spPr>
            <a:xfrm>
              <a:off x="5447928" y="2816932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109" name="Image 108">
              <a:extLst>
                <a:ext uri="{FF2B5EF4-FFF2-40B4-BE49-F238E27FC236}">
                  <a16:creationId xmlns:a16="http://schemas.microsoft.com/office/drawing/2014/main" id="{1AC2262C-D76B-934A-5E65-99DB0E926C90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 flipH="1">
              <a:off x="5627848" y="2996852"/>
              <a:ext cx="1440160" cy="1440160"/>
            </a:xfrm>
            <a:prstGeom prst="rect">
              <a:avLst/>
            </a:prstGeom>
          </p:spPr>
        </p:pic>
      </p:grpSp>
      <p:grpSp>
        <p:nvGrpSpPr>
          <p:cNvPr id="56" name="Groupe 55">
            <a:extLst>
              <a:ext uri="{FF2B5EF4-FFF2-40B4-BE49-F238E27FC236}">
                <a16:creationId xmlns:a16="http://schemas.microsoft.com/office/drawing/2014/main" id="{DF68A625-AE5C-1A7C-F5F9-AC430D107D83}"/>
              </a:ext>
            </a:extLst>
          </p:cNvPr>
          <p:cNvGrpSpPr/>
          <p:nvPr/>
        </p:nvGrpSpPr>
        <p:grpSpPr>
          <a:xfrm rot="5400000">
            <a:off x="7583512" y="1418598"/>
            <a:ext cx="720000" cy="720000"/>
            <a:chOff x="8494276" y="748802"/>
            <a:chExt cx="1800000" cy="1800000"/>
          </a:xfrm>
        </p:grpSpPr>
        <p:sp>
          <p:nvSpPr>
            <p:cNvPr id="75" name="Ellipse 74">
              <a:extLst>
                <a:ext uri="{FF2B5EF4-FFF2-40B4-BE49-F238E27FC236}">
                  <a16:creationId xmlns:a16="http://schemas.microsoft.com/office/drawing/2014/main" id="{9B8556EE-C14C-E3F8-ECFF-C9B72247AFEB}"/>
                </a:ext>
              </a:extLst>
            </p:cNvPr>
            <p:cNvSpPr/>
            <p:nvPr/>
          </p:nvSpPr>
          <p:spPr>
            <a:xfrm>
              <a:off x="8494276" y="748802"/>
              <a:ext cx="1800000" cy="1800000"/>
            </a:xfrm>
            <a:prstGeom prst="ellipse">
              <a:avLst/>
            </a:prstGeom>
            <a:solidFill>
              <a:srgbClr val="08AF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77" name="Image 76">
              <a:extLst>
                <a:ext uri="{FF2B5EF4-FFF2-40B4-BE49-F238E27FC236}">
                  <a16:creationId xmlns:a16="http://schemas.microsoft.com/office/drawing/2014/main" id="{34E96531-7B16-AC52-C1E6-052E6F7852E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8943232" y="938192"/>
              <a:ext cx="902088" cy="1440000"/>
            </a:xfrm>
            <a:prstGeom prst="rect">
              <a:avLst/>
            </a:prstGeom>
          </p:spPr>
        </p:pic>
      </p:grpSp>
      <p:grpSp>
        <p:nvGrpSpPr>
          <p:cNvPr id="78" name="Groupe 77">
            <a:extLst>
              <a:ext uri="{FF2B5EF4-FFF2-40B4-BE49-F238E27FC236}">
                <a16:creationId xmlns:a16="http://schemas.microsoft.com/office/drawing/2014/main" id="{62B9229E-5DD5-9728-B982-E481189F9BEC}"/>
              </a:ext>
            </a:extLst>
          </p:cNvPr>
          <p:cNvGrpSpPr/>
          <p:nvPr/>
        </p:nvGrpSpPr>
        <p:grpSpPr>
          <a:xfrm>
            <a:off x="5929319" y="3962771"/>
            <a:ext cx="360000" cy="360000"/>
            <a:chOff x="5775745" y="3144183"/>
            <a:chExt cx="1800000" cy="1800000"/>
          </a:xfrm>
        </p:grpSpPr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45D1B4DF-7033-EB1C-DEC9-639AE2145414}"/>
                </a:ext>
              </a:extLst>
            </p:cNvPr>
            <p:cNvSpPr/>
            <p:nvPr/>
          </p:nvSpPr>
          <p:spPr>
            <a:xfrm>
              <a:off x="5775745" y="3144183"/>
              <a:ext cx="1800000" cy="1800000"/>
            </a:xfrm>
            <a:prstGeom prst="ellipse">
              <a:avLst/>
            </a:prstGeom>
            <a:solidFill>
              <a:srgbClr val="683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80" name="Image 79">
              <a:extLst>
                <a:ext uri="{FF2B5EF4-FFF2-40B4-BE49-F238E27FC236}">
                  <a16:creationId xmlns:a16="http://schemas.microsoft.com/office/drawing/2014/main" id="{E313AA97-25C8-7CFE-4F0E-0B1EFC00D5AF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5903821" y="3513485"/>
              <a:ext cx="1543848" cy="1061396"/>
            </a:xfrm>
            <a:prstGeom prst="rect">
              <a:avLst/>
            </a:prstGeom>
          </p:spPr>
        </p:pic>
      </p:grpSp>
      <p:cxnSp>
        <p:nvCxnSpPr>
          <p:cNvPr id="36" name="Connecteur : en angle 35">
            <a:extLst>
              <a:ext uri="{FF2B5EF4-FFF2-40B4-BE49-F238E27FC236}">
                <a16:creationId xmlns:a16="http://schemas.microsoft.com/office/drawing/2014/main" id="{C2AEE372-FD76-ECD7-B5E0-FBDBBD520A65}"/>
              </a:ext>
            </a:extLst>
          </p:cNvPr>
          <p:cNvCxnSpPr>
            <a:cxnSpLocks/>
            <a:stCxn id="69" idx="4"/>
            <a:endCxn id="95" idx="1"/>
          </p:cNvCxnSpPr>
          <p:nvPr/>
        </p:nvCxnSpPr>
        <p:spPr>
          <a:xfrm rot="5400000" flipH="1">
            <a:off x="1854634" y="696188"/>
            <a:ext cx="3107098" cy="5372209"/>
          </a:xfrm>
          <a:prstGeom prst="bentConnector4">
            <a:avLst>
              <a:gd name="adj1" fmla="val -7357"/>
              <a:gd name="adj2" fmla="val 109671"/>
            </a:avLst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 : en angle 41">
            <a:extLst>
              <a:ext uri="{FF2B5EF4-FFF2-40B4-BE49-F238E27FC236}">
                <a16:creationId xmlns:a16="http://schemas.microsoft.com/office/drawing/2014/main" id="{2AE03594-D3AE-333C-8170-CA27A08C2D8C}"/>
              </a:ext>
            </a:extLst>
          </p:cNvPr>
          <p:cNvCxnSpPr>
            <a:cxnSpLocks/>
            <a:stCxn id="83" idx="4"/>
            <a:endCxn id="33" idx="1"/>
          </p:cNvCxnSpPr>
          <p:nvPr/>
        </p:nvCxnSpPr>
        <p:spPr>
          <a:xfrm rot="5400000" flipH="1">
            <a:off x="949503" y="2033111"/>
            <a:ext cx="2727525" cy="3139981"/>
          </a:xfrm>
          <a:prstGeom prst="bentConnector4">
            <a:avLst>
              <a:gd name="adj1" fmla="val -3414"/>
              <a:gd name="adj2" fmla="val 112813"/>
            </a:avLst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 : en angle 88">
            <a:extLst>
              <a:ext uri="{FF2B5EF4-FFF2-40B4-BE49-F238E27FC236}">
                <a16:creationId xmlns:a16="http://schemas.microsoft.com/office/drawing/2014/main" id="{B5CD6745-802D-4E58-D331-F439AC7E3358}"/>
              </a:ext>
            </a:extLst>
          </p:cNvPr>
          <p:cNvCxnSpPr>
            <a:cxnSpLocks/>
            <a:stCxn id="100" idx="0"/>
            <a:endCxn id="97" idx="0"/>
          </p:cNvCxnSpPr>
          <p:nvPr/>
        </p:nvCxnSpPr>
        <p:spPr>
          <a:xfrm rot="16200000" flipV="1">
            <a:off x="5574322" y="-3433195"/>
            <a:ext cx="2286493" cy="11686371"/>
          </a:xfrm>
          <a:prstGeom prst="bentConnector3">
            <a:avLst>
              <a:gd name="adj1" fmla="val 109998"/>
            </a:avLst>
          </a:prstGeom>
          <a:ln w="25400" cap="rnd">
            <a:solidFill>
              <a:srgbClr val="004F77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ZoneTexte 110">
                <a:extLst>
                  <a:ext uri="{FF2B5EF4-FFF2-40B4-BE49-F238E27FC236}">
                    <a16:creationId xmlns:a16="http://schemas.microsoft.com/office/drawing/2014/main" id="{4BE6685B-714A-2936-1BA2-2CA1122FD234}"/>
                  </a:ext>
                </a:extLst>
              </p:cNvPr>
              <p:cNvSpPr txBox="1"/>
              <p:nvPr/>
            </p:nvSpPr>
            <p:spPr>
              <a:xfrm>
                <a:off x="6496530" y="3899673"/>
                <a:ext cx="1431825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𝓟</m:t>
                      </m:r>
                      <m:r>
                        <a:rPr lang="fr-FR" sz="11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11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11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  <m:sSub>
                        <m:sSubPr>
                          <m:ctrlPr>
                            <a:rPr lang="fr-FR" sz="11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fr-FR" sz="11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</m:oMath>
                  </m:oMathPara>
                </a14:m>
                <a:endParaRPr lang="fr-FR" sz="1100" b="1" dirty="0">
                  <a:solidFill>
                    <a:srgbClr val="7030A0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 xmlns="">
          <p:sp>
            <p:nvSpPr>
              <p:cNvPr id="111" name="ZoneTexte 110">
                <a:extLst>
                  <a:ext uri="{FF2B5EF4-FFF2-40B4-BE49-F238E27FC236}">
                    <a16:creationId xmlns:a16="http://schemas.microsoft.com/office/drawing/2014/main" id="{4BE6685B-714A-2936-1BA2-2CA1122FD2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6530" y="3899673"/>
                <a:ext cx="1431825" cy="26161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ZoneTexte 111">
                <a:extLst>
                  <a:ext uri="{FF2B5EF4-FFF2-40B4-BE49-F238E27FC236}">
                    <a16:creationId xmlns:a16="http://schemas.microsoft.com/office/drawing/2014/main" id="{F72A4F02-81F2-12CD-42EB-688314B6AAB2}"/>
                  </a:ext>
                </a:extLst>
              </p:cNvPr>
              <p:cNvSpPr txBox="1"/>
              <p:nvPr/>
            </p:nvSpPr>
            <p:spPr>
              <a:xfrm>
                <a:off x="10613889" y="3865361"/>
                <a:ext cx="1431825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𝓟</m:t>
                      </m:r>
                      <m:r>
                        <a:rPr lang="fr-FR" sz="11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11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fr-FR" sz="11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  <m:r>
                        <a:rPr lang="fr-FR" sz="11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𝑽</m:t>
                      </m:r>
                    </m:oMath>
                  </m:oMathPara>
                </a14:m>
                <a:endParaRPr lang="fr-FR" sz="1100" b="1" dirty="0">
                  <a:solidFill>
                    <a:srgbClr val="7030A0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 xmlns="">
          <p:sp>
            <p:nvSpPr>
              <p:cNvPr id="112" name="ZoneTexte 111">
                <a:extLst>
                  <a:ext uri="{FF2B5EF4-FFF2-40B4-BE49-F238E27FC236}">
                    <a16:creationId xmlns:a16="http://schemas.microsoft.com/office/drawing/2014/main" id="{F72A4F02-81F2-12CD-42EB-688314B6AA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3889" y="3865361"/>
                <a:ext cx="1431825" cy="26161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Rectangle : coins arrondis 65">
            <a:extLst>
              <a:ext uri="{FF2B5EF4-FFF2-40B4-BE49-F238E27FC236}">
                <a16:creationId xmlns:a16="http://schemas.microsoft.com/office/drawing/2014/main" id="{DEFEC9DC-D44C-BD4C-C7C7-8E5A976EE82E}"/>
              </a:ext>
            </a:extLst>
          </p:cNvPr>
          <p:cNvSpPr/>
          <p:nvPr/>
        </p:nvSpPr>
        <p:spPr>
          <a:xfrm>
            <a:off x="9625448" y="3534654"/>
            <a:ext cx="1365662" cy="53439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EE68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EE685D"/>
                </a:solidFill>
                <a:latin typeface="Arial Nova" panose="020B0504020202020204" pitchFamily="34" charset="0"/>
              </a:rPr>
              <a:t>Transmettre</a:t>
            </a:r>
          </a:p>
        </p:txBody>
      </p:sp>
      <p:cxnSp>
        <p:nvCxnSpPr>
          <p:cNvPr id="67" name="Connecteur droit avec flèche 66">
            <a:extLst>
              <a:ext uri="{FF2B5EF4-FFF2-40B4-BE49-F238E27FC236}">
                <a16:creationId xmlns:a16="http://schemas.microsoft.com/office/drawing/2014/main" id="{FA030DA2-3C3A-C8FA-45E8-D976D05C940D}"/>
              </a:ext>
            </a:extLst>
          </p:cNvPr>
          <p:cNvCxnSpPr>
            <a:cxnSpLocks/>
          </p:cNvCxnSpPr>
          <p:nvPr/>
        </p:nvCxnSpPr>
        <p:spPr>
          <a:xfrm flipV="1">
            <a:off x="8911895" y="3796784"/>
            <a:ext cx="720000" cy="1536"/>
          </a:xfrm>
          <a:prstGeom prst="straightConnector1">
            <a:avLst/>
          </a:prstGeom>
          <a:ln w="25400" cap="rnd">
            <a:solidFill>
              <a:srgbClr val="68348B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" name="Image 70">
            <a:extLst>
              <a:ext uri="{FF2B5EF4-FFF2-40B4-BE49-F238E27FC236}">
                <a16:creationId xmlns:a16="http://schemas.microsoft.com/office/drawing/2014/main" id="{7CFF18D7-B440-5F98-0242-64155E193C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75684" y="3407535"/>
            <a:ext cx="360000" cy="360000"/>
          </a:xfrm>
          <a:prstGeom prst="rect">
            <a:avLst/>
          </a:prstGeom>
        </p:spPr>
      </p:pic>
      <p:grpSp>
        <p:nvGrpSpPr>
          <p:cNvPr id="86" name="Groupe 85">
            <a:extLst>
              <a:ext uri="{FF2B5EF4-FFF2-40B4-BE49-F238E27FC236}">
                <a16:creationId xmlns:a16="http://schemas.microsoft.com/office/drawing/2014/main" id="{F7FD68FD-39E8-E3FC-751F-6F8E7EFC5E05}"/>
              </a:ext>
            </a:extLst>
          </p:cNvPr>
          <p:cNvGrpSpPr/>
          <p:nvPr/>
        </p:nvGrpSpPr>
        <p:grpSpPr>
          <a:xfrm>
            <a:off x="10151217" y="3954960"/>
            <a:ext cx="360000" cy="360000"/>
            <a:chOff x="10405167" y="2322166"/>
            <a:chExt cx="1800000" cy="1800000"/>
          </a:xfrm>
        </p:grpSpPr>
        <p:sp>
          <p:nvSpPr>
            <p:cNvPr id="87" name="Ellipse 86">
              <a:extLst>
                <a:ext uri="{FF2B5EF4-FFF2-40B4-BE49-F238E27FC236}">
                  <a16:creationId xmlns:a16="http://schemas.microsoft.com/office/drawing/2014/main" id="{1E8A1773-049E-3FE0-3A55-46B324B5F72D}"/>
                </a:ext>
              </a:extLst>
            </p:cNvPr>
            <p:cNvSpPr/>
            <p:nvPr/>
          </p:nvSpPr>
          <p:spPr>
            <a:xfrm>
              <a:off x="10405167" y="2322166"/>
              <a:ext cx="1800000" cy="1800000"/>
            </a:xfrm>
            <a:prstGeom prst="ellipse">
              <a:avLst/>
            </a:prstGeom>
            <a:solidFill>
              <a:srgbClr val="EF72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pic>
          <p:nvPicPr>
            <p:cNvPr id="88" name="Image 87">
              <a:extLst>
                <a:ext uri="{FF2B5EF4-FFF2-40B4-BE49-F238E27FC236}">
                  <a16:creationId xmlns:a16="http://schemas.microsoft.com/office/drawing/2014/main" id="{CB10C83E-CD60-27F3-C1B3-1546FCE283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10546164" y="2642707"/>
              <a:ext cx="1518007" cy="924719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ZoneTexte 106">
                <a:extLst>
                  <a:ext uri="{FF2B5EF4-FFF2-40B4-BE49-F238E27FC236}">
                    <a16:creationId xmlns:a16="http://schemas.microsoft.com/office/drawing/2014/main" id="{D4448485-1542-9D3B-17C1-604149E67AE1}"/>
                  </a:ext>
                </a:extLst>
              </p:cNvPr>
              <p:cNvSpPr txBox="1"/>
              <p:nvPr/>
            </p:nvSpPr>
            <p:spPr>
              <a:xfrm>
                <a:off x="8589080" y="3939627"/>
                <a:ext cx="1431825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𝓟</m:t>
                      </m:r>
                      <m:r>
                        <a:rPr lang="fr-FR" sz="11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FR" sz="11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fr-FR" sz="11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  <m:sSub>
                        <m:sSubPr>
                          <m:ctrlPr>
                            <a:rPr lang="fr-FR" sz="11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𝝎</m:t>
                          </m:r>
                        </m:e>
                        <m:sub>
                          <m:r>
                            <a:rPr lang="fr-FR" sz="11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</m:oMath>
                  </m:oMathPara>
                </a14:m>
                <a:endParaRPr lang="fr-FR" sz="1100" b="1" dirty="0">
                  <a:solidFill>
                    <a:srgbClr val="7030A0"/>
                  </a:solidFill>
                  <a:latin typeface="Arial Nova" panose="020B0504020202020204" pitchFamily="34" charset="0"/>
                </a:endParaRPr>
              </a:p>
            </p:txBody>
          </p:sp>
        </mc:Choice>
        <mc:Fallback xmlns="">
          <p:sp>
            <p:nvSpPr>
              <p:cNvPr id="107" name="ZoneTexte 106">
                <a:extLst>
                  <a:ext uri="{FF2B5EF4-FFF2-40B4-BE49-F238E27FC236}">
                    <a16:creationId xmlns:a16="http://schemas.microsoft.com/office/drawing/2014/main" id="{D4448485-1542-9D3B-17C1-604149E67A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9080" y="3939627"/>
                <a:ext cx="1431825" cy="26161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060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C8E05F-43A5-7872-A688-559E20C6CD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F54075C4-E0D0-D390-0DCD-E7BF1AA3EA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Chaine fonctionnelle du Comax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7640AFE-9DB9-BB25-832F-0C7F578A3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209" y="1232193"/>
            <a:ext cx="11905582" cy="4466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740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794E1E6-E0CB-0314-482E-A48AE59E0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07</a:t>
            </a:r>
            <a:br>
              <a:rPr lang="fr-FR" dirty="0"/>
            </a:br>
            <a:r>
              <a:rPr lang="fr-FR" dirty="0"/>
              <a:t>Modélisation composants ou phénomènes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1164354-1A91-E980-2D9B-9062246D64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55227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2762F0-6713-D740-7B66-903DCE9D5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Identification de la masse de l’axe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01216E43-4963-B0A0-8737-FF44BF7186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7795" y="981886"/>
                <a:ext cx="5869119" cy="5264909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fr-FR" dirty="0"/>
                  <a:t>On isole : </a:t>
                </a:r>
              </a:p>
              <a:p>
                <a:pPr lvl="1"/>
                <a:r>
                  <a:rPr lang="fr-FR" dirty="0"/>
                  <a:t>Le rotor du moteur</a:t>
                </a:r>
              </a:p>
              <a:p>
                <a:pPr lvl="1"/>
                <a:r>
                  <a:rPr lang="fr-FR" dirty="0"/>
                  <a:t>Les pignons du réducteur</a:t>
                </a:r>
              </a:p>
              <a:p>
                <a:pPr lvl="1"/>
                <a:r>
                  <a:rPr lang="fr-FR" dirty="0"/>
                  <a:t>La poulie</a:t>
                </a:r>
              </a:p>
              <a:p>
                <a:pPr lvl="1"/>
                <a:r>
                  <a:rPr lang="fr-FR" dirty="0"/>
                  <a:t>La courroie</a:t>
                </a:r>
              </a:p>
              <a:p>
                <a:pPr lvl="1"/>
                <a:r>
                  <a:rPr lang="fr-FR" dirty="0"/>
                  <a:t>L’axe</a:t>
                </a:r>
              </a:p>
              <a:p>
                <a:r>
                  <a:rPr lang="fr-FR" dirty="0"/>
                  <a:t>Hypothèses : </a:t>
                </a:r>
              </a:p>
              <a:p>
                <a:pPr lvl="1"/>
                <a:r>
                  <a:rPr lang="fr-FR" dirty="0"/>
                  <a:t>Courroie qui roule sans glisser sur la poulie</a:t>
                </a:r>
              </a:p>
              <a:p>
                <a:pPr lvl="1"/>
                <a:r>
                  <a:rPr lang="fr-FR" dirty="0"/>
                  <a:t>Courroie inextensible</a:t>
                </a:r>
              </a:p>
              <a:p>
                <a:pPr lvl="1"/>
                <a:endParaRPr lang="fr-FR" dirty="0"/>
              </a:p>
              <a:p>
                <a:r>
                  <a:rPr lang="fr-FR" dirty="0"/>
                  <a:t>Bilan des puissances :</a:t>
                </a:r>
              </a:p>
              <a:p>
                <a:pPr lvl="1"/>
                <a:r>
                  <a:rPr lang="fr-FR" dirty="0"/>
                  <a:t>Toutes les puissances dissipées dans les liaisons intérieures ou extérieures à l’isolement sont ramenées à l’arbre moteur (rotor, noté 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fr-FR" dirty="0"/>
                  <a:t> On les note : </a:t>
                </a:r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𝐹𝑟𝑜𝑡𝑡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m:rPr>
                            <m:lit/>
                          </m:r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fr-FR" dirty="0"/>
              </a:p>
              <a:p>
                <a:pPr lvl="1"/>
                <a:r>
                  <a:rPr lang="fr-FR" dirty="0"/>
                  <a:t>Bilan des puissances intérieures 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𝑝𝑜𝑢𝑙𝑖𝑒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↔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𝑐𝑜𝑢𝑟𝑟𝑜𝑖𝑒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fr-FR" dirty="0"/>
                  <a:t> (Roulement sans glissement)</a:t>
                </a:r>
              </a:p>
              <a:p>
                <a:pPr lvl="1"/>
                <a:r>
                  <a:rPr lang="fr-FR" dirty="0"/>
                  <a:t>Bilan des puissances extérieures :</a:t>
                </a:r>
              </a:p>
              <a:p>
                <a:pPr lvl="2"/>
                <a:r>
                  <a:rPr lang="fr-FR" dirty="0">
                    <a:ea typeface="Cambria Math" panose="02040503050406030204" pitchFamily="18" charset="0"/>
                  </a:rPr>
                  <a:t>Puissance </a:t>
                </a:r>
                <a:r>
                  <a:rPr lang="fr-FR" dirty="0" err="1">
                    <a:ea typeface="Cambria Math" panose="02040503050406030204" pitchFamily="18" charset="0"/>
                  </a:rPr>
                  <a:t>motr</a:t>
                </a:r>
                <a:r>
                  <a:rPr lang="fr-FR" dirty="0">
                    <a:ea typeface="Cambria Math" panose="02040503050406030204" pitchFamily="18" charset="0"/>
                  </a:rPr>
                  <a:t>ice </a:t>
                </a:r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𝑟𝑜𝑡𝑜𝑟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𝑠𝑡𝑎𝑡𝑜𝑟</m:t>
                        </m:r>
                        <m:r>
                          <m:rPr>
                            <m:lit/>
                          </m:r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m:rPr>
                            <m:lit/>
                          </m:r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fr-FR" b="0" dirty="0">
                  <a:ea typeface="Cambria Math" panose="02040503050406030204" pitchFamily="18" charset="0"/>
                </a:endParaRPr>
              </a:p>
              <a:p>
                <a:pPr lvl="2"/>
                <a:r>
                  <a:rPr lang="fr-FR" dirty="0"/>
                  <a:t>Puissance de la pesanteur : </a:t>
                </a:r>
                <a14:m>
                  <m:oMath xmlns:m="http://schemas.openxmlformats.org/officeDocument/2006/math"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𝑝𝑒𝑠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𝑎𝑥𝑒</m:t>
                        </m:r>
                        <m:r>
                          <m:rPr>
                            <m:lit/>
                          </m:r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=±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𝑛𝑚</m:t>
                        </m:r>
                      </m:e>
                    </m:d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𝑎𝑥𝑒</m:t>
                        </m:r>
                        <m:r>
                          <m:rPr>
                            <m:lit/>
                          </m:r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fr-F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=±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𝑛𝑚</m:t>
                        </m:r>
                      </m:e>
                    </m:d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fr-F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m:rPr>
                            <m:lit/>
                          </m:r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01216E43-4963-B0A0-8737-FF44BF7186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7795" y="981886"/>
                <a:ext cx="5869119" cy="5264909"/>
              </a:xfrm>
              <a:blipFill>
                <a:blip r:embed="rId2"/>
                <a:stretch>
                  <a:fillRect l="-1973" t="-2083" r="-20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ce réservé du contenu 2">
                <a:extLst>
                  <a:ext uri="{FF2B5EF4-FFF2-40B4-BE49-F238E27FC236}">
                    <a16:creationId xmlns:a16="http://schemas.microsoft.com/office/drawing/2014/main" id="{E7F53A8B-C997-DCCC-B9F3-26A7F8E42C8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6000" y="981886"/>
                <a:ext cx="5978205" cy="5264909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 fontScale="92500" lnSpcReduction="20000"/>
              </a:bodyPr>
              <a:lstStyle>
                <a:lvl1pPr marL="271463" indent="-269875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q"/>
                  <a:defRPr lang="fr-FR" sz="2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49263" indent="-249238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q"/>
                  <a:defRPr lang="fr-FR"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627063" indent="-242888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q"/>
                  <a:defRPr lang="fr-FR"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804863" indent="-238125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3"/>
                  </a:buClr>
                  <a:buSzPct val="80000"/>
                  <a:buFont typeface="Wingdings" panose="05000000000000000000" pitchFamily="2" charset="2"/>
                  <a:buChar char="q"/>
                  <a:defRPr lang="fr-FR"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82663" indent="-233363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4"/>
                  </a:buClr>
                  <a:buSzPct val="80000"/>
                  <a:buFont typeface="Wingdings" panose="05000000000000000000" pitchFamily="2" charset="2"/>
                  <a:buChar char="q"/>
                  <a:defRPr lang="en-US"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fr-FR" dirty="0"/>
                  <a:t>Calcul de l’énergie cinétique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ℰ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  <m:r>
                          <m:rPr>
                            <m:lit/>
                          </m:r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bSup>
                      <m:sSubSup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fr-FR" dirty="0"/>
                  <a:t> +</a:t>
                </a:r>
                <a:r>
                  <a:rPr lang="fr-F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  <m:sSubSup>
                      <m:sSubSup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  <m:sup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fr-FR" dirty="0"/>
                  <a:t> +</a:t>
                </a:r>
                <a:r>
                  <a:rPr lang="fr-F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Sup>
                      <m:sSubSup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</m:d>
                    <m:sSup>
                      <m:sSup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𝑒𝑞</m:t>
                        </m:r>
                      </m:sub>
                    </m:sSub>
                    <m:sSubSup>
                      <m:sSubSup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fr-FR" dirty="0"/>
              </a:p>
              <a:p>
                <a:endParaRPr lang="fr-FR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fr-F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𝑛𝑚</m:t>
                        </m:r>
                      </m:e>
                    </m:d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𝑔𝐾</m:t>
                    </m:r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J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fr-F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eq</m:t>
                        </m:r>
                      </m:sub>
                    </m:sSub>
                    <m:r>
                      <a:rPr lang="fr-F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fr-F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</m:acc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fr-FR" dirty="0"/>
              </a:p>
              <a:p>
                <a:endParaRPr lang="fr-FR" dirty="0"/>
              </a:p>
              <a:p>
                <a:r>
                  <a:rPr lang="fr-FR" dirty="0"/>
                  <a:t>Application du TEC en régime permanent, en montée </a:t>
                </a:r>
              </a:p>
              <a:p>
                <a:pPr marL="1588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fr-F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𝑛𝑚</m:t>
                          </m:r>
                        </m:e>
                      </m:d>
                      <m:r>
                        <a:rPr lang="fr-F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𝑔𝐾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fr-FR" dirty="0"/>
              </a:p>
              <a:p>
                <a:r>
                  <a:rPr lang="fr-FR" dirty="0"/>
                  <a:t>Hors frottement, couple nécessaire pour équilibrer une masse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𝑛𝑚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fr-F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𝑛𝑚𝑔𝐾</m:t>
                    </m:r>
                  </m:oMath>
                </a14:m>
                <a:endParaRPr lang="fr-FR" dirty="0"/>
              </a:p>
              <a:p>
                <a:pPr lvl="1"/>
                <a:endParaRPr lang="fr-FR" dirty="0"/>
              </a:p>
              <a:p>
                <a:pPr marL="1588" indent="0">
                  <a:buNone/>
                </a:pPr>
                <a:endParaRPr lang="fr-FR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1588" indent="0">
                  <a:buNone/>
                </a:pPr>
                <a:endParaRPr lang="fr-FR" dirty="0"/>
              </a:p>
            </p:txBody>
          </p:sp>
        </mc:Choice>
        <mc:Fallback xmlns="">
          <p:sp>
            <p:nvSpPr>
              <p:cNvPr id="4" name="Espace réservé du contenu 2">
                <a:extLst>
                  <a:ext uri="{FF2B5EF4-FFF2-40B4-BE49-F238E27FC236}">
                    <a16:creationId xmlns:a16="http://schemas.microsoft.com/office/drawing/2014/main" id="{E7F53A8B-C997-DCCC-B9F3-26A7F8E42C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981886"/>
                <a:ext cx="5978205" cy="5264909"/>
              </a:xfrm>
              <a:prstGeom prst="rect">
                <a:avLst/>
              </a:prstGeom>
              <a:blipFill>
                <a:blip r:embed="rId3"/>
                <a:stretch>
                  <a:fillRect l="-2446" t="-2894" r="-244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4094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94E5B6-AD63-4F7B-E838-2B5F5160D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Identification de la masse et du Frottement sec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557CA942-D8AE-26E1-13CE-00242D9501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7795" y="981887"/>
                <a:ext cx="5978205" cy="525333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fr-FR" dirty="0"/>
                  <a:t>On cherche le courant mini tel que le bras monte, puis le courant max tel que le bras descende</a:t>
                </a:r>
              </a:p>
              <a:p>
                <a:pPr lvl="1"/>
                <a:r>
                  <a:rPr lang="fr-FR" dirty="0"/>
                  <a:t>On isole le Bras</a:t>
                </a:r>
              </a:p>
              <a:p>
                <a:pPr lvl="1"/>
                <a:r>
                  <a:rPr lang="fr-FR" b="0" dirty="0"/>
                  <a:t>BAME : </a:t>
                </a:r>
              </a:p>
              <a:p>
                <a:pPr lvl="2"/>
                <a:r>
                  <a:rPr lang="fr-FR" dirty="0"/>
                  <a:t>Pesanteur</a:t>
                </a:r>
              </a:p>
              <a:p>
                <a:pPr lvl="2"/>
                <a:r>
                  <a:rPr lang="fr-FR" b="0" dirty="0"/>
                  <a:t>Force motr</a:t>
                </a:r>
                <a:r>
                  <a:rPr lang="fr-FR" dirty="0"/>
                  <a:t>ice</a:t>
                </a:r>
              </a:p>
              <a:p>
                <a:pPr lvl="2"/>
                <a:r>
                  <a:rPr lang="fr-FR" b="0" dirty="0"/>
                  <a:t>Force de frott</a:t>
                </a:r>
                <a:r>
                  <a:rPr lang="fr-FR" dirty="0"/>
                  <a:t>ement</a:t>
                </a:r>
              </a:p>
              <a:p>
                <a:pPr lvl="1"/>
                <a:r>
                  <a:rPr lang="fr-FR" b="0" dirty="0"/>
                  <a:t>A</a:t>
                </a:r>
                <a:r>
                  <a:rPr lang="fr-FR" dirty="0"/>
                  <a:t>pplication du TRS sur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fr-F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acc>
                  </m:oMath>
                </a14:m>
                <a:endParaRPr lang="fr-FR" b="0" dirty="0"/>
              </a:p>
              <a:p>
                <a:pPr lvl="2"/>
                <a:r>
                  <a:rPr lang="fr-FR" b="0" dirty="0"/>
                  <a:t>Vers le </a:t>
                </a:r>
                <a:r>
                  <a:rPr lang="fr-FR" dirty="0"/>
                  <a:t>haut : </a:t>
                </a:r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𝑚h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𝑀𝑔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fr-FR" dirty="0"/>
              </a:p>
              <a:p>
                <a:pPr lvl="2"/>
                <a:r>
                  <a:rPr lang="fr-FR" b="0" dirty="0"/>
                  <a:t>Vers le </a:t>
                </a:r>
                <a:r>
                  <a:rPr lang="fr-FR" dirty="0"/>
                  <a:t>bas (couple positif mais pas suffisant pour vaincre le poids):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𝑚𝑏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𝑀𝑔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fr-FR" dirty="0"/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𝑚h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𝑚𝑏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𝑀𝑔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𝑚h</m:t>
                            </m:r>
                          </m:sub>
                        </m:sSub>
                        <m:r>
                          <a:rPr lang="fr-FR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𝑚𝑏</m:t>
                            </m:r>
                          </m:sub>
                        </m:sSub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den>
                    </m:f>
                  </m:oMath>
                </a14:m>
                <a:endParaRPr lang="fr-FR" b="0" dirty="0"/>
              </a:p>
              <a:p>
                <a:pPr lvl="3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𝑚h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𝑚𝑏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−2</m:t>
                    </m:r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=0⇒</m:t>
                    </m:r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𝑚h</m:t>
                            </m:r>
                          </m:sub>
                        </m:sSub>
                        <m:r>
                          <a:rPr lang="fr-FR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fr-F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fr-FR" i="1">
                                <a:latin typeface="Cambria Math" panose="02040503050406030204" pitchFamily="18" charset="0"/>
                              </a:rPr>
                              <m:t>𝑚𝑏</m:t>
                            </m:r>
                          </m:sub>
                        </m:sSub>
                      </m:num>
                      <m:den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fr-FR" dirty="0"/>
              </a:p>
            </p:txBody>
          </p:sp>
        </mc:Choice>
        <mc:Fallback xmlns="">
          <p:sp>
            <p:nvSpPr>
              <p:cNvPr id="3" name="Espace réservé du contenu 2">
                <a:extLst>
                  <a:ext uri="{FF2B5EF4-FFF2-40B4-BE49-F238E27FC236}">
                    <a16:creationId xmlns:a16="http://schemas.microsoft.com/office/drawing/2014/main" id="{557CA942-D8AE-26E1-13CE-00242D9501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7795" y="981887"/>
                <a:ext cx="5978205" cy="5253339"/>
              </a:xfrm>
              <a:blipFill>
                <a:blip r:embed="rId2"/>
                <a:stretch>
                  <a:fillRect l="-2650" t="-2552" r="-22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Espace réservé du contenu 2">
                <a:extLst>
                  <a:ext uri="{FF2B5EF4-FFF2-40B4-BE49-F238E27FC236}">
                    <a16:creationId xmlns:a16="http://schemas.microsoft.com/office/drawing/2014/main" id="{B16EF985-D429-6792-BACB-7B40507E47C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096000" y="981886"/>
                <a:ext cx="5978205" cy="5253339"/>
              </a:xfrm>
              <a:prstGeom prst="rect">
                <a:avLst/>
              </a:prstGeom>
            </p:spPr>
            <p:txBody>
              <a:bodyPr vert="horz" lIns="0" tIns="45720" rIns="0" bIns="45720" rtlCol="0">
                <a:normAutofit/>
              </a:bodyPr>
              <a:lstStyle>
                <a:lvl1pPr marL="271463" indent="-269875" algn="l" defTabSz="914400" rtl="0" eaLnBrk="1" latinLnBrk="0" hangingPunct="1">
                  <a:lnSpc>
                    <a:spcPct val="90000"/>
                  </a:lnSpc>
                  <a:spcBef>
                    <a:spcPts val="1200"/>
                  </a:spcBef>
                  <a:spcAft>
                    <a:spcPts val="200"/>
                  </a:spcAft>
                  <a:buClr>
                    <a:schemeClr val="tx2"/>
                  </a:buClr>
                  <a:buSzPct val="80000"/>
                  <a:buFont typeface="Wingdings" panose="05000000000000000000" pitchFamily="2" charset="2"/>
                  <a:buChar char="q"/>
                  <a:defRPr lang="fr-FR" sz="2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49263" indent="-249238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SzPct val="80000"/>
                  <a:buFont typeface="Wingdings" panose="05000000000000000000" pitchFamily="2" charset="2"/>
                  <a:buChar char="q"/>
                  <a:defRPr lang="fr-FR" sz="2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627063" indent="-242888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q"/>
                  <a:defRPr lang="fr-FR"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804863" indent="-238125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3"/>
                  </a:buClr>
                  <a:buSzPct val="80000"/>
                  <a:buFont typeface="Wingdings" panose="05000000000000000000" pitchFamily="2" charset="2"/>
                  <a:buChar char="q"/>
                  <a:defRPr lang="fr-FR"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982663" indent="-233363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4"/>
                  </a:buClr>
                  <a:buSzPct val="80000"/>
                  <a:buFont typeface="Wingdings" panose="05000000000000000000" pitchFamily="2" charset="2"/>
                  <a:buChar char="q"/>
                  <a:defRPr lang="en-US"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1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6pPr>
                <a:lvl7pPr marL="13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7pPr>
                <a:lvl8pPr marL="15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8pPr>
                <a:lvl9pPr marL="1700000" indent="-228600" algn="l" defTabSz="914400" rtl="0" eaLnBrk="1" latinLnBrk="0" hangingPunct="1">
                  <a:lnSpc>
                    <a:spcPct val="90000"/>
                  </a:lnSpc>
                  <a:spcBef>
                    <a:spcPts val="200"/>
                  </a:spcBef>
                  <a:spcAft>
                    <a:spcPts val="400"/>
                  </a:spcAft>
                  <a:buClr>
                    <a:schemeClr val="accent1"/>
                  </a:buClr>
                  <a:buFont typeface="Calibri" pitchFamily="34" charset="0"/>
                  <a:buChar char="◦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fr-FR" dirty="0"/>
                  <a:t>Mesure de courant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=1,1 </m:t>
                    </m:r>
                    <m:r>
                      <m:rPr>
                        <m:sty m:val="p"/>
                      </m:rPr>
                      <a:rPr lang="fr-FR"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endParaRPr lang="fr-FR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𝑚𝑏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=0,0331 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Nm</m:t>
                    </m:r>
                  </m:oMath>
                </a14:m>
                <a:endParaRPr lang="fr-FR" b="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𝑚𝑏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=31,79 </m:t>
                    </m:r>
                    <m:r>
                      <m:rPr>
                        <m:sty m:val="p"/>
                      </m:rPr>
                      <a:rPr lang="fr-FR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endParaRPr lang="fr-F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=2,7 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A</m:t>
                    </m:r>
                  </m:oMath>
                </a14:m>
                <a:endParaRPr lang="fr-FR" b="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𝑚h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=0,0813 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Nm</m:t>
                    </m:r>
                  </m:oMath>
                </a14:m>
                <a:endParaRPr lang="fr-FR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𝑚h</m:t>
                        </m:r>
                      </m:sub>
                    </m:sSub>
                    <m:r>
                      <a:rPr lang="fr-FR" i="1">
                        <a:latin typeface="Cambria Math" panose="02040503050406030204" pitchFamily="18" charset="0"/>
                      </a:rPr>
                      <m:t>=78 </m:t>
                    </m:r>
                    <m:r>
                      <m:rPr>
                        <m:sty m:val="p"/>
                      </m:rPr>
                      <a:rPr lang="fr-FR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endParaRPr lang="fr-FR" dirty="0"/>
              </a:p>
              <a:p>
                <a:pPr lvl="2"/>
                <a:endParaRPr lang="fr-FR" dirty="0"/>
              </a:p>
              <a:p>
                <a:pPr lvl="2"/>
                <a:endParaRPr lang="fr-FR" dirty="0"/>
              </a:p>
              <a:p>
                <a:pPr lvl="1"/>
                <a:r>
                  <a:rPr lang="fr-FR" dirty="0"/>
                  <a:t>Analyse des mesures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fr-FR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fr-FR" b="0" i="1" smtClean="0">
                        <a:latin typeface="Cambria Math" panose="02040503050406030204" pitchFamily="18" charset="0"/>
                      </a:rPr>
                      <m:t>=5,59 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kg</m:t>
                    </m:r>
                  </m:oMath>
                </a14:m>
                <a:endParaRPr lang="fr-FR" b="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=20 à 23 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r>
                  <a:rPr lang="fr-FR" dirty="0"/>
                  <a:t> 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𝑟𝑚</m:t>
                        </m:r>
                      </m:sub>
                    </m:sSub>
                    <m:r>
                      <a:rPr lang="fr-F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fr-FR" b="0" i="0" smtClean="0">
                        <a:latin typeface="Cambria Math" panose="02040503050406030204" pitchFamily="18" charset="0"/>
                      </a:rPr>
                      <m:t>0,024 </m:t>
                    </m:r>
                    <m:r>
                      <m:rPr>
                        <m:sty m:val="p"/>
                      </m:rPr>
                      <a:rPr lang="fr-FR" b="0" i="0" smtClean="0">
                        <a:latin typeface="Cambria Math" panose="02040503050406030204" pitchFamily="18" charset="0"/>
                      </a:rPr>
                      <m:t>Nm</m:t>
                    </m:r>
                  </m:oMath>
                </a14:m>
                <a:endParaRPr lang="ar-AE" dirty="0"/>
              </a:p>
            </p:txBody>
          </p:sp>
        </mc:Choice>
        <mc:Fallback xmlns="">
          <p:sp>
            <p:nvSpPr>
              <p:cNvPr id="4" name="Espace réservé du contenu 2">
                <a:extLst>
                  <a:ext uri="{FF2B5EF4-FFF2-40B4-BE49-F238E27FC236}">
                    <a16:creationId xmlns:a16="http://schemas.microsoft.com/office/drawing/2014/main" id="{B16EF985-D429-6792-BACB-7B40507E47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981886"/>
                <a:ext cx="5978205" cy="5253339"/>
              </a:xfrm>
              <a:prstGeom prst="rect">
                <a:avLst/>
              </a:prstGeom>
              <a:blipFill>
                <a:blip r:embed="rId3"/>
                <a:stretch>
                  <a:fillRect l="-2650" t="-185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6348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B794E1E6-E0CB-0314-482E-A48AE59E0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09</a:t>
            </a:r>
            <a:br>
              <a:rPr lang="fr-FR" dirty="0"/>
            </a:br>
            <a:r>
              <a:rPr lang="fr-FR" dirty="0"/>
              <a:t>Dimensionnement d’un actionneur en dynamique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1164354-1A91-E980-2D9B-9062246D64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5822988"/>
      </p:ext>
    </p:extLst>
  </p:cSld>
  <p:clrMapOvr>
    <a:masterClrMapping/>
  </p:clrMapOvr>
</p:sld>
</file>

<file path=ppt/theme/theme1.xml><?xml version="1.0" encoding="utf-8"?>
<a:theme xmlns:a="http://schemas.openxmlformats.org/drawingml/2006/main" name="Rétrospective">
  <a:themeElements>
    <a:clrScheme name="Bleu vert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856</Words>
  <Application>Microsoft Office PowerPoint</Application>
  <PresentationFormat>Grand écran</PresentationFormat>
  <Paragraphs>205</Paragraphs>
  <Slides>16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16</vt:i4>
      </vt:variant>
    </vt:vector>
  </HeadingPairs>
  <TitlesOfParts>
    <vt:vector size="22" baseType="lpstr">
      <vt:lpstr>Arial Nova</vt:lpstr>
      <vt:lpstr>Calibri</vt:lpstr>
      <vt:lpstr>Calibri Light</vt:lpstr>
      <vt:lpstr>Cambria Math</vt:lpstr>
      <vt:lpstr>Wingdings</vt:lpstr>
      <vt:lpstr>Rétrospective</vt:lpstr>
      <vt:lpstr>Comax</vt:lpstr>
      <vt:lpstr>Présentation PowerPoint</vt:lpstr>
      <vt:lpstr>02 Chaîne fonctionnelle</vt:lpstr>
      <vt:lpstr>Chaine fonctionnelle du Comax</vt:lpstr>
      <vt:lpstr>Chaine fonctionnelle du Comax</vt:lpstr>
      <vt:lpstr>07 Modélisation composants ou phénomènes</vt:lpstr>
      <vt:lpstr>Identification de la masse de l’axe</vt:lpstr>
      <vt:lpstr>Identification de la masse et du Frottement sec</vt:lpstr>
      <vt:lpstr>09 Dimensionnement d’un actionneur en dynamique</vt:lpstr>
      <vt:lpstr>Objectifs</vt:lpstr>
      <vt:lpstr>Modélisation</vt:lpstr>
      <vt:lpstr>Stratégie – TEC</vt:lpstr>
      <vt:lpstr>Stratégie TEC Energie cinétique</vt:lpstr>
      <vt:lpstr>Stratégie TEC Puissances</vt:lpstr>
      <vt:lpstr>Stratégie TEC Evaluation de la puissance dissipée par frottement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69</cp:revision>
  <dcterms:created xsi:type="dcterms:W3CDTF">2023-03-22T10:05:05Z</dcterms:created>
  <dcterms:modified xsi:type="dcterms:W3CDTF">2024-03-06T13:41:00Z</dcterms:modified>
</cp:coreProperties>
</file>