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16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08/07/2023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Axe linéaire « Poulie courroie »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Poignée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initiale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694382" y="1656710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9335" y="3661444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5950287" y="464784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694382" y="1254083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2416753" y="3543108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8079091" y="3940734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  <a:stCxn id="69" idx="4"/>
            <a:endCxn id="95" idx="1"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  <a:stCxn id="100" idx="0"/>
            <a:endCxn id="97" idx="0"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/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7CFF18D7-B440-5F98-0242-64155E1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684" y="3407535"/>
            <a:ext cx="360000" cy="360000"/>
          </a:xfrm>
          <a:prstGeom prst="rect">
            <a:avLst/>
          </a:prstGeom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F7FD68FD-39E8-E3FC-751F-6F8E7EFC5E05}"/>
              </a:ext>
            </a:extLst>
          </p:cNvPr>
          <p:cNvGrpSpPr/>
          <p:nvPr/>
        </p:nvGrpSpPr>
        <p:grpSpPr>
          <a:xfrm>
            <a:off x="10151217" y="3954960"/>
            <a:ext cx="360000" cy="360000"/>
            <a:chOff x="10405167" y="2322166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8A1773-049E-3FE0-3A55-46B324B5F72D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CB10C83E-CD60-27F3-C1B3-1546FCE28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/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762F0-6713-D740-7B66-903DCE9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de l’axe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On isole : </a:t>
                </a:r>
              </a:p>
              <a:p>
                <a:pPr lvl="1"/>
                <a:r>
                  <a:rPr lang="fr-FR" dirty="0"/>
                  <a:t>Le rotor du moteur</a:t>
                </a:r>
              </a:p>
              <a:p>
                <a:pPr lvl="1"/>
                <a:r>
                  <a:rPr lang="fr-FR" dirty="0"/>
                  <a:t>Les pignons du réducteur</a:t>
                </a:r>
              </a:p>
              <a:p>
                <a:pPr lvl="1"/>
                <a:r>
                  <a:rPr lang="fr-FR" dirty="0"/>
                  <a:t>La poulie</a:t>
                </a:r>
              </a:p>
              <a:p>
                <a:pPr lvl="1"/>
                <a:r>
                  <a:rPr lang="fr-FR" dirty="0"/>
                  <a:t>La courroie</a:t>
                </a:r>
              </a:p>
              <a:p>
                <a:pPr lvl="1"/>
                <a:r>
                  <a:rPr lang="fr-FR" dirty="0"/>
                  <a:t>L’axe</a:t>
                </a:r>
              </a:p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Courroie qui roule sans glisser sur la poulie</a:t>
                </a:r>
              </a:p>
              <a:p>
                <a:pPr lvl="1"/>
                <a:r>
                  <a:rPr lang="fr-FR" dirty="0"/>
                  <a:t>Courroie inextensible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Bilan des puissances :</a:t>
                </a:r>
              </a:p>
              <a:p>
                <a:pPr lvl="1"/>
                <a:r>
                  <a:rPr lang="fr-FR" dirty="0"/>
                  <a:t>Toutes les puissances dissipées dans les liaisons intérieures ou extérieures à l’isolement sont ramenées à l’arbre moteur (rotor, noté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On les note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𝐹𝑟𝑜𝑡𝑡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Bilan des puissances intérieures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𝑝𝑜𝑢𝑙𝑖𝑒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𝑐𝑜𝑢𝑟𝑟𝑜𝑖𝑒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(Roulement sans glissement)</a:t>
                </a:r>
              </a:p>
              <a:p>
                <a:pPr lvl="1"/>
                <a:r>
                  <a:rPr lang="fr-FR" dirty="0"/>
                  <a:t>Bilan des puissances extérieures :</a:t>
                </a:r>
              </a:p>
              <a:p>
                <a:pPr lvl="2"/>
                <a:r>
                  <a:rPr lang="fr-FR" dirty="0">
                    <a:ea typeface="Cambria Math" panose="02040503050406030204" pitchFamily="18" charset="0"/>
                  </a:rPr>
                  <a:t>Puissance </a:t>
                </a:r>
                <a:r>
                  <a:rPr lang="fr-FR" dirty="0" err="1">
                    <a:ea typeface="Cambria Math" panose="02040503050406030204" pitchFamily="18" charset="0"/>
                  </a:rPr>
                  <a:t>motr</a:t>
                </a:r>
                <a:r>
                  <a:rPr lang="fr-FR" dirty="0">
                    <a:ea typeface="Cambria Math" panose="02040503050406030204" pitchFamily="18" charset="0"/>
                  </a:rPr>
                  <a:t>ice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𝑠𝑡𝑎𝑡𝑜𝑟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fr-FR" dirty="0"/>
                  <a:t>Puissance de la pesanteur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  <a:blipFill>
                <a:blip r:embed="rId2"/>
                <a:stretch>
                  <a:fillRect l="-1973" t="-2083" r="-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Calcul de l’énergie cinétique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eq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Application du TEC en régime permanent, en montée </a:t>
                </a:r>
              </a:p>
              <a:p>
                <a:pPr marL="15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Hors frottement, couple nécessaire pour équilibrer une masse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𝑛𝑚𝑔𝐾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marL="1588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88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  <a:blipFill>
                <a:blip r:embed="rId3"/>
                <a:stretch>
                  <a:fillRect l="-2446" t="-2894" r="-2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9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4E5B6-AD63-4F7B-E838-2B5F5160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et du Frottement sec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On cherche le courant mini tel que le bras monte, puis le courant max tel que le bras descende</a:t>
                </a:r>
              </a:p>
              <a:p>
                <a:pPr lvl="1"/>
                <a:r>
                  <a:rPr lang="fr-FR" dirty="0"/>
                  <a:t>On isole le Bras</a:t>
                </a:r>
              </a:p>
              <a:p>
                <a:pPr lvl="1"/>
                <a:r>
                  <a:rPr lang="fr-FR" b="0" dirty="0"/>
                  <a:t>BAME : </a:t>
                </a:r>
              </a:p>
              <a:p>
                <a:pPr lvl="2"/>
                <a:r>
                  <a:rPr lang="fr-FR" dirty="0"/>
                  <a:t>Pesanteur</a:t>
                </a:r>
              </a:p>
              <a:p>
                <a:pPr lvl="2"/>
                <a:r>
                  <a:rPr lang="fr-FR" b="0" dirty="0"/>
                  <a:t>Force motr</a:t>
                </a:r>
                <a:r>
                  <a:rPr lang="fr-FR" dirty="0"/>
                  <a:t>ice</a:t>
                </a:r>
              </a:p>
              <a:p>
                <a:pPr lvl="2"/>
                <a:r>
                  <a:rPr lang="fr-FR" b="0" dirty="0"/>
                  <a:t>Force de frott</a:t>
                </a:r>
                <a:r>
                  <a:rPr lang="fr-FR" dirty="0"/>
                  <a:t>ement</a:t>
                </a:r>
              </a:p>
              <a:p>
                <a:pPr lvl="1"/>
                <a:r>
                  <a:rPr lang="fr-FR" b="0" dirty="0"/>
                  <a:t>A</a:t>
                </a:r>
                <a:r>
                  <a:rPr lang="fr-FR" dirty="0"/>
                  <a:t>pplication du TRS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b="0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haut :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bas (couple positif mais pas suffisant pour vaincre le poids):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fr-FR" b="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  <a:blipFill>
                <a:blip r:embed="rId2"/>
                <a:stretch>
                  <a:fillRect l="-2650" t="-2552" r="-22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Mesure de courant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=1,1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=0,0331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=31,79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813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=78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Analyse des mesures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=5,59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=20 à 23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0,024 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ar-AE" dirty="0"/>
              </a:p>
            </p:txBody>
          </p:sp>
        </mc:Choice>
        <mc:Fallback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  <a:blipFill>
                <a:blip r:embed="rId3"/>
                <a:stretch>
                  <a:fillRect l="-2650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4891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433</Words>
  <Application>Microsoft Office PowerPoint</Application>
  <PresentationFormat>Grand écran</PresentationFormat>
  <Paragraphs>91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 Nova</vt:lpstr>
      <vt:lpstr>Calibri</vt:lpstr>
      <vt:lpstr>Calibri Light</vt:lpstr>
      <vt:lpstr>Cambria Math</vt:lpstr>
      <vt:lpstr>Wingdings</vt:lpstr>
      <vt:lpstr>Rétrospective</vt:lpstr>
      <vt:lpstr>Comax</vt:lpstr>
      <vt:lpstr>Présentation PowerPoint</vt:lpstr>
      <vt:lpstr>02 Chaîne fonctionnelle</vt:lpstr>
      <vt:lpstr>Chaine fonctionnelle du Comax</vt:lpstr>
      <vt:lpstr>07 Modélisation composants ou phénomènes</vt:lpstr>
      <vt:lpstr>Identification de la masse de l’axe</vt:lpstr>
      <vt:lpstr>Identification de la masse et du Frottement sec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53</cp:revision>
  <dcterms:created xsi:type="dcterms:W3CDTF">2023-03-22T10:05:05Z</dcterms:created>
  <dcterms:modified xsi:type="dcterms:W3CDTF">2023-07-08T19:32:42Z</dcterms:modified>
</cp:coreProperties>
</file>